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142.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147.xml" ContentType="application/vnd.openxmlformats-officedocument.presentationml.slide+xml"/>
  <Override PartName="/ppt/slides/slide158.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ppt/slides/slide20.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66"/>
  </p:notesMasterIdLst>
  <p:sldIdLst>
    <p:sldId id="267" r:id="rId2"/>
    <p:sldId id="258" r:id="rId3"/>
    <p:sldId id="259" r:id="rId4"/>
    <p:sldId id="260" r:id="rId5"/>
    <p:sldId id="261" r:id="rId6"/>
    <p:sldId id="262" r:id="rId7"/>
    <p:sldId id="263" r:id="rId8"/>
    <p:sldId id="264" r:id="rId9"/>
    <p:sldId id="399" r:id="rId10"/>
    <p:sldId id="400" r:id="rId11"/>
    <p:sldId id="401" r:id="rId12"/>
    <p:sldId id="402" r:id="rId13"/>
    <p:sldId id="403" r:id="rId14"/>
    <p:sldId id="404" r:id="rId15"/>
    <p:sldId id="405" r:id="rId16"/>
    <p:sldId id="406" r:id="rId17"/>
    <p:sldId id="407" r:id="rId18"/>
    <p:sldId id="408" r:id="rId19"/>
    <p:sldId id="409" r:id="rId20"/>
    <p:sldId id="410" r:id="rId21"/>
    <p:sldId id="411" r:id="rId22"/>
    <p:sldId id="265" r:id="rId23"/>
    <p:sldId id="266" r:id="rId24"/>
    <p:sldId id="269" r:id="rId25"/>
    <p:sldId id="268" r:id="rId26"/>
    <p:sldId id="270" r:id="rId27"/>
    <p:sldId id="271" r:id="rId28"/>
    <p:sldId id="272" r:id="rId29"/>
    <p:sldId id="273" r:id="rId30"/>
    <p:sldId id="274" r:id="rId31"/>
    <p:sldId id="275" r:id="rId32"/>
    <p:sldId id="276" r:id="rId33"/>
    <p:sldId id="280" r:id="rId34"/>
    <p:sldId id="277" r:id="rId35"/>
    <p:sldId id="278" r:id="rId36"/>
    <p:sldId id="279" r:id="rId37"/>
    <p:sldId id="281" r:id="rId38"/>
    <p:sldId id="282" r:id="rId39"/>
    <p:sldId id="283" r:id="rId40"/>
    <p:sldId id="284" r:id="rId41"/>
    <p:sldId id="285" r:id="rId42"/>
    <p:sldId id="286" r:id="rId43"/>
    <p:sldId id="287" r:id="rId44"/>
    <p:sldId id="288" r:id="rId45"/>
    <p:sldId id="289" r:id="rId46"/>
    <p:sldId id="290" r:id="rId47"/>
    <p:sldId id="294" r:id="rId48"/>
    <p:sldId id="291" r:id="rId49"/>
    <p:sldId id="292" r:id="rId50"/>
    <p:sldId id="293" r:id="rId51"/>
    <p:sldId id="295" r:id="rId52"/>
    <p:sldId id="296" r:id="rId53"/>
    <p:sldId id="297" r:id="rId54"/>
    <p:sldId id="298" r:id="rId55"/>
    <p:sldId id="299" r:id="rId56"/>
    <p:sldId id="300" r:id="rId57"/>
    <p:sldId id="302" r:id="rId58"/>
    <p:sldId id="303" r:id="rId59"/>
    <p:sldId id="304" r:id="rId60"/>
    <p:sldId id="305" r:id="rId61"/>
    <p:sldId id="306" r:id="rId62"/>
    <p:sldId id="301" r:id="rId63"/>
    <p:sldId id="307" r:id="rId64"/>
    <p:sldId id="313" r:id="rId65"/>
    <p:sldId id="308" r:id="rId66"/>
    <p:sldId id="314" r:id="rId67"/>
    <p:sldId id="315" r:id="rId68"/>
    <p:sldId id="309" r:id="rId69"/>
    <p:sldId id="310" r:id="rId70"/>
    <p:sldId id="311" r:id="rId71"/>
    <p:sldId id="312" r:id="rId72"/>
    <p:sldId id="321" r:id="rId73"/>
    <p:sldId id="316" r:id="rId74"/>
    <p:sldId id="317" r:id="rId75"/>
    <p:sldId id="318" r:id="rId76"/>
    <p:sldId id="322" r:id="rId77"/>
    <p:sldId id="319" r:id="rId78"/>
    <p:sldId id="323" r:id="rId79"/>
    <p:sldId id="327" r:id="rId80"/>
    <p:sldId id="320" r:id="rId81"/>
    <p:sldId id="328" r:id="rId82"/>
    <p:sldId id="324" r:id="rId83"/>
    <p:sldId id="325" r:id="rId84"/>
    <p:sldId id="326" r:id="rId85"/>
    <p:sldId id="333" r:id="rId86"/>
    <p:sldId id="329" r:id="rId87"/>
    <p:sldId id="330" r:id="rId88"/>
    <p:sldId id="331" r:id="rId89"/>
    <p:sldId id="332" r:id="rId90"/>
    <p:sldId id="337" r:id="rId91"/>
    <p:sldId id="334" r:id="rId92"/>
    <p:sldId id="335" r:id="rId93"/>
    <p:sldId id="338" r:id="rId94"/>
    <p:sldId id="339" r:id="rId95"/>
    <p:sldId id="341" r:id="rId96"/>
    <p:sldId id="336" r:id="rId97"/>
    <p:sldId id="345" r:id="rId98"/>
    <p:sldId id="340" r:id="rId99"/>
    <p:sldId id="342" r:id="rId100"/>
    <p:sldId id="343" r:id="rId101"/>
    <p:sldId id="344" r:id="rId102"/>
    <p:sldId id="346" r:id="rId103"/>
    <p:sldId id="351" r:id="rId104"/>
    <p:sldId id="347" r:id="rId105"/>
    <p:sldId id="348" r:id="rId106"/>
    <p:sldId id="349" r:id="rId107"/>
    <p:sldId id="355" r:id="rId108"/>
    <p:sldId id="350" r:id="rId109"/>
    <p:sldId id="352" r:id="rId110"/>
    <p:sldId id="353" r:id="rId111"/>
    <p:sldId id="356" r:id="rId112"/>
    <p:sldId id="354" r:id="rId113"/>
    <p:sldId id="357" r:id="rId114"/>
    <p:sldId id="361" r:id="rId115"/>
    <p:sldId id="412" r:id="rId116"/>
    <p:sldId id="413" r:id="rId117"/>
    <p:sldId id="414" r:id="rId118"/>
    <p:sldId id="415" r:id="rId119"/>
    <p:sldId id="416" r:id="rId120"/>
    <p:sldId id="417" r:id="rId121"/>
    <p:sldId id="418" r:id="rId122"/>
    <p:sldId id="419" r:id="rId123"/>
    <p:sldId id="420" r:id="rId124"/>
    <p:sldId id="421" r:id="rId125"/>
    <p:sldId id="358" r:id="rId126"/>
    <p:sldId id="359" r:id="rId127"/>
    <p:sldId id="362" r:id="rId128"/>
    <p:sldId id="360" r:id="rId129"/>
    <p:sldId id="363" r:id="rId130"/>
    <p:sldId id="364" r:id="rId131"/>
    <p:sldId id="369" r:id="rId132"/>
    <p:sldId id="365" r:id="rId133"/>
    <p:sldId id="366" r:id="rId134"/>
    <p:sldId id="367" r:id="rId135"/>
    <p:sldId id="368" r:id="rId136"/>
    <p:sldId id="370" r:id="rId137"/>
    <p:sldId id="371" r:id="rId138"/>
    <p:sldId id="372" r:id="rId139"/>
    <p:sldId id="373" r:id="rId140"/>
    <p:sldId id="374" r:id="rId141"/>
    <p:sldId id="375" r:id="rId142"/>
    <p:sldId id="376" r:id="rId143"/>
    <p:sldId id="377" r:id="rId144"/>
    <p:sldId id="378" r:id="rId145"/>
    <p:sldId id="381" r:id="rId146"/>
    <p:sldId id="379" r:id="rId147"/>
    <p:sldId id="380" r:id="rId148"/>
    <p:sldId id="382" r:id="rId149"/>
    <p:sldId id="383" r:id="rId150"/>
    <p:sldId id="384" r:id="rId151"/>
    <p:sldId id="385" r:id="rId152"/>
    <p:sldId id="391" r:id="rId153"/>
    <p:sldId id="386" r:id="rId154"/>
    <p:sldId id="387" r:id="rId155"/>
    <p:sldId id="388" r:id="rId156"/>
    <p:sldId id="389" r:id="rId157"/>
    <p:sldId id="390" r:id="rId158"/>
    <p:sldId id="392" r:id="rId159"/>
    <p:sldId id="393" r:id="rId160"/>
    <p:sldId id="394" r:id="rId161"/>
    <p:sldId id="395" r:id="rId162"/>
    <p:sldId id="396" r:id="rId163"/>
    <p:sldId id="397" r:id="rId164"/>
    <p:sldId id="398" r:id="rId165"/>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1EEE"/>
    <a:srgbClr val="993300"/>
    <a:srgbClr val="996600"/>
    <a:srgbClr val="CCCC00"/>
    <a:srgbClr val="66FF66"/>
  </p:clrMru>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نمط متوسط 2 - تميي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نمط متوسط 2 - تميي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نمط متوسط 2 - تميي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نمط متوسط 2 - تميي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1" autoAdjust="0"/>
    <p:restoredTop sz="94709" autoAdjust="0"/>
  </p:normalViewPr>
  <p:slideViewPr>
    <p:cSldViewPr>
      <p:cViewPr>
        <p:scale>
          <a:sx n="66" d="100"/>
          <a:sy n="66" d="100"/>
        </p:scale>
        <p:origin x="-636" y="26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236"/>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0"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dirty="0"/>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9841627-716B-4278-A1EE-F5418718A58B}" type="datetimeFigureOut">
              <a:rPr lang="ar-SA" smtClean="0"/>
              <a:pPr/>
              <a:t>22/05/1432</a:t>
            </a:fld>
            <a:endParaRPr lang="ar-SA" dirty="0"/>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dirty="0"/>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dirty="0"/>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3679FE21-6A07-48E4-BCF9-5E91AFB82E93}" type="slidenum">
              <a:rPr lang="ar-SA" smtClean="0"/>
              <a:pPr/>
              <a:t>‹#›</a:t>
            </a:fld>
            <a:endParaRPr lang="ar-SA" dirty="0"/>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A89127F8-6E9C-4997-AC96-E500CE3D8D9C}" type="datetimeFigureOut">
              <a:rPr lang="ar-SA" smtClean="0"/>
              <a:pPr/>
              <a:t>22/05/1432</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387E43B9-6219-4BD8-8460-5DBD5C1F4522}" type="slidenum">
              <a:rPr lang="ar-SA" smtClean="0"/>
              <a:pPr/>
              <a:t>‹#›</a:t>
            </a:fld>
            <a:endParaRPr lang="ar-SA"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A89127F8-6E9C-4997-AC96-E500CE3D8D9C}" type="datetimeFigureOut">
              <a:rPr lang="ar-SA" smtClean="0"/>
              <a:pPr/>
              <a:t>22/05/1432</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387E43B9-6219-4BD8-8460-5DBD5C1F4522}" type="slidenum">
              <a:rPr lang="ar-SA" smtClean="0"/>
              <a:pPr/>
              <a:t>‹#›</a:t>
            </a:fld>
            <a:endParaRPr lang="ar-SA"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A89127F8-6E9C-4997-AC96-E500CE3D8D9C}" type="datetimeFigureOut">
              <a:rPr lang="ar-SA" smtClean="0"/>
              <a:pPr/>
              <a:t>22/05/1432</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387E43B9-6219-4BD8-8460-5DBD5C1F4522}" type="slidenum">
              <a:rPr lang="ar-SA" smtClean="0"/>
              <a:pPr/>
              <a:t>‹#›</a:t>
            </a:fld>
            <a:endParaRPr lang="ar-SA"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A89127F8-6E9C-4997-AC96-E500CE3D8D9C}" type="datetimeFigureOut">
              <a:rPr lang="ar-SA" smtClean="0"/>
              <a:pPr/>
              <a:t>22/05/1432</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387E43B9-6219-4BD8-8460-5DBD5C1F4522}" type="slidenum">
              <a:rPr lang="ar-SA" smtClean="0"/>
              <a:pPr/>
              <a:t>‹#›</a:t>
            </a:fld>
            <a:endParaRPr lang="ar-SA"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A89127F8-6E9C-4997-AC96-E500CE3D8D9C}" type="datetimeFigureOut">
              <a:rPr lang="ar-SA" smtClean="0"/>
              <a:pPr/>
              <a:t>22/05/1432</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387E43B9-6219-4BD8-8460-5DBD5C1F4522}" type="slidenum">
              <a:rPr lang="ar-SA" smtClean="0"/>
              <a:pPr/>
              <a:t>‹#›</a:t>
            </a:fld>
            <a:endParaRPr lang="ar-SA"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A89127F8-6E9C-4997-AC96-E500CE3D8D9C}" type="datetimeFigureOut">
              <a:rPr lang="ar-SA" smtClean="0"/>
              <a:pPr/>
              <a:t>22/05/1432</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387E43B9-6219-4BD8-8460-5DBD5C1F4522}" type="slidenum">
              <a:rPr lang="ar-SA" smtClean="0"/>
              <a:pPr/>
              <a:t>‹#›</a:t>
            </a:fld>
            <a:endParaRPr lang="ar-SA"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A89127F8-6E9C-4997-AC96-E500CE3D8D9C}" type="datetimeFigureOut">
              <a:rPr lang="ar-SA" smtClean="0"/>
              <a:pPr/>
              <a:t>22/05/1432</a:t>
            </a:fld>
            <a:endParaRPr lang="ar-SA" dirty="0"/>
          </a:p>
        </p:txBody>
      </p:sp>
      <p:sp>
        <p:nvSpPr>
          <p:cNvPr id="8" name="عنصر نائب للتذييل 7"/>
          <p:cNvSpPr>
            <a:spLocks noGrp="1"/>
          </p:cNvSpPr>
          <p:nvPr>
            <p:ph type="ftr" sz="quarter" idx="11"/>
          </p:nvPr>
        </p:nvSpPr>
        <p:spPr/>
        <p:txBody>
          <a:bodyPr/>
          <a:lstStyle/>
          <a:p>
            <a:endParaRPr lang="ar-SA" dirty="0"/>
          </a:p>
        </p:txBody>
      </p:sp>
      <p:sp>
        <p:nvSpPr>
          <p:cNvPr id="9" name="عنصر نائب لرقم الشريحة 8"/>
          <p:cNvSpPr>
            <a:spLocks noGrp="1"/>
          </p:cNvSpPr>
          <p:nvPr>
            <p:ph type="sldNum" sz="quarter" idx="12"/>
          </p:nvPr>
        </p:nvSpPr>
        <p:spPr/>
        <p:txBody>
          <a:bodyPr/>
          <a:lstStyle/>
          <a:p>
            <a:fld id="{387E43B9-6219-4BD8-8460-5DBD5C1F4522}" type="slidenum">
              <a:rPr lang="ar-SA" smtClean="0"/>
              <a:pPr/>
              <a:t>‹#›</a:t>
            </a:fld>
            <a:endParaRPr lang="ar-SA"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A89127F8-6E9C-4997-AC96-E500CE3D8D9C}" type="datetimeFigureOut">
              <a:rPr lang="ar-SA" smtClean="0"/>
              <a:pPr/>
              <a:t>22/05/1432</a:t>
            </a:fld>
            <a:endParaRPr lang="ar-SA" dirty="0"/>
          </a:p>
        </p:txBody>
      </p:sp>
      <p:sp>
        <p:nvSpPr>
          <p:cNvPr id="4" name="عنصر نائب للتذييل 3"/>
          <p:cNvSpPr>
            <a:spLocks noGrp="1"/>
          </p:cNvSpPr>
          <p:nvPr>
            <p:ph type="ftr" sz="quarter" idx="11"/>
          </p:nvPr>
        </p:nvSpPr>
        <p:spPr/>
        <p:txBody>
          <a:bodyPr/>
          <a:lstStyle/>
          <a:p>
            <a:endParaRPr lang="ar-SA" dirty="0"/>
          </a:p>
        </p:txBody>
      </p:sp>
      <p:sp>
        <p:nvSpPr>
          <p:cNvPr id="5" name="عنصر نائب لرقم الشريحة 4"/>
          <p:cNvSpPr>
            <a:spLocks noGrp="1"/>
          </p:cNvSpPr>
          <p:nvPr>
            <p:ph type="sldNum" sz="quarter" idx="12"/>
          </p:nvPr>
        </p:nvSpPr>
        <p:spPr/>
        <p:txBody>
          <a:bodyPr/>
          <a:lstStyle/>
          <a:p>
            <a:fld id="{387E43B9-6219-4BD8-8460-5DBD5C1F4522}" type="slidenum">
              <a:rPr lang="ar-SA" smtClean="0"/>
              <a:pPr/>
              <a:t>‹#›</a:t>
            </a:fld>
            <a:endParaRPr lang="ar-SA"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A89127F8-6E9C-4997-AC96-E500CE3D8D9C}" type="datetimeFigureOut">
              <a:rPr lang="ar-SA" smtClean="0"/>
              <a:pPr/>
              <a:t>22/05/1432</a:t>
            </a:fld>
            <a:endParaRPr lang="ar-SA" dirty="0"/>
          </a:p>
        </p:txBody>
      </p:sp>
      <p:sp>
        <p:nvSpPr>
          <p:cNvPr id="3" name="عنصر نائب للتذييل 2"/>
          <p:cNvSpPr>
            <a:spLocks noGrp="1"/>
          </p:cNvSpPr>
          <p:nvPr>
            <p:ph type="ftr" sz="quarter" idx="11"/>
          </p:nvPr>
        </p:nvSpPr>
        <p:spPr/>
        <p:txBody>
          <a:bodyPr/>
          <a:lstStyle/>
          <a:p>
            <a:endParaRPr lang="ar-SA" dirty="0"/>
          </a:p>
        </p:txBody>
      </p:sp>
      <p:sp>
        <p:nvSpPr>
          <p:cNvPr id="4" name="عنصر نائب لرقم الشريحة 3"/>
          <p:cNvSpPr>
            <a:spLocks noGrp="1"/>
          </p:cNvSpPr>
          <p:nvPr>
            <p:ph type="sldNum" sz="quarter" idx="12"/>
          </p:nvPr>
        </p:nvSpPr>
        <p:spPr/>
        <p:txBody>
          <a:bodyPr/>
          <a:lstStyle/>
          <a:p>
            <a:fld id="{387E43B9-6219-4BD8-8460-5DBD5C1F4522}" type="slidenum">
              <a:rPr lang="ar-SA" smtClean="0"/>
              <a:pPr/>
              <a:t>‹#›</a:t>
            </a:fld>
            <a:endParaRPr lang="ar-SA"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A89127F8-6E9C-4997-AC96-E500CE3D8D9C}" type="datetimeFigureOut">
              <a:rPr lang="ar-SA" smtClean="0"/>
              <a:pPr/>
              <a:t>22/05/1432</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387E43B9-6219-4BD8-8460-5DBD5C1F4522}" type="slidenum">
              <a:rPr lang="ar-SA" smtClean="0"/>
              <a:pPr/>
              <a:t>‹#›</a:t>
            </a:fld>
            <a:endParaRPr lang="ar-SA"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dirty="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A89127F8-6E9C-4997-AC96-E500CE3D8D9C}" type="datetimeFigureOut">
              <a:rPr lang="ar-SA" smtClean="0"/>
              <a:pPr/>
              <a:t>22/05/1432</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387E43B9-6219-4BD8-8460-5DBD5C1F4522}" type="slidenum">
              <a:rPr lang="ar-SA" smtClean="0"/>
              <a:pPr/>
              <a:t>‹#›</a:t>
            </a:fld>
            <a:endParaRPr lang="ar-SA"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A89127F8-6E9C-4997-AC96-E500CE3D8D9C}" type="datetimeFigureOut">
              <a:rPr lang="ar-SA" smtClean="0"/>
              <a:pPr/>
              <a:t>22/05/1432</a:t>
            </a:fld>
            <a:endParaRPr lang="ar-SA" dirty="0"/>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dirty="0"/>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387E43B9-6219-4BD8-8460-5DBD5C1F4522}" type="slidenum">
              <a:rPr lang="ar-SA" smtClean="0"/>
              <a:pPr/>
              <a:t>‹#›</a:t>
            </a:fld>
            <a:endParaRPr lang="ar-SA"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1587;&#1591;&#1581;%20&#1575;&#1604;&#1605;&#1603;&#1578;&#1576;/&#1581;&#1585;&#1601;%20&#1608;&#1607;&#1608;&#1575;&#1610;&#1575;&#1578;_PC.avi" TargetMode="Externa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1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 Id="rId5" Type="http://schemas.openxmlformats.org/officeDocument/2006/relationships/image" Target="../media/image42.jpeg"/><Relationship Id="rId4" Type="http://schemas.openxmlformats.org/officeDocument/2006/relationships/image" Target="../media/image41.jpeg"/></Relationships>
</file>

<file path=ppt/slides/_rels/slide12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1587;&#1591;&#1581;%20&#1575;&#1604;&#1605;&#1603;&#1578;&#1576;/&#1575;&#1604;&#1580;&#1606;&#1575;&#1583;&#1585;&#1610;&#1577;1.flv" TargetMode="Externa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1587;&#1591;&#1581;%20&#1575;&#1604;&#1605;&#1603;&#1578;&#1576;/&#1575;&#1604;&#1605;&#1587;&#1571;&#1604;&#1577;.mp3" TargetMode="Externa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1587;&#1591;&#1581;%20&#1575;&#1604;&#1605;&#1603;&#1578;&#1576;/&#1586;&#1585;&#1575;&#1593;&#1577;%20&#1575;&#1604;&#1604;&#1572;&#1604;&#1572;.mp3" TargetMode="Externa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jpeg"/><Relationship Id="rId9" Type="http://schemas.openxmlformats.org/officeDocument/2006/relationships/image" Target="../media/image21.jpeg"/></Relationships>
</file>

<file path=ppt/slides/_rels/slide9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9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5" name="مستطيل 4"/>
          <p:cNvSpPr/>
          <p:nvPr/>
        </p:nvSpPr>
        <p:spPr>
          <a:xfrm>
            <a:off x="571472" y="1982450"/>
            <a:ext cx="7786742" cy="144655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st="29997" dir="5400000" sy="-100000" algn="bl" rotWithShape="0"/>
                </a:effectLst>
                <a:sym typeface="Wingdings"/>
              </a:rPr>
              <a:t></a:t>
            </a:r>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st="29997" dir="5400000" sy="-100000" algn="bl" rotWithShape="0"/>
                </a:effectLst>
              </a:rPr>
              <a:t>حِرف </a:t>
            </a:r>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st="29997" dir="5400000" sy="-100000" algn="bl" rotWithShape="0"/>
                </a:effectLst>
                <a:hlinkClick r:id="rId3" action="ppaction://hlinkfile"/>
              </a:rPr>
              <a:t>وهوايات</a:t>
            </a:r>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st="29997" dir="5400000" sy="-100000" algn="bl" rotWithShape="0"/>
                </a:effectLst>
                <a:sym typeface="Wingdings"/>
              </a:rPr>
              <a:t></a:t>
            </a:r>
            <a:endParaRPr lang="ar-SA" sz="8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st="29997"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p\Desktop\imagesCAJZZ9WA.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عنصر نائب للتذييل 2"/>
          <p:cNvSpPr>
            <a:spLocks noGrp="1"/>
          </p:cNvSpPr>
          <p:nvPr>
            <p:ph type="ftr" sz="quarter" idx="11"/>
          </p:nvPr>
        </p:nvSpPr>
        <p:spPr/>
        <p:txBody>
          <a:bodyPr/>
          <a:lstStyle/>
          <a:p>
            <a:r>
              <a:rPr lang="ar-SA" smtClean="0"/>
              <a:t>بوح الخاطر</a:t>
            </a:r>
            <a:endParaRPr lang="ar-SA"/>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928694" y="428604"/>
            <a:ext cx="6929454" cy="2098283"/>
          </a:xfrm>
          <a:prstGeom prst="rect">
            <a:avLst/>
          </a:prstGeom>
          <a:noFill/>
        </p:spPr>
        <p:txBody>
          <a:bodyPr wrap="square" rtlCol="1">
            <a:spAutoFit/>
          </a:bodyPr>
          <a:lstStyle/>
          <a:p>
            <a:pPr marL="514350" indent="-514350" algn="ctr"/>
            <a:r>
              <a:rPr lang="ar-SA" sz="3200" b="1" dirty="0" smtClean="0">
                <a:cs typeface="DecoType Naskh Extensions" pitchFamily="2" charset="-78"/>
              </a:rPr>
              <a:t>1)أنفذ  ومن بجواري مقابلة شخصية بين(ميكوموتو)وأحد رجال الإعلام؛لأتعرف من خلالها على خصية المكتشف وإمكاناته وخبرته،ومستقبله،وموقفه ممن حوله ،مع إضفاء المتعة فيها.</a:t>
            </a:r>
          </a:p>
        </p:txBody>
      </p:sp>
      <p:sp>
        <p:nvSpPr>
          <p:cNvPr id="4" name="زاوية مطوية 3"/>
          <p:cNvSpPr/>
          <p:nvPr/>
        </p:nvSpPr>
        <p:spPr>
          <a:xfrm rot="834941">
            <a:off x="7270970" y="523661"/>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ثالثاً</a:t>
            </a:r>
            <a:endParaRPr lang="ar-SA" sz="2400" b="1" dirty="0">
              <a:solidFill>
                <a:srgbClr val="C00000"/>
              </a:solidFill>
            </a:endParaRPr>
          </a:p>
        </p:txBody>
      </p:sp>
      <p:sp>
        <p:nvSpPr>
          <p:cNvPr id="5" name="مربع نص 4"/>
          <p:cNvSpPr txBox="1"/>
          <p:nvPr/>
        </p:nvSpPr>
        <p:spPr>
          <a:xfrm>
            <a:off x="500034" y="2571744"/>
            <a:ext cx="7786742" cy="3539430"/>
          </a:xfrm>
          <a:prstGeom prst="rect">
            <a:avLst/>
          </a:prstGeom>
          <a:noFill/>
        </p:spPr>
        <p:txBody>
          <a:bodyPr wrap="square" rtlCol="1">
            <a:spAutoFit/>
          </a:bodyPr>
          <a:lstStyle/>
          <a:p>
            <a:pPr marL="514350" indent="-514350" algn="ctr"/>
            <a:r>
              <a:rPr lang="ar-SA" sz="3200" b="1" dirty="0" smtClean="0">
                <a:cs typeface="DecoType Naskh Extensions" pitchFamily="2" charset="-78"/>
              </a:rPr>
              <a:t>2) </a:t>
            </a:r>
          </a:p>
          <a:p>
            <a:pPr marL="514350" indent="-514350" algn="ctr"/>
            <a:r>
              <a:rPr lang="ar-SA" sz="3200" b="1" dirty="0" smtClean="0">
                <a:cs typeface="DecoType Naskh Extensions" pitchFamily="2" charset="-78"/>
              </a:rPr>
              <a:t>أ) أجري مقابلة مع أحد الزملاء(الزميلات)حول المهنة المرغوب مزاولتها مستقبلاً،مع الاستعانة بالتالي:</a:t>
            </a:r>
          </a:p>
          <a:p>
            <a:pPr marL="514350" indent="-514350" algn="ctr">
              <a:buFontTx/>
              <a:buChar char="-"/>
            </a:pPr>
            <a:r>
              <a:rPr lang="ar-SA" sz="3200" b="1" dirty="0" smtClean="0">
                <a:cs typeface="DecoType Naskh Extensions" pitchFamily="2" charset="-78"/>
              </a:rPr>
              <a:t>التعريف بنفسه،وإمكاناته،وأفكاره،واتجاهاته.</a:t>
            </a:r>
          </a:p>
          <a:p>
            <a:pPr marL="514350" indent="-514350" algn="ctr">
              <a:buFontTx/>
              <a:buChar char="-"/>
            </a:pPr>
            <a:r>
              <a:rPr lang="ar-SA" sz="3200" b="1" dirty="0" smtClean="0">
                <a:cs typeface="DecoType Naskh Extensions" pitchFamily="2" charset="-78"/>
              </a:rPr>
              <a:t>القدرة على الإقناع والاستدلال من مشاهداته اليومية.</a:t>
            </a:r>
          </a:p>
          <a:p>
            <a:pPr marL="514350" indent="-514350" algn="ctr">
              <a:buFontTx/>
              <a:buChar char="-"/>
            </a:pPr>
            <a:r>
              <a:rPr lang="ar-SA" sz="3200" b="1" dirty="0" smtClean="0">
                <a:cs typeface="DecoType Naskh Extensions" pitchFamily="2" charset="-78"/>
              </a:rPr>
              <a:t>الالتزام بآداب الحوار والاستماع.</a:t>
            </a:r>
          </a:p>
          <a:p>
            <a:pPr marL="514350" indent="-514350" algn="ctr">
              <a:buFontTx/>
              <a:buChar char="-"/>
            </a:pPr>
            <a:r>
              <a:rPr lang="ar-SA" sz="3200" b="1" dirty="0" smtClean="0">
                <a:cs typeface="DecoType Naskh Extensions" pitchFamily="2" charset="-78"/>
              </a:rPr>
              <a:t>طرح الأسئلة التي تضفي المتعة في المقابلة والحوار.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1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4)">
                                      <p:cBhvr>
                                        <p:cTn id="1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785786" y="1573588"/>
            <a:ext cx="7500990" cy="1569660"/>
          </a:xfrm>
          <a:prstGeom prst="rect">
            <a:avLst/>
          </a:prstGeom>
          <a:noFill/>
        </p:spPr>
        <p:txBody>
          <a:bodyPr wrap="square" rtlCol="1">
            <a:spAutoFit/>
          </a:bodyPr>
          <a:lstStyle/>
          <a:p>
            <a:pPr marL="514350" indent="-514350" algn="ctr"/>
            <a:r>
              <a:rPr lang="ar-SA" sz="3200" b="1" dirty="0" smtClean="0">
                <a:cs typeface="DecoType Naskh Extensions" pitchFamily="2" charset="-78"/>
              </a:rPr>
              <a:t>ب )ماذا أفعل؟</a:t>
            </a:r>
          </a:p>
          <a:p>
            <a:pPr marL="514350" indent="-514350" algn="ctr"/>
            <a:r>
              <a:rPr lang="ar-SA" sz="3200" b="1" dirty="0" smtClean="0">
                <a:cs typeface="DecoType Naskh Extensions" pitchFamily="2" charset="-78"/>
              </a:rPr>
              <a:t> - إذا نفذ أحد زملائي(زميلاتي)في أثناء مقابلتي معه التصرف التالي:</a:t>
            </a:r>
          </a:p>
        </p:txBody>
      </p:sp>
      <p:sp>
        <p:nvSpPr>
          <p:cNvPr id="4" name="مخطط انسيابي: متعدد المستندات 3"/>
          <p:cNvSpPr/>
          <p:nvPr/>
        </p:nvSpPr>
        <p:spPr>
          <a:xfrm>
            <a:off x="857224" y="3286124"/>
            <a:ext cx="7000924" cy="1428760"/>
          </a:xfrm>
          <a:prstGeom prst="flowChartMultidocumen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2800" b="1" dirty="0" smtClean="0">
                <a:solidFill>
                  <a:srgbClr val="C00000"/>
                </a:solidFill>
              </a:rPr>
              <a:t>صرف النظر في جهة أخرى في أثناء تحدثي معه.</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17"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ppt_x</p:attrName>
                                        </p:attrNameLst>
                                      </p:cBhvr>
                                      <p:tavLst>
                                        <p:tav tm="0">
                                          <p:val>
                                            <p:strVal val="#ppt_x-#ppt_w/2"/>
                                          </p:val>
                                        </p:tav>
                                        <p:tav tm="100000">
                                          <p:val>
                                            <p:strVal val="#ppt_x"/>
                                          </p:val>
                                        </p:tav>
                                      </p:tavLst>
                                    </p:anim>
                                    <p:anim calcmode="lin" valueType="num">
                                      <p:cBhvr>
                                        <p:cTn id="11" dur="500" fill="hold"/>
                                        <p:tgtEl>
                                          <p:spTgt spid="4"/>
                                        </p:tgtEl>
                                        <p:attrNameLst>
                                          <p:attrName>ppt_y</p:attrName>
                                        </p:attrNameLst>
                                      </p:cBhvr>
                                      <p:tavLst>
                                        <p:tav tm="0">
                                          <p:val>
                                            <p:strVal val="#ppt_y"/>
                                          </p:val>
                                        </p:tav>
                                        <p:tav tm="100000">
                                          <p:val>
                                            <p:strVal val="#ppt_y"/>
                                          </p:val>
                                        </p:tav>
                                      </p:tavLst>
                                    </p:anim>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4" name="مربع نص 3"/>
          <p:cNvSpPr txBox="1"/>
          <p:nvPr/>
        </p:nvSpPr>
        <p:spPr>
          <a:xfrm rot="21380841">
            <a:off x="1102103" y="1639169"/>
            <a:ext cx="6715172" cy="3416320"/>
          </a:xfrm>
          <a:prstGeom prst="rect">
            <a:avLst/>
          </a:prstGeom>
        </p:spPr>
        <p:style>
          <a:lnRef idx="2">
            <a:schemeClr val="accent6"/>
          </a:lnRef>
          <a:fillRef idx="1">
            <a:schemeClr val="lt1"/>
          </a:fillRef>
          <a:effectRef idx="0">
            <a:schemeClr val="accent6"/>
          </a:effectRef>
          <a:fontRef idx="minor">
            <a:schemeClr val="dk1"/>
          </a:fontRef>
        </p:style>
        <p:txBody>
          <a:bodyPr wrap="square" rtlCol="1">
            <a:spAutoFit/>
          </a:bodyPr>
          <a:lstStyle/>
          <a:p>
            <a:pPr algn="ctr"/>
            <a:r>
              <a:rPr lang="ar-SA" sz="3600" b="1" dirty="0" smtClean="0">
                <a:effectLst>
                  <a:glow rad="139700">
                    <a:schemeClr val="accent6">
                      <a:satMod val="175000"/>
                      <a:alpha val="40000"/>
                    </a:schemeClr>
                  </a:glow>
                </a:effectLst>
              </a:rPr>
              <a:t>أجري مع من يجاورني مقابلة متخيلة مع مسؤول في مركز الموهوبين والموهوبات،أتعرف من خلالها على مظاهر اهتمام الدولة بأبنائها وما تقدمه لهم،إلى جانب أسئلة تكشف عن شخصية المسؤول وأعماله التي يقوم بها.</a:t>
            </a:r>
            <a:endParaRPr lang="ar-SA" sz="3600" b="1" dirty="0">
              <a:effectLst>
                <a:glow rad="139700">
                  <a:schemeClr val="accent6">
                    <a:satMod val="175000"/>
                    <a:alpha val="40000"/>
                  </a:schemeClr>
                </a:glow>
              </a:effectLst>
            </a:endParaRPr>
          </a:p>
        </p:txBody>
      </p:sp>
      <p:sp>
        <p:nvSpPr>
          <p:cNvPr id="3" name="وسيلة شرح بيضاوية 2"/>
          <p:cNvSpPr/>
          <p:nvPr/>
        </p:nvSpPr>
        <p:spPr>
          <a:xfrm>
            <a:off x="6929454" y="857232"/>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 </a:t>
            </a:r>
            <a:endParaRPr lang="ar-SA"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دمعة 2"/>
          <p:cNvSpPr/>
          <p:nvPr/>
        </p:nvSpPr>
        <p:spPr>
          <a:xfrm>
            <a:off x="642910" y="1142984"/>
            <a:ext cx="7000924" cy="4786346"/>
          </a:xfrm>
          <a:prstGeom prst="teardrop">
            <a:avLst>
              <a:gd name="adj" fmla="val 121276"/>
            </a:avLst>
          </a:prstGeom>
          <a:solidFill>
            <a:schemeClr val="accent2">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8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أتواصل كتابياً</a:t>
            </a:r>
            <a:endParaRPr lang="ar-SA" sz="8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1"/>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642910" y="1318330"/>
            <a:ext cx="7215206" cy="3539430"/>
          </a:xfrm>
          <a:prstGeom prst="rect">
            <a:avLst/>
          </a:prstGeom>
          <a:noFill/>
        </p:spPr>
        <p:txBody>
          <a:bodyPr wrap="square" rtlCol="1">
            <a:spAutoFit/>
          </a:bodyPr>
          <a:lstStyle/>
          <a:p>
            <a:pPr marL="514350" indent="-514350" algn="ctr"/>
            <a:r>
              <a:rPr lang="ar-SA" sz="3200" b="1" dirty="0" smtClean="0">
                <a:cs typeface="DecoType Naskh Extensions" pitchFamily="2" charset="-78"/>
              </a:rPr>
              <a:t>أ)أتأمل  الصورة التي أمامي جيداً،ثم أجيب عن الأسئلة التالية: </a:t>
            </a:r>
          </a:p>
          <a:p>
            <a:pPr marL="514350" indent="-514350" algn="ctr"/>
            <a:r>
              <a:rPr lang="ar-SA" sz="3200" b="1" dirty="0" smtClean="0">
                <a:solidFill>
                  <a:schemeClr val="accent4">
                    <a:lumMod val="50000"/>
                  </a:schemeClr>
                </a:solidFill>
                <a:cs typeface="DecoType Naskh Extensions" pitchFamily="2" charset="-78"/>
              </a:rPr>
              <a:t>س1- كم مرة تكررت كلمة(لا)؟</a:t>
            </a:r>
          </a:p>
          <a:p>
            <a:pPr marL="514350" indent="-514350" algn="ctr"/>
            <a:r>
              <a:rPr lang="ar-SA" sz="3200" b="1" dirty="0" smtClean="0">
                <a:solidFill>
                  <a:schemeClr val="accent4">
                    <a:lumMod val="50000"/>
                  </a:schemeClr>
                </a:solidFill>
                <a:cs typeface="DecoType Naskh Extensions" pitchFamily="2" charset="-78"/>
              </a:rPr>
              <a:t>س2- متى تكون كلمة(لا)حسب رأيي طريق نجاة،ومتى تكون طريق هلاك؟</a:t>
            </a:r>
          </a:p>
          <a:p>
            <a:pPr marL="514350" indent="-514350" algn="ctr"/>
            <a:r>
              <a:rPr lang="ar-SA" sz="3200" b="1" dirty="0" smtClean="0">
                <a:solidFill>
                  <a:schemeClr val="accent4">
                    <a:lumMod val="50000"/>
                  </a:schemeClr>
                </a:solidFill>
                <a:cs typeface="DecoType Naskh Extensions" pitchFamily="2" charset="-78"/>
              </a:rPr>
              <a:t>س3- أعبر عن المعنى الذي تركته الصورة في نفسي،في جملة تامة.</a:t>
            </a:r>
          </a:p>
        </p:txBody>
      </p:sp>
      <p:sp>
        <p:nvSpPr>
          <p:cNvPr id="4" name="زاوية مطوية 3"/>
          <p:cNvSpPr/>
          <p:nvPr/>
        </p:nvSpPr>
        <p:spPr>
          <a:xfrm rot="834941">
            <a:off x="6485152" y="608408"/>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أولاً</a:t>
            </a:r>
            <a:endParaRPr lang="ar-SA" sz="2400" b="1" dirty="0">
              <a:solidFill>
                <a:srgbClr val="C00000"/>
              </a:solidFill>
            </a:endParaRPr>
          </a:p>
        </p:txBody>
      </p:sp>
      <p:sp>
        <p:nvSpPr>
          <p:cNvPr id="5" name="مربع نص 4"/>
          <p:cNvSpPr txBox="1"/>
          <p:nvPr/>
        </p:nvSpPr>
        <p:spPr>
          <a:xfrm rot="20303143">
            <a:off x="7979026" y="126387"/>
            <a:ext cx="1000132" cy="1015663"/>
          </a:xfrm>
          <a:prstGeom prst="rect">
            <a:avLst/>
          </a:prstGeom>
          <a:noFill/>
        </p:spPr>
        <p:txBody>
          <a:bodyPr wrap="square" rtlCol="1">
            <a:spAutoFit/>
          </a:bodyPr>
          <a:lstStyle/>
          <a:p>
            <a:pPr algn="ctr"/>
            <a:r>
              <a:rPr lang="ar-SA" sz="2000" b="1" dirty="0" smtClean="0">
                <a:solidFill>
                  <a:schemeClr val="accent2">
                    <a:lumMod val="50000"/>
                  </a:schemeClr>
                </a:solidFill>
                <a:sym typeface="Wingdings"/>
              </a:rPr>
              <a:t></a:t>
            </a:r>
          </a:p>
          <a:p>
            <a:pPr algn="ctr"/>
            <a:r>
              <a:rPr lang="ar-SA" sz="2000" b="1" dirty="0" smtClean="0">
                <a:solidFill>
                  <a:schemeClr val="accent2">
                    <a:lumMod val="50000"/>
                  </a:schemeClr>
                </a:solidFill>
                <a:sym typeface="Wingdings"/>
              </a:rPr>
              <a:t>أتواصل كتابياً</a:t>
            </a:r>
            <a:endParaRPr lang="ar-SA" sz="2000" b="1" dirty="0">
              <a:solidFill>
                <a:schemeClr val="accent2">
                  <a:lumMod val="50000"/>
                </a:schemeClr>
              </a:solidFill>
            </a:endParaRPr>
          </a:p>
        </p:txBody>
      </p:sp>
      <p:sp>
        <p:nvSpPr>
          <p:cNvPr id="6" name="شكل بيضاوي 5"/>
          <p:cNvSpPr/>
          <p:nvPr/>
        </p:nvSpPr>
        <p:spPr>
          <a:xfrm rot="20493824">
            <a:off x="8126207" y="63422"/>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7687369" y="322657"/>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ثانياً</a:t>
            </a:r>
            <a:endParaRPr lang="ar-SA" sz="2400" b="1" dirty="0">
              <a:solidFill>
                <a:srgbClr val="C00000"/>
              </a:solidFill>
            </a:endParaRPr>
          </a:p>
        </p:txBody>
      </p:sp>
      <p:sp>
        <p:nvSpPr>
          <p:cNvPr id="4" name="مربع نص 3"/>
          <p:cNvSpPr txBox="1"/>
          <p:nvPr/>
        </p:nvSpPr>
        <p:spPr>
          <a:xfrm>
            <a:off x="785818" y="214290"/>
            <a:ext cx="6929454" cy="584775"/>
          </a:xfrm>
          <a:prstGeom prst="rect">
            <a:avLst/>
          </a:prstGeom>
          <a:noFill/>
        </p:spPr>
        <p:txBody>
          <a:bodyPr wrap="square" rtlCol="1">
            <a:spAutoFit/>
          </a:bodyPr>
          <a:lstStyle/>
          <a:p>
            <a:pPr marL="514350" indent="-514350" algn="ctr"/>
            <a:r>
              <a:rPr lang="ar-SA" sz="3200" b="1" dirty="0" smtClean="0">
                <a:cs typeface="DecoType Naskh Extensions" pitchFamily="2" charset="-78"/>
              </a:rPr>
              <a:t>أ)أقرا بتأمل النصين التاليين،ثم أجيب عن المطلوب:</a:t>
            </a:r>
          </a:p>
        </p:txBody>
      </p:sp>
      <p:sp>
        <p:nvSpPr>
          <p:cNvPr id="5" name="مستطيل مستدير الزوايا 4"/>
          <p:cNvSpPr/>
          <p:nvPr/>
        </p:nvSpPr>
        <p:spPr>
          <a:xfrm>
            <a:off x="4286248" y="1142984"/>
            <a:ext cx="4143404" cy="2928958"/>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100" b="1" dirty="0" smtClean="0">
                <a:solidFill>
                  <a:schemeClr val="tx1"/>
                </a:solidFill>
              </a:rPr>
              <a:t>كان البحارة في معظم الدول القريبة من البحار يعملون قديماً في صيد الأسماك والغوص بحثاً عن اللؤلؤ،ويعاني البحار كثيراً من المشاق أثناء الغوص أملاً في الحصول على صدفة،قد تحوي حبة ثمينة.وكانت تجارة اللؤلؤ تدر أرباحاً طائلة على الذين يعملون فيها،وتعد مصدراً للرزق في اقتصاد كثير من الدول الساحلية.</a:t>
            </a:r>
            <a:endParaRPr lang="ar-SA" sz="2100" b="1" dirty="0">
              <a:solidFill>
                <a:schemeClr val="tx1"/>
              </a:solidFill>
            </a:endParaRPr>
          </a:p>
        </p:txBody>
      </p:sp>
      <p:sp>
        <p:nvSpPr>
          <p:cNvPr id="6" name="مستطيل مستدير الزوايا 5"/>
          <p:cNvSpPr/>
          <p:nvPr/>
        </p:nvSpPr>
        <p:spPr>
          <a:xfrm>
            <a:off x="500034" y="1142984"/>
            <a:ext cx="3571900" cy="2928958"/>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عمل البحارة قديماً في الدول الساحلية في صيد الأسماك واللؤلؤ حيث كانوا يعانون المشاق في الحصول عليه إذ تُعد تجارة اللؤلؤ مصدراً للرزق في اقتصاد هذه الدول.</a:t>
            </a:r>
            <a:endParaRPr lang="ar-SA" sz="2400" b="1" dirty="0">
              <a:solidFill>
                <a:schemeClr val="tx1"/>
              </a:solidFill>
            </a:endParaRPr>
          </a:p>
        </p:txBody>
      </p:sp>
      <p:sp>
        <p:nvSpPr>
          <p:cNvPr id="7" name="مستطيل مستدير الزوايا 6"/>
          <p:cNvSpPr/>
          <p:nvPr/>
        </p:nvSpPr>
        <p:spPr>
          <a:xfrm>
            <a:off x="4214810" y="4214818"/>
            <a:ext cx="4143404" cy="2286016"/>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وذات يوم حدث تغيير في شؤون هذه المجتمعات،سبب خسائر كبيرة،وهو ظهور اللؤلؤ المزروع على يد المكتشف الياباني (ميكوموتو)من مدينة (شيحا)اليابانية،والذي ينتمي إلى عائلة فقيرة تعمل في بيع الأرز.</a:t>
            </a:r>
            <a:endParaRPr lang="ar-SA" sz="2200" b="1" dirty="0">
              <a:solidFill>
                <a:schemeClr val="tx1"/>
              </a:solidFill>
            </a:endParaRPr>
          </a:p>
        </p:txBody>
      </p:sp>
      <p:sp>
        <p:nvSpPr>
          <p:cNvPr id="8" name="مستطيل مستدير الزوايا 7"/>
          <p:cNvSpPr/>
          <p:nvPr/>
        </p:nvSpPr>
        <p:spPr>
          <a:xfrm>
            <a:off x="500034" y="4214818"/>
            <a:ext cx="3500462" cy="2286016"/>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مع ظهور اللؤلؤ المزروع على يد المكتشف الياباني(ميكوموتو)،حدثت خسائر كبيرة في شؤون هذه المجتمعات الاقتصادية.</a:t>
            </a:r>
            <a:endParaRPr lang="ar-SA" sz="2400" b="1" dirty="0">
              <a:solidFill>
                <a:schemeClr val="tx1"/>
              </a:solidFill>
            </a:endParaRPr>
          </a:p>
        </p:txBody>
      </p:sp>
      <p:sp>
        <p:nvSpPr>
          <p:cNvPr id="9" name="سحابة 8"/>
          <p:cNvSpPr/>
          <p:nvPr/>
        </p:nvSpPr>
        <p:spPr>
          <a:xfrm>
            <a:off x="2643174" y="785794"/>
            <a:ext cx="3429024" cy="571504"/>
          </a:xfrm>
          <a:prstGeom prst="cloud">
            <a:avLst/>
          </a:prstGeom>
          <a:solidFill>
            <a:schemeClr val="accent2">
              <a:lumMod val="20000"/>
              <a:lumOff val="8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زراعة اللؤلؤ</a:t>
            </a:r>
            <a:endParaRPr lang="ar-SA"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1000"/>
                                        <p:tgtEl>
                                          <p:spTgt spid="4"/>
                                        </p:tgtEl>
                                      </p:cBhvr>
                                    </p:animEffect>
                                  </p:childTnLst>
                                </p:cTn>
                              </p:par>
                              <p:par>
                                <p:cTn id="11" presetID="17"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ppt_x-#ppt_w/2"/>
                                          </p:val>
                                        </p:tav>
                                        <p:tav tm="100000">
                                          <p:val>
                                            <p:strVal val="#ppt_x"/>
                                          </p:val>
                                        </p:tav>
                                      </p:tavLst>
                                    </p:anim>
                                    <p:anim calcmode="lin" valueType="num">
                                      <p:cBhvr>
                                        <p:cTn id="14" dur="500" fill="hold"/>
                                        <p:tgtEl>
                                          <p:spTgt spid="6"/>
                                        </p:tgtEl>
                                        <p:attrNameLst>
                                          <p:attrName>ppt_y</p:attrName>
                                        </p:attrNameLst>
                                      </p:cBhvr>
                                      <p:tavLst>
                                        <p:tav tm="0">
                                          <p:val>
                                            <p:strVal val="#ppt_y"/>
                                          </p:val>
                                        </p:tav>
                                        <p:tav tm="100000">
                                          <p:val>
                                            <p:strVal val="#ppt_y"/>
                                          </p:val>
                                        </p:tav>
                                      </p:tavLst>
                                    </p:anim>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strVal val="#ppt_h"/>
                                          </p:val>
                                        </p:tav>
                                        <p:tav tm="100000">
                                          <p:val>
                                            <p:strVal val="#ppt_h"/>
                                          </p:val>
                                        </p:tav>
                                      </p:tavLst>
                                    </p:anim>
                                  </p:childTnLst>
                                </p:cTn>
                              </p:par>
                              <p:par>
                                <p:cTn id="17" presetID="17" presetClass="entr" presetSubtype="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ppt_w/2"/>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strVal val="#ppt_h"/>
                                          </p:val>
                                        </p:tav>
                                        <p:tav tm="100000">
                                          <p:val>
                                            <p:strVal val="#ppt_h"/>
                                          </p:val>
                                        </p:tav>
                                      </p:tavLst>
                                    </p:anim>
                                  </p:childTnLst>
                                </p:cTn>
                              </p:par>
                              <p:par>
                                <p:cTn id="23" presetID="17"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ppt_w/2"/>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strVal val="#ppt_h"/>
                                          </p:val>
                                        </p:tav>
                                        <p:tav tm="100000">
                                          <p:val>
                                            <p:strVal val="#ppt_h"/>
                                          </p:val>
                                        </p:tav>
                                      </p:tavLst>
                                    </p:anim>
                                  </p:childTnLst>
                                </p:cTn>
                              </p:par>
                              <p:par>
                                <p:cTn id="29" presetID="17" presetClass="entr" presetSubtype="8"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ppt_w/2"/>
                                          </p:val>
                                        </p:tav>
                                        <p:tav tm="100000">
                                          <p:val>
                                            <p:strVal val="#ppt_x"/>
                                          </p:val>
                                        </p:tav>
                                      </p:tavLst>
                                    </p:anim>
                                    <p:anim calcmode="lin" valueType="num">
                                      <p:cBhvr>
                                        <p:cTn id="32" dur="500" fill="hold"/>
                                        <p:tgtEl>
                                          <p:spTgt spid="8"/>
                                        </p:tgtEl>
                                        <p:attrNameLst>
                                          <p:attrName>ppt_y</p:attrName>
                                        </p:attrNameLst>
                                      </p:cBhvr>
                                      <p:tavLst>
                                        <p:tav tm="0">
                                          <p:val>
                                            <p:strVal val="#ppt_y"/>
                                          </p:val>
                                        </p:tav>
                                        <p:tav tm="100000">
                                          <p:val>
                                            <p:strVal val="#ppt_y"/>
                                          </p:val>
                                        </p:tav>
                                      </p:tavLst>
                                    </p:anim>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928694" y="71414"/>
            <a:ext cx="6929454" cy="1077218"/>
          </a:xfrm>
          <a:prstGeom prst="rect">
            <a:avLst/>
          </a:prstGeom>
          <a:noFill/>
        </p:spPr>
        <p:txBody>
          <a:bodyPr wrap="square" rtlCol="1">
            <a:spAutoFit/>
          </a:bodyPr>
          <a:lstStyle/>
          <a:p>
            <a:pPr marL="514350" indent="-514350" algn="ctr"/>
            <a:r>
              <a:rPr lang="ar-SA" sz="3200" b="1" dirty="0" smtClean="0">
                <a:cs typeface="DecoType Naskh Extensions" pitchFamily="2" charset="-78"/>
              </a:rPr>
              <a:t>2) أقارن بين النص الأساسي والملخص،لإكمال الجدول التالي حسب المطلوب منه:</a:t>
            </a:r>
          </a:p>
        </p:txBody>
      </p:sp>
      <p:graphicFrame>
        <p:nvGraphicFramePr>
          <p:cNvPr id="4" name="جدول 3"/>
          <p:cNvGraphicFramePr>
            <a:graphicFrameLocks noGrp="1"/>
          </p:cNvGraphicFramePr>
          <p:nvPr/>
        </p:nvGraphicFramePr>
        <p:xfrm>
          <a:off x="500035" y="1285858"/>
          <a:ext cx="8001055" cy="3643340"/>
        </p:xfrm>
        <a:graphic>
          <a:graphicData uri="http://schemas.openxmlformats.org/drawingml/2006/table">
            <a:tbl>
              <a:tblPr rtl="1" firstRow="1" bandRow="1">
                <a:tableStyleId>{5C22544A-7EE6-4342-B048-85BDC9FD1C3A}</a:tableStyleId>
              </a:tblPr>
              <a:tblGrid>
                <a:gridCol w="404638"/>
                <a:gridCol w="4069414"/>
                <a:gridCol w="973812"/>
                <a:gridCol w="1326686"/>
                <a:gridCol w="1226505"/>
              </a:tblGrid>
              <a:tr h="479387">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r>
                        <a:rPr lang="ar-SA" sz="2400" b="1" dirty="0" smtClean="0">
                          <a:solidFill>
                            <a:schemeClr val="tx1"/>
                          </a:solidFill>
                        </a:rPr>
                        <a:t>شروط التلخيص</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r>
                        <a:rPr lang="ar-SA" sz="2400" b="1" dirty="0" smtClean="0">
                          <a:solidFill>
                            <a:schemeClr val="tx1"/>
                          </a:solidFill>
                        </a:rPr>
                        <a:t>متوافر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r>
                        <a:rPr lang="ar-SA" sz="2400" b="1" dirty="0" smtClean="0">
                          <a:solidFill>
                            <a:schemeClr val="tx1"/>
                          </a:solidFill>
                        </a:rPr>
                        <a:t>غير متوافر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r>
                        <a:rPr lang="ar-SA" sz="2400" b="1" dirty="0" smtClean="0">
                          <a:solidFill>
                            <a:schemeClr val="tx1"/>
                          </a:solidFill>
                        </a:rPr>
                        <a:t>إلى حد ما</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r>
              <a:tr h="479387">
                <a:tc>
                  <a:txBody>
                    <a:bodyPr/>
                    <a:lstStyle/>
                    <a:p>
                      <a:pPr algn="ctr" rtl="1"/>
                      <a:r>
                        <a:rPr lang="ar-SA" sz="2400" b="1" dirty="0" smtClean="0">
                          <a:solidFill>
                            <a:schemeClr val="tx1"/>
                          </a:solidFill>
                        </a:rPr>
                        <a:t>1</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r>
                        <a:rPr lang="ar-SA" sz="2400" b="1" dirty="0" smtClean="0">
                          <a:solidFill>
                            <a:schemeClr val="tx1"/>
                          </a:solidFill>
                        </a:rPr>
                        <a:t>التركيز على العناصر الأساسية للحديث</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r>
              <a:tr h="479387">
                <a:tc>
                  <a:txBody>
                    <a:bodyPr/>
                    <a:lstStyle/>
                    <a:p>
                      <a:pPr algn="ctr" rtl="1"/>
                      <a:r>
                        <a:rPr lang="ar-SA" sz="2400" b="1" dirty="0" smtClean="0">
                          <a:solidFill>
                            <a:schemeClr val="tx1"/>
                          </a:solidFill>
                        </a:rPr>
                        <a:t>2</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r>
                        <a:rPr lang="ar-SA" sz="2400" b="1" dirty="0" smtClean="0">
                          <a:solidFill>
                            <a:schemeClr val="tx1"/>
                          </a:solidFill>
                        </a:rPr>
                        <a:t>استيفاء الأفكار</a:t>
                      </a:r>
                      <a:r>
                        <a:rPr lang="ar-SA" sz="2400" b="1" baseline="0" dirty="0" smtClean="0">
                          <a:solidFill>
                            <a:schemeClr val="tx1"/>
                          </a:solidFill>
                        </a:rPr>
                        <a:t> الرئيسة المهمة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r>
              <a:tr h="479387">
                <a:tc>
                  <a:txBody>
                    <a:bodyPr/>
                    <a:lstStyle/>
                    <a:p>
                      <a:pPr algn="ctr" rtl="1"/>
                      <a:r>
                        <a:rPr lang="ar-SA" sz="2400" b="1" dirty="0" smtClean="0">
                          <a:solidFill>
                            <a:schemeClr val="tx1"/>
                          </a:solidFill>
                        </a:rPr>
                        <a:t>3</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r>
                        <a:rPr lang="ar-SA" sz="2400" b="1" dirty="0" smtClean="0">
                          <a:solidFill>
                            <a:schemeClr val="tx1"/>
                          </a:solidFill>
                        </a:rPr>
                        <a:t>حذف المكرر من الألفاظ والعبارات</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r>
              <a:tr h="862896">
                <a:tc>
                  <a:txBody>
                    <a:bodyPr/>
                    <a:lstStyle/>
                    <a:p>
                      <a:pPr algn="ctr" rtl="1"/>
                      <a:r>
                        <a:rPr lang="ar-SA" sz="2400" b="1" dirty="0" smtClean="0">
                          <a:solidFill>
                            <a:schemeClr val="tx1"/>
                          </a:solidFill>
                        </a:rPr>
                        <a:t>4</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r>
                        <a:rPr lang="ar-SA" sz="2400" b="1" dirty="0" smtClean="0">
                          <a:solidFill>
                            <a:schemeClr val="tx1"/>
                          </a:solidFill>
                        </a:rPr>
                        <a:t>الحرص على أن يظهر الأسلوب الشخصي لا أسلوب الكاتب</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r>
              <a:tr h="862896">
                <a:tc>
                  <a:txBody>
                    <a:bodyPr/>
                    <a:lstStyle/>
                    <a:p>
                      <a:pPr algn="ctr" rtl="1"/>
                      <a:r>
                        <a:rPr lang="ar-SA" sz="2400" b="1" dirty="0" smtClean="0">
                          <a:solidFill>
                            <a:schemeClr val="tx1"/>
                          </a:solidFill>
                        </a:rPr>
                        <a:t>5</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r>
                        <a:rPr lang="ar-SA" sz="2400" b="1" dirty="0" smtClean="0">
                          <a:solidFill>
                            <a:schemeClr val="tx1"/>
                          </a:solidFill>
                        </a:rPr>
                        <a:t>ترابط</a:t>
                      </a:r>
                      <a:r>
                        <a:rPr lang="ar-SA" sz="2400" b="1" baseline="0" dirty="0" smtClean="0">
                          <a:solidFill>
                            <a:schemeClr val="tx1"/>
                          </a:solidFill>
                        </a:rPr>
                        <a:t> الجمل والكلمات داخل النص وترك هوامش مناسبة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r>
            </a:tbl>
          </a:graphicData>
        </a:graphic>
      </p:graphicFrame>
      <p:sp>
        <p:nvSpPr>
          <p:cNvPr id="5" name="مربع نص 4"/>
          <p:cNvSpPr txBox="1"/>
          <p:nvPr/>
        </p:nvSpPr>
        <p:spPr>
          <a:xfrm>
            <a:off x="3143240" y="1792418"/>
            <a:ext cx="642942"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sym typeface="Wingdings"/>
              </a:rPr>
              <a:t></a:t>
            </a:r>
            <a:endParaRPr lang="ar-SA" sz="3600" b="1" dirty="0" smtClean="0">
              <a:solidFill>
                <a:srgbClr val="C00000"/>
              </a:solidFill>
              <a:latin typeface="Arabic Typesetting" pitchFamily="66" charset="-78"/>
              <a:cs typeface="Arabic Typesetting" pitchFamily="66" charset="-78"/>
            </a:endParaRPr>
          </a:p>
        </p:txBody>
      </p:sp>
      <p:sp>
        <p:nvSpPr>
          <p:cNvPr id="6" name="مربع نص 5"/>
          <p:cNvSpPr txBox="1"/>
          <p:nvPr/>
        </p:nvSpPr>
        <p:spPr>
          <a:xfrm>
            <a:off x="3143240" y="2292484"/>
            <a:ext cx="642942"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sym typeface="Wingdings"/>
              </a:rPr>
              <a:t></a:t>
            </a:r>
            <a:endParaRPr lang="ar-SA" sz="3600" b="1" dirty="0" smtClean="0">
              <a:solidFill>
                <a:srgbClr val="C00000"/>
              </a:solidFill>
              <a:latin typeface="Arabic Typesetting" pitchFamily="66" charset="-78"/>
              <a:cs typeface="Arabic Typesetting" pitchFamily="66" charset="-78"/>
            </a:endParaRPr>
          </a:p>
        </p:txBody>
      </p:sp>
      <p:sp>
        <p:nvSpPr>
          <p:cNvPr id="7" name="مربع نص 6"/>
          <p:cNvSpPr txBox="1"/>
          <p:nvPr/>
        </p:nvSpPr>
        <p:spPr>
          <a:xfrm>
            <a:off x="3143240" y="2714618"/>
            <a:ext cx="642942"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sym typeface="Wingdings"/>
              </a:rPr>
              <a:t></a:t>
            </a:r>
            <a:endParaRPr lang="ar-SA" sz="3600" b="1" dirty="0" smtClean="0">
              <a:solidFill>
                <a:srgbClr val="C00000"/>
              </a:solidFill>
              <a:latin typeface="Arabic Typesetting" pitchFamily="66" charset="-78"/>
              <a:cs typeface="Arabic Typesetting" pitchFamily="66" charset="-78"/>
            </a:endParaRPr>
          </a:p>
        </p:txBody>
      </p:sp>
      <p:sp>
        <p:nvSpPr>
          <p:cNvPr id="8" name="مربع نص 7"/>
          <p:cNvSpPr txBox="1"/>
          <p:nvPr/>
        </p:nvSpPr>
        <p:spPr>
          <a:xfrm>
            <a:off x="3143240" y="3364054"/>
            <a:ext cx="642942"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sym typeface="Wingdings"/>
              </a:rPr>
              <a:t></a:t>
            </a:r>
            <a:endParaRPr lang="ar-SA" sz="3600" b="1" dirty="0" smtClean="0">
              <a:solidFill>
                <a:srgbClr val="C00000"/>
              </a:solidFill>
              <a:latin typeface="Arabic Typesetting" pitchFamily="66" charset="-78"/>
              <a:cs typeface="Arabic Typesetting" pitchFamily="66" charset="-78"/>
            </a:endParaRPr>
          </a:p>
        </p:txBody>
      </p:sp>
      <p:sp>
        <p:nvSpPr>
          <p:cNvPr id="9" name="مربع نص 8"/>
          <p:cNvSpPr txBox="1"/>
          <p:nvPr/>
        </p:nvSpPr>
        <p:spPr>
          <a:xfrm>
            <a:off x="3143240" y="4149872"/>
            <a:ext cx="642942"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sym typeface="Wingdings"/>
              </a:rPr>
              <a:t></a:t>
            </a:r>
            <a:endParaRPr lang="ar-SA" sz="3600" b="1" dirty="0" smtClean="0">
              <a:solidFill>
                <a:srgbClr val="C00000"/>
              </a:solidFill>
              <a:latin typeface="Arabic Typesetting" pitchFamily="66" charset="-78"/>
              <a:cs typeface="Arabic Typesetting" pitchFamily="66" charset="-78"/>
            </a:endParaRPr>
          </a:p>
        </p:txBody>
      </p:sp>
      <p:sp>
        <p:nvSpPr>
          <p:cNvPr id="10" name="مربع نص 9"/>
          <p:cNvSpPr txBox="1"/>
          <p:nvPr/>
        </p:nvSpPr>
        <p:spPr>
          <a:xfrm>
            <a:off x="928662" y="4987365"/>
            <a:ext cx="6929454" cy="584775"/>
          </a:xfrm>
          <a:prstGeom prst="rect">
            <a:avLst/>
          </a:prstGeom>
          <a:noFill/>
        </p:spPr>
        <p:txBody>
          <a:bodyPr wrap="square" rtlCol="1">
            <a:spAutoFit/>
          </a:bodyPr>
          <a:lstStyle/>
          <a:p>
            <a:pPr marL="514350" indent="-514350" algn="ctr"/>
            <a:r>
              <a:rPr lang="ar-SA" sz="3200" b="1" dirty="0" smtClean="0">
                <a:cs typeface="DecoType Naskh Extensions" pitchFamily="2" charset="-78"/>
              </a:rPr>
              <a:t>3)الآن أكتب رأيي في مدى صحة الملخص: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18" presetClass="entr" presetSubtype="1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ircle(in)">
                                      <p:cBhvr>
                                        <p:cTn id="15" dur="1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circle(in)">
                                      <p:cBhvr>
                                        <p:cTn id="20" dur="1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1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circle(in)">
                                      <p:cBhvr>
                                        <p:cTn id="30" dur="1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circle(in)">
                                      <p:cBhvr>
                                        <p:cTn id="35" dur="1000"/>
                                        <p:tgtEl>
                                          <p:spTgt spid="9"/>
                                        </p:tgtEl>
                                      </p:cBhvr>
                                    </p:animEffect>
                                  </p:childTnLst>
                                </p:cTn>
                              </p:par>
                              <p:par>
                                <p:cTn id="36" presetID="21" presetClass="entr" presetSubtype="4"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heel(4)">
                                      <p:cBhvr>
                                        <p:cTn id="3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P spid="10"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سحابة 2"/>
          <p:cNvSpPr/>
          <p:nvPr/>
        </p:nvSpPr>
        <p:spPr>
          <a:xfrm>
            <a:off x="571472" y="285728"/>
            <a:ext cx="7643866" cy="6143644"/>
          </a:xfrm>
          <a:prstGeom prst="cloud">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path path="circle">
              <a:fillToRect l="100000" t="100000"/>
            </a:path>
            <a:tileRect r="-100000" b="-100000"/>
          </a:gradFill>
          <a:ln>
            <a:solidFill>
              <a:schemeClr val="accent6">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endParaRPr lang="ar-SA" sz="4800" b="1" spc="50" dirty="0" smtClean="0">
              <a:ln w="11430"/>
              <a:solidFill>
                <a:schemeClr val="tx1"/>
              </a:solidFill>
              <a:effectLst>
                <a:outerShdw blurRad="76200" dist="50800" dir="5400000" algn="tl" rotWithShape="0">
                  <a:srgbClr val="000000">
                    <a:alpha val="65000"/>
                  </a:srgbClr>
                </a:outerShdw>
              </a:effectLst>
            </a:endParaRPr>
          </a:p>
          <a:p>
            <a:pPr algn="ctr"/>
            <a:r>
              <a:rPr lang="ar-SA" sz="4400" b="1" i="1" u="sng" spc="50" dirty="0" smtClean="0">
                <a:ln w="11430"/>
                <a:solidFill>
                  <a:srgbClr val="C00000"/>
                </a:solidFill>
                <a:effectLst>
                  <a:outerShdw blurRad="76200" dist="50800" dir="5400000" algn="tl" rotWithShape="0">
                    <a:srgbClr val="000000">
                      <a:alpha val="65000"/>
                    </a:srgbClr>
                  </a:outerShdw>
                </a:effectLst>
              </a:rPr>
              <a:t>التلخيص:</a:t>
            </a:r>
          </a:p>
          <a:p>
            <a:pPr algn="ctr"/>
            <a:r>
              <a:rPr lang="ar-SA" sz="4000" b="1" spc="50" dirty="0" smtClean="0">
                <a:ln w="11430"/>
                <a:solidFill>
                  <a:schemeClr val="tx1"/>
                </a:solidFill>
              </a:rPr>
              <a:t>إعادة صياغة النص الأصلي في عدد قليل من الكلمات،مع المحافظة على المعنى.</a:t>
            </a:r>
          </a:p>
          <a:p>
            <a:pPr algn="ctr"/>
            <a:r>
              <a:rPr lang="ar-SA" sz="4400" b="1" i="1" u="sng" spc="50" dirty="0" smtClean="0">
                <a:ln w="11430"/>
                <a:solidFill>
                  <a:srgbClr val="C00000"/>
                </a:solidFill>
                <a:effectLst>
                  <a:outerShdw blurRad="76200" dist="50800" dir="5400000" algn="tl" rotWithShape="0">
                    <a:srgbClr val="000000">
                      <a:alpha val="65000"/>
                    </a:srgbClr>
                  </a:outerShdw>
                </a:effectLst>
              </a:rPr>
              <a:t>انتبه إلى:</a:t>
            </a:r>
          </a:p>
          <a:p>
            <a:pPr algn="ctr"/>
            <a:r>
              <a:rPr lang="ar-SA" sz="4000" b="1" spc="50" dirty="0" smtClean="0">
                <a:ln w="11430"/>
                <a:solidFill>
                  <a:schemeClr val="tx1"/>
                </a:solidFill>
              </a:rPr>
              <a:t>مراعاة ترك فراغ قدر كلمة عند بداية الفقرة.</a:t>
            </a:r>
          </a:p>
        </p:txBody>
      </p:sp>
      <p:sp>
        <p:nvSpPr>
          <p:cNvPr id="4" name="سحابة 3"/>
          <p:cNvSpPr/>
          <p:nvPr/>
        </p:nvSpPr>
        <p:spPr>
          <a:xfrm>
            <a:off x="6357950" y="214314"/>
            <a:ext cx="2571768" cy="2285992"/>
          </a:xfrm>
          <a:prstGeom prst="cloud">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200" b="1" dirty="0" smtClean="0">
                <a:solidFill>
                  <a:schemeClr val="tx1"/>
                </a:solidFill>
              </a:rPr>
              <a:t>أعلم أن: </a:t>
            </a:r>
            <a:endParaRPr lang="ar-SA"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7687369" y="251219"/>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ثالثاً</a:t>
            </a:r>
            <a:endParaRPr lang="ar-SA" sz="2400" b="1" dirty="0">
              <a:solidFill>
                <a:srgbClr val="C00000"/>
              </a:solidFill>
            </a:endParaRPr>
          </a:p>
        </p:txBody>
      </p:sp>
      <p:sp>
        <p:nvSpPr>
          <p:cNvPr id="4" name="مربع نص 3"/>
          <p:cNvSpPr txBox="1"/>
          <p:nvPr/>
        </p:nvSpPr>
        <p:spPr>
          <a:xfrm>
            <a:off x="285720" y="880665"/>
            <a:ext cx="8215370" cy="5262979"/>
          </a:xfrm>
          <a:prstGeom prst="rect">
            <a:avLst/>
          </a:prstGeom>
          <a:noFill/>
        </p:spPr>
        <p:txBody>
          <a:bodyPr wrap="square" rtlCol="1">
            <a:spAutoFit/>
          </a:bodyPr>
          <a:lstStyle/>
          <a:p>
            <a:pPr algn="ctr"/>
            <a:r>
              <a:rPr lang="ar-SA" sz="2400" b="1" dirty="0" smtClean="0">
                <a:solidFill>
                  <a:schemeClr val="tx2">
                    <a:lumMod val="75000"/>
                  </a:schemeClr>
                </a:solidFill>
              </a:rPr>
              <a:t>فحين بلغ الثالثة والعشرين من عمره فكر أن يترك عمله المتواضع إلى عمل قد يتناسب مع طموحه،فذهب إلى ميناء(شيحا)؛كي يعمل بحاراً في صيد الأسماك واللؤلؤ.ومن خلال عمله لاحظ أن صيادي اللؤلؤ يعانون كثيراً قبل أن يحصلوا على صدفة تحوي حبة لؤلؤ لكنهم لم ييأسوا،فعمل جاهداً كي يحصل على واحدة منها ولكنه أخفق،فانطلقت شرارة فكره بالسؤال التالي:ماذا سيحدث عندما نزرع اللؤلؤ داخل الصدفة،ثم نجعل المحارة العاقر قادرة على الإنتاج؟من هذا التساؤل تحقق الحلم،حيث قام (ميكوموتو)بدراسة المحارة،وفي عام(1888م/1305هـ)أجرى تجاربه،ولكنه أخفق ثانية؛لفقده الخبرة في علم الأحياء فقال:سوف أدرس شيئاً عن حياة المحارة داخل البحر،وأخذ يطرح على نفسه الأسئلة ولم يجد أجوبة عنها. </a:t>
            </a:r>
          </a:p>
          <a:p>
            <a:pPr algn="ctr"/>
            <a:r>
              <a:rPr lang="ar-SA" sz="2400" b="1" dirty="0" smtClean="0">
                <a:solidFill>
                  <a:schemeClr val="tx2">
                    <a:lumMod val="75000"/>
                  </a:schemeClr>
                </a:solidFill>
              </a:rPr>
              <a:t>وفي عام ألف وثماني مئة وتسعين للميلاد(1890م)التقى أحد أساتذة الجامعات اليابانية المختص في الحيوانات البحرية،إذ عرف منه أن المحارة تقوم بإفراز مادة كلسية بوساطة الحيوان الرخوي داخلها عندما يتسلل جسم غريب إلى صدفتها لتحمي نفسها من خشونته المؤذية،بحيث يصبح الجسم الغريب ناعماً أملس لا يؤذي وليتعايش معه الحيوان.</a:t>
            </a:r>
            <a:endParaRPr lang="ar-SA" sz="2400" b="1" dirty="0">
              <a:solidFill>
                <a:schemeClr val="tx2">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17"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ppt_x</p:attrName>
                                        </p:attrNameLst>
                                      </p:cBhvr>
                                      <p:tavLst>
                                        <p:tav tm="0">
                                          <p:val>
                                            <p:strVal val="#ppt_x-#ppt_w/2"/>
                                          </p:val>
                                        </p:tav>
                                        <p:tav tm="100000">
                                          <p:val>
                                            <p:strVal val="#ppt_x"/>
                                          </p:val>
                                        </p:tav>
                                      </p:tavLst>
                                    </p:anim>
                                    <p:anim calcmode="lin" valueType="num">
                                      <p:cBhvr>
                                        <p:cTn id="11" dur="500" fill="hold"/>
                                        <p:tgtEl>
                                          <p:spTgt spid="4"/>
                                        </p:tgtEl>
                                        <p:attrNameLst>
                                          <p:attrName>ppt_y</p:attrName>
                                        </p:attrNameLst>
                                      </p:cBhvr>
                                      <p:tavLst>
                                        <p:tav tm="0">
                                          <p:val>
                                            <p:strVal val="#ppt_y"/>
                                          </p:val>
                                        </p:tav>
                                        <p:tav tm="100000">
                                          <p:val>
                                            <p:strVal val="#ppt_y"/>
                                          </p:val>
                                        </p:tav>
                                      </p:tavLst>
                                    </p:anim>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142844" y="71414"/>
            <a:ext cx="8786874" cy="1569660"/>
          </a:xfrm>
          <a:prstGeom prst="rect">
            <a:avLst/>
          </a:prstGeom>
          <a:noFill/>
        </p:spPr>
        <p:txBody>
          <a:bodyPr wrap="square" rtlCol="1">
            <a:spAutoFit/>
          </a:bodyPr>
          <a:lstStyle/>
          <a:p>
            <a:pPr marL="514350" indent="-514350" algn="ctr"/>
            <a:r>
              <a:rPr lang="ar-SA" sz="3200" b="1" dirty="0" smtClean="0">
                <a:cs typeface="DecoType Naskh Extensions" pitchFamily="2" charset="-78"/>
              </a:rPr>
              <a:t>1) بعد قراءة الفقرتين السابقتين من نص(زراعة اللؤلؤ)أختار الفكرة الأساسية لكل منهما من بين الأفكار التالية؛بوضع علامة(</a:t>
            </a:r>
            <a:r>
              <a:rPr lang="ar-SA" sz="3200" b="1" dirty="0" smtClean="0">
                <a:cs typeface="DecoType Naskh Extensions" pitchFamily="2" charset="-78"/>
                <a:sym typeface="Wingdings"/>
              </a:rPr>
              <a:t></a:t>
            </a:r>
            <a:r>
              <a:rPr lang="ar-SA" sz="3200" b="1" dirty="0" smtClean="0">
                <a:cs typeface="DecoType Naskh Extensions" pitchFamily="2" charset="-78"/>
              </a:rPr>
              <a:t>)أمامها ثم أكتب رقم الفقرة:</a:t>
            </a:r>
          </a:p>
        </p:txBody>
      </p:sp>
      <p:sp>
        <p:nvSpPr>
          <p:cNvPr id="4" name="مستطيل مستدير الزوايا 3"/>
          <p:cNvSpPr/>
          <p:nvPr/>
        </p:nvSpPr>
        <p:spPr>
          <a:xfrm>
            <a:off x="928662" y="1571612"/>
            <a:ext cx="6715172" cy="2143140"/>
          </a:xfrm>
          <a:prstGeom prst="roundRect">
            <a:avLst>
              <a:gd name="adj" fmla="val 12074"/>
            </a:avLst>
          </a:prstGeom>
          <a:solidFill>
            <a:schemeClr val="accent2">
              <a:lumMod val="20000"/>
              <a:lumOff val="80000"/>
            </a:schemeClr>
          </a:solidFill>
          <a:ln w="38100">
            <a:prstDash val="dash"/>
          </a:ln>
        </p:spPr>
        <p:style>
          <a:lnRef idx="2">
            <a:schemeClr val="accent4"/>
          </a:lnRef>
          <a:fillRef idx="1">
            <a:schemeClr val="lt1"/>
          </a:fillRef>
          <a:effectRef idx="0">
            <a:schemeClr val="accent4"/>
          </a:effectRef>
          <a:fontRef idx="minor">
            <a:schemeClr val="dk1"/>
          </a:fontRef>
        </p:style>
        <p:txBody>
          <a:bodyPr rtlCol="1" anchor="ctr"/>
          <a:lstStyle/>
          <a:p>
            <a:pPr algn="ctr"/>
            <a:r>
              <a:rPr lang="ar-SA" sz="2200" b="1" dirty="0" smtClean="0"/>
              <a:t>الفائدة المرجوة من تجارة اللؤلؤ.</a:t>
            </a:r>
          </a:p>
          <a:p>
            <a:pPr algn="ctr"/>
            <a:r>
              <a:rPr lang="ar-SA" sz="2200" b="1" dirty="0" smtClean="0"/>
              <a:t>عمله بحاراً في صيد الأسماك واللؤلؤ.</a:t>
            </a:r>
          </a:p>
          <a:p>
            <a:pPr algn="ctr"/>
            <a:r>
              <a:rPr lang="ar-SA" sz="2200" b="1" dirty="0" smtClean="0"/>
              <a:t>دراسة(ميكوموتو)لحياة المحارة داخل البحر.</a:t>
            </a:r>
          </a:p>
          <a:p>
            <a:pPr algn="ctr"/>
            <a:r>
              <a:rPr lang="ar-SA" sz="2200" b="1" dirty="0" smtClean="0"/>
              <a:t>تضرر سكان الخليج من ظهور اللؤلؤ المزروع.</a:t>
            </a:r>
          </a:p>
          <a:p>
            <a:pPr algn="ctr"/>
            <a:r>
              <a:rPr lang="ar-SA" sz="2200" b="1" dirty="0" smtClean="0"/>
              <a:t>الحالة المعيشة لأسرة(ميكوموتو)في اليابان.</a:t>
            </a:r>
          </a:p>
          <a:p>
            <a:pPr algn="ctr"/>
            <a:r>
              <a:rPr lang="ar-SA" sz="2200" b="1" dirty="0" smtClean="0"/>
              <a:t>تفكير(ميكوموتو)في زراعة اللؤلؤ داخل الصدفة وإجراء التجارب.</a:t>
            </a:r>
            <a:endParaRPr lang="ar-SA" sz="2200" b="1" dirty="0"/>
          </a:p>
        </p:txBody>
      </p:sp>
      <p:sp>
        <p:nvSpPr>
          <p:cNvPr id="5" name="مستطيل مستدير الزوايا 4"/>
          <p:cNvSpPr/>
          <p:nvPr/>
        </p:nvSpPr>
        <p:spPr>
          <a:xfrm>
            <a:off x="5857884" y="1643050"/>
            <a:ext cx="285752" cy="285752"/>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6" name="مستطيل مستدير الزوايا 5"/>
          <p:cNvSpPr/>
          <p:nvPr/>
        </p:nvSpPr>
        <p:spPr>
          <a:xfrm>
            <a:off x="6000760" y="2000240"/>
            <a:ext cx="285752" cy="285752"/>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7" name="مستطيل مستدير الزوايا 6"/>
          <p:cNvSpPr/>
          <p:nvPr/>
        </p:nvSpPr>
        <p:spPr>
          <a:xfrm>
            <a:off x="6357950" y="2285992"/>
            <a:ext cx="285752" cy="285752"/>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8" name="مستطيل مستدير الزوايا 7"/>
          <p:cNvSpPr/>
          <p:nvPr/>
        </p:nvSpPr>
        <p:spPr>
          <a:xfrm>
            <a:off x="6500826" y="2643182"/>
            <a:ext cx="285752" cy="285752"/>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9" name="مستطيل مستدير الزوايا 8"/>
          <p:cNvSpPr/>
          <p:nvPr/>
        </p:nvSpPr>
        <p:spPr>
          <a:xfrm>
            <a:off x="6286512" y="3000372"/>
            <a:ext cx="285752" cy="285752"/>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0" name="مستطيل مستدير الزوايا 9"/>
          <p:cNvSpPr/>
          <p:nvPr/>
        </p:nvSpPr>
        <p:spPr>
          <a:xfrm>
            <a:off x="7286644" y="3357562"/>
            <a:ext cx="285752" cy="285752"/>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مربع نص 10"/>
          <p:cNvSpPr txBox="1"/>
          <p:nvPr/>
        </p:nvSpPr>
        <p:spPr>
          <a:xfrm>
            <a:off x="6215074" y="2214554"/>
            <a:ext cx="500066" cy="461665"/>
          </a:xfrm>
          <a:prstGeom prst="rect">
            <a:avLst/>
          </a:prstGeom>
          <a:noFill/>
        </p:spPr>
        <p:txBody>
          <a:bodyPr wrap="square" rtlCol="1">
            <a:spAutoFit/>
          </a:bodyPr>
          <a:lstStyle/>
          <a:p>
            <a:pPr algn="ctr"/>
            <a:r>
              <a:rPr lang="ar-SA" sz="2400" b="1" dirty="0" smtClean="0">
                <a:solidFill>
                  <a:srgbClr val="C00000"/>
                </a:solidFill>
                <a:sym typeface="Wingdings"/>
              </a:rPr>
              <a:t></a:t>
            </a:r>
            <a:endParaRPr lang="ar-SA" sz="2400" b="1" dirty="0">
              <a:solidFill>
                <a:srgbClr val="C00000"/>
              </a:solidFill>
            </a:endParaRPr>
          </a:p>
        </p:txBody>
      </p:sp>
      <p:sp>
        <p:nvSpPr>
          <p:cNvPr id="12" name="مربع نص 11"/>
          <p:cNvSpPr txBox="1"/>
          <p:nvPr/>
        </p:nvSpPr>
        <p:spPr>
          <a:xfrm>
            <a:off x="7143768" y="3324525"/>
            <a:ext cx="500066" cy="461665"/>
          </a:xfrm>
          <a:prstGeom prst="rect">
            <a:avLst/>
          </a:prstGeom>
          <a:noFill/>
        </p:spPr>
        <p:txBody>
          <a:bodyPr wrap="square" rtlCol="1">
            <a:spAutoFit/>
          </a:bodyPr>
          <a:lstStyle/>
          <a:p>
            <a:pPr algn="ctr"/>
            <a:r>
              <a:rPr lang="ar-SA" sz="2400" b="1" dirty="0" smtClean="0">
                <a:solidFill>
                  <a:srgbClr val="C00000"/>
                </a:solidFill>
                <a:sym typeface="Wingdings"/>
              </a:rPr>
              <a:t></a:t>
            </a:r>
            <a:endParaRPr lang="ar-SA" sz="2400" b="1" dirty="0">
              <a:solidFill>
                <a:srgbClr val="C00000"/>
              </a:solidFill>
            </a:endParaRPr>
          </a:p>
        </p:txBody>
      </p:sp>
      <p:sp>
        <p:nvSpPr>
          <p:cNvPr id="13" name="مربع نص 12"/>
          <p:cNvSpPr txBox="1"/>
          <p:nvPr/>
        </p:nvSpPr>
        <p:spPr>
          <a:xfrm>
            <a:off x="1643042" y="3788166"/>
            <a:ext cx="5715040" cy="584775"/>
          </a:xfrm>
          <a:prstGeom prst="rect">
            <a:avLst/>
          </a:prstGeom>
          <a:noFill/>
        </p:spPr>
        <p:txBody>
          <a:bodyPr wrap="square" rtlCol="1">
            <a:spAutoFit/>
          </a:bodyPr>
          <a:lstStyle/>
          <a:p>
            <a:pPr marL="514350" indent="-514350" algn="ctr"/>
            <a:r>
              <a:rPr lang="ar-SA" sz="3200" b="1" dirty="0" smtClean="0">
                <a:cs typeface="DecoType Naskh Extensions" pitchFamily="2" charset="-78"/>
              </a:rPr>
              <a:t>2)أكمل تلخيص الفقرتين السابقتين:</a:t>
            </a:r>
          </a:p>
        </p:txBody>
      </p:sp>
      <p:sp>
        <p:nvSpPr>
          <p:cNvPr id="14" name="مستطيل مستدير الزوايا 13"/>
          <p:cNvSpPr/>
          <p:nvPr/>
        </p:nvSpPr>
        <p:spPr>
          <a:xfrm>
            <a:off x="642910" y="4429132"/>
            <a:ext cx="7643866" cy="2143140"/>
          </a:xfrm>
          <a:prstGeom prst="roundRect">
            <a:avLst>
              <a:gd name="adj" fmla="val 12074"/>
            </a:avLst>
          </a:prstGeom>
          <a:solidFill>
            <a:schemeClr val="accent2">
              <a:lumMod val="20000"/>
              <a:lumOff val="80000"/>
            </a:schemeClr>
          </a:solidFill>
          <a:ln w="38100">
            <a:prstDash val="dash"/>
          </a:ln>
        </p:spPr>
        <p:style>
          <a:lnRef idx="2">
            <a:schemeClr val="accent4"/>
          </a:lnRef>
          <a:fillRef idx="1">
            <a:schemeClr val="lt1"/>
          </a:fillRef>
          <a:effectRef idx="0">
            <a:schemeClr val="accent4"/>
          </a:effectRef>
          <a:fontRef idx="minor">
            <a:schemeClr val="dk1"/>
          </a:fontRef>
        </p:style>
        <p:txBody>
          <a:bodyPr rtlCol="1" anchor="ctr"/>
          <a:lstStyle/>
          <a:p>
            <a:pPr algn="ctr"/>
            <a:r>
              <a:rPr lang="ar-SA" sz="2200" b="1" dirty="0" smtClean="0"/>
              <a:t>عمل(ميكوموتو)في صيد الأسماك واللؤلؤ فلاحظ معاناة صيادي اللؤلؤ في الحصول عليه</a:t>
            </a:r>
            <a:r>
              <a:rPr lang="ar-SA" sz="2200" b="1" dirty="0" smtClean="0">
                <a:solidFill>
                  <a:schemeClr val="accent2">
                    <a:lumMod val="40000"/>
                    <a:lumOff val="60000"/>
                  </a:schemeClr>
                </a:solidFill>
              </a:rPr>
              <a:t>............................................................................................................................................................................................................................................................................................................................................................................... </a:t>
            </a:r>
            <a:endParaRPr lang="ar-SA" sz="2200" b="1" dirty="0">
              <a:solidFill>
                <a:schemeClr val="accent2">
                  <a:lumMod val="40000"/>
                  <a:lumOff val="60000"/>
                </a:schemeClr>
              </a:solidFill>
            </a:endParaRPr>
          </a:p>
        </p:txBody>
      </p:sp>
      <p:sp>
        <p:nvSpPr>
          <p:cNvPr id="15" name="مربع نص 14"/>
          <p:cNvSpPr txBox="1"/>
          <p:nvPr/>
        </p:nvSpPr>
        <p:spPr>
          <a:xfrm>
            <a:off x="785786" y="4985105"/>
            <a:ext cx="7072362" cy="1446550"/>
          </a:xfrm>
          <a:prstGeom prst="rect">
            <a:avLst/>
          </a:prstGeom>
          <a:noFill/>
        </p:spPr>
        <p:txBody>
          <a:bodyPr wrap="square" rtlCol="1">
            <a:spAutoFit/>
          </a:bodyPr>
          <a:lstStyle/>
          <a:p>
            <a:pPr algn="ctr"/>
            <a:r>
              <a:rPr lang="ar-SA" sz="2200" b="1" dirty="0" smtClean="0">
                <a:solidFill>
                  <a:srgbClr val="C00000"/>
                </a:solidFill>
              </a:rPr>
              <a:t>فأخذ يتساءل عن ماذا يحدث للؤلؤ عند زراعته داخل الصدفة،فقام بدراسة المحارة وأجرى تجاربه والتقى بأهل الخبرة في علم الأحياء،حتى عرف أن المحارة تفرز مادة كلسية داخلها عندما يتسلل جسم غريب إلها لحماية نفسها،فيصبح الجسم أملس.</a:t>
            </a:r>
            <a:endParaRPr lang="ar-SA" sz="2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strips(downLeft)">
                                      <p:cBhvr>
                                        <p:cTn id="16" dur="500"/>
                                        <p:tgtEl>
                                          <p:spTgt spid="6"/>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trips(downLeft)">
                                      <p:cBhvr>
                                        <p:cTn id="19" dur="500"/>
                                        <p:tgtEl>
                                          <p:spTgt spid="7"/>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trips(downLeft)">
                                      <p:cBhvr>
                                        <p:cTn id="22" dur="500"/>
                                        <p:tgtEl>
                                          <p:spTgt spid="8"/>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strips(downLeft)">
                                      <p:cBhvr>
                                        <p:cTn id="25" dur="500"/>
                                        <p:tgtEl>
                                          <p:spTgt spid="9"/>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strips(downLeft)">
                                      <p:cBhvr>
                                        <p:cTn id="28" dur="500"/>
                                        <p:tgtEl>
                                          <p:spTgt spid="10"/>
                                        </p:tgtEl>
                                      </p:cBhvr>
                                    </p:animEffect>
                                  </p:childTnLst>
                                </p:cTn>
                              </p:par>
                              <p:par>
                                <p:cTn id="29" presetID="21"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heel(4)">
                                      <p:cBhvr>
                                        <p:cTn id="31" dur="1000"/>
                                        <p:tgtEl>
                                          <p:spTgt spid="13"/>
                                        </p:tgtEl>
                                      </p:cBhvr>
                                    </p:animEffect>
                                  </p:childTnLst>
                                </p:cTn>
                              </p:par>
                              <p:par>
                                <p:cTn id="32" presetID="18" presetClass="entr" presetSubtype="12"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strips(downLeft)">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nodeType="clickEffect">
                                  <p:stCondLst>
                                    <p:cond delay="0"/>
                                  </p:stCondLst>
                                  <p:childTnLst>
                                    <p:set>
                                      <p:cBhvr>
                                        <p:cTn id="38" dur="1" fill="hold">
                                          <p:stCondLst>
                                            <p:cond delay="0"/>
                                          </p:stCondLst>
                                        </p:cTn>
                                        <p:tgtEl>
                                          <p:spTgt spid="11">
                                            <p:txEl>
                                              <p:pRg st="0" end="0"/>
                                            </p:txEl>
                                          </p:spTgt>
                                        </p:tgtEl>
                                        <p:attrNameLst>
                                          <p:attrName>style.visibility</p:attrName>
                                        </p:attrNameLst>
                                      </p:cBhvr>
                                      <p:to>
                                        <p:strVal val="visible"/>
                                      </p:to>
                                    </p:set>
                                    <p:animEffect transition="in" filter="circle(in)">
                                      <p:cBhvr>
                                        <p:cTn id="39" dur="1000"/>
                                        <p:tgtEl>
                                          <p:spTgt spid="11">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nodeType="clickEffect">
                                  <p:stCondLst>
                                    <p:cond delay="0"/>
                                  </p:stCondLst>
                                  <p:childTnLst>
                                    <p:set>
                                      <p:cBhvr>
                                        <p:cTn id="43" dur="1" fill="hold">
                                          <p:stCondLst>
                                            <p:cond delay="0"/>
                                          </p:stCondLst>
                                        </p:cTn>
                                        <p:tgtEl>
                                          <p:spTgt spid="12">
                                            <p:txEl>
                                              <p:pRg st="0" end="0"/>
                                            </p:txEl>
                                          </p:spTgt>
                                        </p:tgtEl>
                                        <p:attrNameLst>
                                          <p:attrName>style.visibility</p:attrName>
                                        </p:attrNameLst>
                                      </p:cBhvr>
                                      <p:to>
                                        <p:strVal val="visible"/>
                                      </p:to>
                                    </p:set>
                                    <p:animEffect transition="in" filter="circle(in)">
                                      <p:cBhvr>
                                        <p:cTn id="44" dur="1000"/>
                                        <p:tgtEl>
                                          <p:spTgt spid="12">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8" presetClass="entr" presetSubtype="3"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strips(upRight)">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animBg="1"/>
      <p:bldP spid="10" grpId="0" animBg="1"/>
      <p:bldP spid="13" grpId="0"/>
      <p:bldP spid="14" grpId="0" animBg="1"/>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hp\Desktop\4.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عنصر نائب للتذييل 2"/>
          <p:cNvSpPr>
            <a:spLocks noGrp="1"/>
          </p:cNvSpPr>
          <p:nvPr>
            <p:ph type="ftr" sz="quarter" idx="11"/>
          </p:nvPr>
        </p:nvSpPr>
        <p:spPr/>
        <p:txBody>
          <a:bodyPr/>
          <a:lstStyle/>
          <a:p>
            <a:r>
              <a:rPr lang="ar-SA" smtClean="0"/>
              <a:t>بوح الخاطر</a:t>
            </a:r>
            <a:endParaRPr lang="ar-SA"/>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214282" y="1032578"/>
            <a:ext cx="8429684" cy="3539430"/>
          </a:xfrm>
          <a:prstGeom prst="rect">
            <a:avLst/>
          </a:prstGeom>
          <a:noFill/>
        </p:spPr>
        <p:txBody>
          <a:bodyPr wrap="square" rtlCol="1">
            <a:spAutoFit/>
          </a:bodyPr>
          <a:lstStyle/>
          <a:p>
            <a:pPr marL="514350" indent="-514350" algn="ctr"/>
            <a:r>
              <a:rPr lang="ar-SA" sz="3200" b="1" dirty="0" smtClean="0">
                <a:cs typeface="DecoType Naskh Extensions" pitchFamily="2" charset="-78"/>
              </a:rPr>
              <a:t>3) أحدد الفقرة المناسبة من النص للفكرة التالية:</a:t>
            </a:r>
          </a:p>
          <a:p>
            <a:pPr marL="514350" indent="-514350" algn="ctr"/>
            <a:r>
              <a:rPr lang="ar-SA" sz="3200" b="1" dirty="0" smtClean="0">
                <a:cs typeface="DecoType Naskh Extensions" pitchFamily="2" charset="-78"/>
              </a:rPr>
              <a:t>”</a:t>
            </a:r>
            <a:r>
              <a:rPr lang="ar-SA" sz="3200" b="1" dirty="0" smtClean="0">
                <a:solidFill>
                  <a:srgbClr val="C00000"/>
                </a:solidFill>
                <a:cs typeface="DecoType Naskh Extensions" pitchFamily="2" charset="-78"/>
              </a:rPr>
              <a:t>عزم وإصرار(ميكوموتو)على تحقيق حلمه وإثبات صحته</a:t>
            </a:r>
            <a:r>
              <a:rPr lang="ar-SA" sz="3200" b="1" dirty="0" smtClean="0">
                <a:cs typeface="DecoType Naskh Extensions" pitchFamily="2" charset="-78"/>
              </a:rPr>
              <a:t>“</a:t>
            </a:r>
          </a:p>
          <a:p>
            <a:pPr marL="514350" indent="-514350" algn="ctr"/>
            <a:r>
              <a:rPr lang="ar-SA" sz="3200" b="1" dirty="0" smtClean="0">
                <a:cs typeface="DecoType Naskh Extensions" pitchFamily="2" charset="-78"/>
              </a:rPr>
              <a:t>ثم ألخصها في الفراغ أدناه:</a:t>
            </a:r>
          </a:p>
          <a:p>
            <a:pPr marL="514350" indent="-514350" algn="ctr"/>
            <a:r>
              <a:rPr lang="ar-SA" sz="3200" b="1" dirty="0" smtClean="0">
                <a:cs typeface="DecoType Naskh Extensions" pitchFamily="2" charset="-78"/>
              </a:rPr>
              <a:t>..............................</a:t>
            </a:r>
          </a:p>
          <a:p>
            <a:pPr marL="514350" indent="-514350" algn="ctr"/>
            <a:r>
              <a:rPr lang="ar-SA" sz="3200" b="1" dirty="0" smtClean="0">
                <a:cs typeface="DecoType Naskh Extensions" pitchFamily="2" charset="-78"/>
              </a:rPr>
              <a:t>4) ألخص فقرة  من النص،مع مراعاة شروط التلخيص وخطواته قبل الشروع فيه:</a:t>
            </a:r>
          </a:p>
          <a:p>
            <a:pPr marL="514350" indent="-514350" algn="ctr"/>
            <a:r>
              <a:rPr lang="ar-SA" sz="3200" b="1" dirty="0" smtClean="0">
                <a:cs typeface="DecoType Naskh Extensions" pitchFamily="2" charset="-78"/>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سحابة 2"/>
          <p:cNvSpPr/>
          <p:nvPr/>
        </p:nvSpPr>
        <p:spPr>
          <a:xfrm>
            <a:off x="571472" y="285728"/>
            <a:ext cx="7643866" cy="6143644"/>
          </a:xfrm>
          <a:prstGeom prst="cloud">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path path="circle">
              <a:fillToRect l="100000" t="100000"/>
            </a:path>
            <a:tileRect r="-100000" b="-100000"/>
          </a:gradFill>
          <a:ln>
            <a:solidFill>
              <a:schemeClr val="accent6">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endParaRPr lang="ar-SA" sz="4800" b="1" spc="50" dirty="0" smtClean="0">
              <a:ln w="11430"/>
              <a:solidFill>
                <a:schemeClr val="tx1"/>
              </a:solidFill>
              <a:effectLst>
                <a:outerShdw blurRad="76200" dist="50800" dir="5400000" algn="tl" rotWithShape="0">
                  <a:srgbClr val="000000">
                    <a:alpha val="65000"/>
                  </a:srgbClr>
                </a:outerShdw>
              </a:effectLst>
            </a:endParaRPr>
          </a:p>
          <a:p>
            <a:pPr algn="ctr"/>
            <a:r>
              <a:rPr lang="ar-SA" sz="4400" b="1" i="1" u="sng" spc="50" dirty="0" smtClean="0">
                <a:ln w="11430"/>
                <a:solidFill>
                  <a:srgbClr val="C00000"/>
                </a:solidFill>
                <a:effectLst>
                  <a:outerShdw blurRad="76200" dist="50800" dir="5400000" algn="tl" rotWithShape="0">
                    <a:srgbClr val="000000">
                      <a:alpha val="65000"/>
                    </a:srgbClr>
                  </a:outerShdw>
                </a:effectLst>
              </a:rPr>
              <a:t>خطوات التلخيص:</a:t>
            </a:r>
          </a:p>
          <a:p>
            <a:pPr algn="ctr"/>
            <a:r>
              <a:rPr lang="ar-SA" sz="3200" b="1" spc="50" dirty="0" smtClean="0">
                <a:ln w="11430"/>
                <a:solidFill>
                  <a:schemeClr val="tx1"/>
                </a:solidFill>
              </a:rPr>
              <a:t>1- قراءة النص الأساسي قراءة جيدة.</a:t>
            </a:r>
          </a:p>
          <a:p>
            <a:pPr algn="ctr"/>
            <a:r>
              <a:rPr lang="ar-SA" sz="3200" b="1" spc="50" dirty="0" smtClean="0">
                <a:ln w="11430"/>
                <a:solidFill>
                  <a:schemeClr val="tx1"/>
                </a:solidFill>
              </a:rPr>
              <a:t>2- تقسيم النص إلى فقرات،ووضع فكرة مختصرة لكل فقرة.</a:t>
            </a:r>
          </a:p>
          <a:p>
            <a:pPr algn="ctr"/>
            <a:r>
              <a:rPr lang="ar-SA" sz="3200" b="1" spc="50" dirty="0" smtClean="0">
                <a:ln w="11430"/>
                <a:solidFill>
                  <a:schemeClr val="tx1"/>
                </a:solidFill>
              </a:rPr>
              <a:t>3- إعادة صياغة الأفكار والربط بينها.</a:t>
            </a:r>
          </a:p>
          <a:p>
            <a:pPr algn="ctr"/>
            <a:r>
              <a:rPr lang="ar-SA" sz="3200" b="1" spc="50" dirty="0" smtClean="0">
                <a:ln w="11430"/>
                <a:solidFill>
                  <a:schemeClr val="tx1"/>
                </a:solidFill>
              </a:rPr>
              <a:t>4- مراجعة النص الملخص للتأكد من وفائه بالمعنى وسلامة تركيبه ونظمه.</a:t>
            </a:r>
          </a:p>
        </p:txBody>
      </p:sp>
      <p:sp>
        <p:nvSpPr>
          <p:cNvPr id="4" name="سحابة 3"/>
          <p:cNvSpPr/>
          <p:nvPr/>
        </p:nvSpPr>
        <p:spPr>
          <a:xfrm>
            <a:off x="6357950" y="214314"/>
            <a:ext cx="2571768" cy="2285992"/>
          </a:xfrm>
          <a:prstGeom prst="cloud">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200" b="1" dirty="0" smtClean="0">
                <a:solidFill>
                  <a:schemeClr val="tx1"/>
                </a:solidFill>
              </a:rPr>
              <a:t>أعلم أن: </a:t>
            </a:r>
            <a:endParaRPr lang="ar-SA"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5" name="مربع نص 4"/>
          <p:cNvSpPr txBox="1"/>
          <p:nvPr/>
        </p:nvSpPr>
        <p:spPr>
          <a:xfrm>
            <a:off x="357158" y="201019"/>
            <a:ext cx="7572428" cy="584775"/>
          </a:xfrm>
          <a:prstGeom prst="rect">
            <a:avLst/>
          </a:prstGeom>
          <a:noFill/>
        </p:spPr>
        <p:txBody>
          <a:bodyPr wrap="square" rtlCol="1">
            <a:spAutoFit/>
          </a:bodyPr>
          <a:lstStyle/>
          <a:p>
            <a:pPr algn="ctr"/>
            <a:r>
              <a:rPr lang="ar-SA" sz="3200" b="1" dirty="0" smtClean="0">
                <a:cs typeface="DecoType Naskh Extensions" pitchFamily="2" charset="-78"/>
              </a:rPr>
              <a:t>أقرأ النص التالي بتأمل(من كتاب النشاط)،ثم أنفذ المطلوب:</a:t>
            </a:r>
            <a:endParaRPr lang="ar-SA" sz="3200" b="1" dirty="0">
              <a:cs typeface="DecoType Naskh Extensions" pitchFamily="2" charset="-78"/>
            </a:endParaRPr>
          </a:p>
        </p:txBody>
      </p:sp>
      <p:sp>
        <p:nvSpPr>
          <p:cNvPr id="6" name="مربع نص 5"/>
          <p:cNvSpPr txBox="1"/>
          <p:nvPr/>
        </p:nvSpPr>
        <p:spPr>
          <a:xfrm>
            <a:off x="509558" y="772523"/>
            <a:ext cx="7572428" cy="584775"/>
          </a:xfrm>
          <a:prstGeom prst="rect">
            <a:avLst/>
          </a:prstGeom>
          <a:noFill/>
        </p:spPr>
        <p:txBody>
          <a:bodyPr wrap="square" rtlCol="1">
            <a:spAutoFit/>
          </a:bodyPr>
          <a:lstStyle/>
          <a:p>
            <a:pPr algn="ctr"/>
            <a:r>
              <a:rPr lang="ar-SA" sz="3200" b="1" dirty="0" smtClean="0">
                <a:cs typeface="DecoType Naskh Extensions" pitchFamily="2" charset="-78"/>
              </a:rPr>
              <a:t>1) أكمل الجدول التالي؛لتحديد فقرات النص:</a:t>
            </a:r>
            <a:endParaRPr lang="ar-SA" sz="3200" b="1" dirty="0">
              <a:cs typeface="DecoType Naskh Extensions" pitchFamily="2" charset="-78"/>
            </a:endParaRPr>
          </a:p>
        </p:txBody>
      </p:sp>
      <p:graphicFrame>
        <p:nvGraphicFramePr>
          <p:cNvPr id="7" name="جدول 6"/>
          <p:cNvGraphicFramePr>
            <a:graphicFrameLocks noGrp="1"/>
          </p:cNvGraphicFramePr>
          <p:nvPr/>
        </p:nvGraphicFramePr>
        <p:xfrm>
          <a:off x="571472" y="1397000"/>
          <a:ext cx="7715304" cy="2674940"/>
        </p:xfrm>
        <a:graphic>
          <a:graphicData uri="http://schemas.openxmlformats.org/drawingml/2006/table">
            <a:tbl>
              <a:tblPr rtl="1" firstRow="1" bandRow="1">
                <a:tableStyleId>{00A15C55-8517-42AA-B614-E9B94910E393}</a:tableStyleId>
              </a:tblPr>
              <a:tblGrid>
                <a:gridCol w="1309278"/>
                <a:gridCol w="2211146"/>
                <a:gridCol w="1844888"/>
                <a:gridCol w="2349992"/>
              </a:tblGrid>
              <a:tr h="534988">
                <a:tc>
                  <a:txBody>
                    <a:bodyPr/>
                    <a:lstStyle/>
                    <a:p>
                      <a:pPr algn="ctr" rtl="1"/>
                      <a:r>
                        <a:rPr lang="ar-SA" sz="2400" b="1" dirty="0" smtClean="0">
                          <a:solidFill>
                            <a:schemeClr val="tx1"/>
                          </a:solidFill>
                        </a:rPr>
                        <a:t>رقم الفقرة</a:t>
                      </a:r>
                      <a:endParaRPr lang="ar-SA" sz="2400" b="1" dirty="0">
                        <a:solidFill>
                          <a:schemeClr val="tx1"/>
                        </a:solidFill>
                      </a:endParaRPr>
                    </a:p>
                  </a:txBody>
                  <a:tcPr>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بدايتها من</a:t>
                      </a:r>
                      <a:endParaRPr lang="ar-SA" sz="2400" b="1" dirty="0">
                        <a:solidFill>
                          <a:schemeClr val="tx1"/>
                        </a:solidFill>
                      </a:endParaRPr>
                    </a:p>
                  </a:txBody>
                  <a:tcPr>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نهايتها</a:t>
                      </a:r>
                      <a:r>
                        <a:rPr lang="ar-SA" sz="2400" b="1" baseline="0" dirty="0" smtClean="0">
                          <a:solidFill>
                            <a:schemeClr val="tx1"/>
                          </a:solidFill>
                        </a:rPr>
                        <a:t> إلى</a:t>
                      </a:r>
                      <a:endParaRPr lang="ar-SA" sz="2400" b="1" dirty="0">
                        <a:solidFill>
                          <a:schemeClr val="tx1"/>
                        </a:solidFill>
                      </a:endParaRPr>
                    </a:p>
                  </a:txBody>
                  <a:tcPr>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فكرتها الأساسية</a:t>
                      </a:r>
                      <a:endParaRPr lang="ar-SA" sz="2400" b="1" dirty="0">
                        <a:solidFill>
                          <a:schemeClr val="tx1"/>
                        </a:solidFill>
                      </a:endParaRPr>
                    </a:p>
                  </a:txBody>
                  <a:tcPr>
                    <a:lnB w="12700" cap="flat" cmpd="sng" algn="ctr">
                      <a:solidFill>
                        <a:schemeClr val="tx1"/>
                      </a:solidFill>
                      <a:prstDash val="solid"/>
                      <a:round/>
                      <a:headEnd type="none" w="med" len="med"/>
                      <a:tailEnd type="none" w="med" len="med"/>
                    </a:lnB>
                  </a:tcPr>
                </a:tc>
              </a:tr>
              <a:tr h="534988">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4988">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4988">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4988">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8" name="مربع نص 7"/>
          <p:cNvSpPr txBox="1"/>
          <p:nvPr/>
        </p:nvSpPr>
        <p:spPr>
          <a:xfrm>
            <a:off x="7358082" y="1863858"/>
            <a:ext cx="428628"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sym typeface="Wingdings"/>
              </a:rPr>
              <a:t>1</a:t>
            </a:r>
            <a:endParaRPr lang="ar-SA" sz="3600" b="1" dirty="0" smtClean="0">
              <a:solidFill>
                <a:srgbClr val="C00000"/>
              </a:solidFill>
              <a:latin typeface="Arabic Typesetting" pitchFamily="66" charset="-78"/>
              <a:cs typeface="Arabic Typesetting" pitchFamily="66" charset="-78"/>
            </a:endParaRPr>
          </a:p>
        </p:txBody>
      </p:sp>
      <p:sp>
        <p:nvSpPr>
          <p:cNvPr id="9" name="مربع نص 8"/>
          <p:cNvSpPr txBox="1"/>
          <p:nvPr/>
        </p:nvSpPr>
        <p:spPr>
          <a:xfrm>
            <a:off x="4857752" y="1863858"/>
            <a:ext cx="1857388"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sym typeface="Wingdings"/>
              </a:rPr>
              <a:t>لا أدري كيف..</a:t>
            </a:r>
            <a:endParaRPr lang="ar-SA" sz="3600" b="1" dirty="0" smtClean="0">
              <a:solidFill>
                <a:srgbClr val="C00000"/>
              </a:solidFill>
              <a:latin typeface="Arabic Typesetting" pitchFamily="66" charset="-78"/>
              <a:cs typeface="Arabic Typesetting" pitchFamily="66" charset="-78"/>
            </a:endParaRPr>
          </a:p>
        </p:txBody>
      </p:sp>
      <p:sp>
        <p:nvSpPr>
          <p:cNvPr id="10" name="مربع نص 9"/>
          <p:cNvSpPr txBox="1"/>
          <p:nvPr/>
        </p:nvSpPr>
        <p:spPr>
          <a:xfrm>
            <a:off x="2857488" y="1863858"/>
            <a:ext cx="1857388"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sym typeface="Wingdings"/>
              </a:rPr>
              <a:t>...عن الضوضاء</a:t>
            </a:r>
            <a:endParaRPr lang="ar-SA" sz="3600" b="1" dirty="0" smtClean="0">
              <a:solidFill>
                <a:srgbClr val="C00000"/>
              </a:solidFill>
              <a:latin typeface="Arabic Typesetting" pitchFamily="66" charset="-78"/>
              <a:cs typeface="Arabic Typesetting" pitchFamily="66" charset="-78"/>
            </a:endParaRPr>
          </a:p>
        </p:txBody>
      </p:sp>
      <p:sp>
        <p:nvSpPr>
          <p:cNvPr id="11" name="مربع نص 10"/>
          <p:cNvSpPr txBox="1"/>
          <p:nvPr/>
        </p:nvSpPr>
        <p:spPr>
          <a:xfrm>
            <a:off x="857224" y="1857364"/>
            <a:ext cx="1857388" cy="707886"/>
          </a:xfrm>
          <a:prstGeom prst="rect">
            <a:avLst/>
          </a:prstGeom>
          <a:noFill/>
        </p:spPr>
        <p:txBody>
          <a:bodyPr wrap="square" rtlCol="1">
            <a:spAutoFit/>
          </a:bodyPr>
          <a:lstStyle/>
          <a:p>
            <a:pPr algn="ctr"/>
            <a:r>
              <a:rPr lang="ar-SA" sz="4000" b="1" dirty="0" smtClean="0">
                <a:solidFill>
                  <a:srgbClr val="C00000"/>
                </a:solidFill>
                <a:latin typeface="Arabic Typesetting" pitchFamily="66" charset="-78"/>
                <a:cs typeface="Arabic Typesetting" pitchFamily="66" charset="-78"/>
                <a:sym typeface="Wingdings"/>
              </a:rPr>
              <a:t>فائدة الصيد</a:t>
            </a:r>
            <a:endParaRPr lang="ar-SA" sz="3600" b="1" dirty="0" smtClean="0">
              <a:solidFill>
                <a:srgbClr val="C00000"/>
              </a:solidFill>
              <a:latin typeface="Arabic Typesetting" pitchFamily="66" charset="-78"/>
              <a:cs typeface="Arabic Typesetting" pitchFamily="66" charset="-78"/>
            </a:endParaRPr>
          </a:p>
        </p:txBody>
      </p:sp>
      <p:sp>
        <p:nvSpPr>
          <p:cNvPr id="12" name="مربع نص 11"/>
          <p:cNvSpPr txBox="1"/>
          <p:nvPr/>
        </p:nvSpPr>
        <p:spPr>
          <a:xfrm>
            <a:off x="7358082" y="2435362"/>
            <a:ext cx="428628"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sym typeface="Wingdings"/>
              </a:rPr>
              <a:t>2</a:t>
            </a:r>
            <a:endParaRPr lang="ar-SA" sz="3600" b="1" dirty="0" smtClean="0">
              <a:solidFill>
                <a:srgbClr val="C00000"/>
              </a:solidFill>
              <a:latin typeface="Arabic Typesetting" pitchFamily="66" charset="-78"/>
              <a:cs typeface="Arabic Typesetting" pitchFamily="66" charset="-78"/>
            </a:endParaRPr>
          </a:p>
        </p:txBody>
      </p:sp>
      <p:sp>
        <p:nvSpPr>
          <p:cNvPr id="13" name="مربع نص 12"/>
          <p:cNvSpPr txBox="1"/>
          <p:nvPr/>
        </p:nvSpPr>
        <p:spPr>
          <a:xfrm>
            <a:off x="4929190" y="2435362"/>
            <a:ext cx="1857388" cy="707886"/>
          </a:xfrm>
          <a:prstGeom prst="rect">
            <a:avLst/>
          </a:prstGeom>
          <a:noFill/>
        </p:spPr>
        <p:txBody>
          <a:bodyPr wrap="square" rtlCol="1">
            <a:spAutoFit/>
          </a:bodyPr>
          <a:lstStyle/>
          <a:p>
            <a:pPr algn="ctr"/>
            <a:r>
              <a:rPr lang="ar-SA" sz="4000" b="1" dirty="0" smtClean="0">
                <a:solidFill>
                  <a:srgbClr val="C00000"/>
                </a:solidFill>
                <a:latin typeface="Arabic Typesetting" pitchFamily="66" charset="-78"/>
                <a:cs typeface="Arabic Typesetting" pitchFamily="66" charset="-78"/>
                <a:sym typeface="Wingdings"/>
              </a:rPr>
              <a:t>وقبيل العيد..</a:t>
            </a:r>
            <a:endParaRPr lang="ar-SA" sz="3600" b="1" dirty="0" smtClean="0">
              <a:solidFill>
                <a:srgbClr val="C00000"/>
              </a:solidFill>
              <a:latin typeface="Arabic Typesetting" pitchFamily="66" charset="-78"/>
              <a:cs typeface="Arabic Typesetting" pitchFamily="66" charset="-78"/>
            </a:endParaRPr>
          </a:p>
        </p:txBody>
      </p:sp>
      <p:sp>
        <p:nvSpPr>
          <p:cNvPr id="14" name="مربع نص 13"/>
          <p:cNvSpPr txBox="1"/>
          <p:nvPr/>
        </p:nvSpPr>
        <p:spPr>
          <a:xfrm>
            <a:off x="2714612" y="2363924"/>
            <a:ext cx="2071702"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sym typeface="Wingdings"/>
              </a:rPr>
              <a:t>...معه إلى البحر</a:t>
            </a:r>
            <a:endParaRPr lang="ar-SA" sz="3600" b="1" dirty="0" smtClean="0">
              <a:solidFill>
                <a:srgbClr val="C00000"/>
              </a:solidFill>
              <a:latin typeface="Arabic Typesetting" pitchFamily="66" charset="-78"/>
              <a:cs typeface="Arabic Typesetting" pitchFamily="66" charset="-78"/>
            </a:endParaRPr>
          </a:p>
        </p:txBody>
      </p:sp>
      <p:sp>
        <p:nvSpPr>
          <p:cNvPr id="15" name="مربع نص 14"/>
          <p:cNvSpPr txBox="1"/>
          <p:nvPr/>
        </p:nvSpPr>
        <p:spPr>
          <a:xfrm>
            <a:off x="285720" y="2428868"/>
            <a:ext cx="2857520" cy="646331"/>
          </a:xfrm>
          <a:prstGeom prst="rect">
            <a:avLst/>
          </a:prstGeom>
          <a:noFill/>
        </p:spPr>
        <p:txBody>
          <a:bodyPr wrap="square" rtlCol="1">
            <a:spAutoFit/>
          </a:bodyPr>
          <a:lstStyle/>
          <a:p>
            <a:pPr algn="ctr"/>
            <a:r>
              <a:rPr lang="ar-SA" sz="3600" b="1" dirty="0" smtClean="0">
                <a:solidFill>
                  <a:srgbClr val="C00000"/>
                </a:solidFill>
                <a:latin typeface="Arabic Typesetting" pitchFamily="66" charset="-78"/>
                <a:cs typeface="Arabic Typesetting" pitchFamily="66" charset="-78"/>
                <a:sym typeface="Wingdings"/>
              </a:rPr>
              <a:t>الهدية التي قدمها والدي</a:t>
            </a:r>
            <a:endParaRPr lang="ar-SA" sz="3200" b="1" dirty="0" smtClean="0">
              <a:solidFill>
                <a:srgbClr val="C00000"/>
              </a:solidFill>
              <a:latin typeface="Arabic Typesetting" pitchFamily="66" charset="-78"/>
              <a:cs typeface="Arabic Typesetting" pitchFamily="66" charset="-78"/>
            </a:endParaRPr>
          </a:p>
        </p:txBody>
      </p:sp>
      <p:sp>
        <p:nvSpPr>
          <p:cNvPr id="16" name="مربع نص 15"/>
          <p:cNvSpPr txBox="1"/>
          <p:nvPr/>
        </p:nvSpPr>
        <p:spPr>
          <a:xfrm>
            <a:off x="7429520" y="2935428"/>
            <a:ext cx="428628"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sym typeface="Wingdings"/>
              </a:rPr>
              <a:t>3</a:t>
            </a:r>
            <a:endParaRPr lang="ar-SA" sz="3600" b="1" dirty="0" smtClean="0">
              <a:solidFill>
                <a:srgbClr val="C00000"/>
              </a:solidFill>
              <a:latin typeface="Arabic Typesetting" pitchFamily="66" charset="-78"/>
              <a:cs typeface="Arabic Typesetting" pitchFamily="66" charset="-78"/>
            </a:endParaRPr>
          </a:p>
        </p:txBody>
      </p:sp>
      <p:sp>
        <p:nvSpPr>
          <p:cNvPr id="17" name="مربع نص 16"/>
          <p:cNvSpPr txBox="1"/>
          <p:nvPr/>
        </p:nvSpPr>
        <p:spPr>
          <a:xfrm>
            <a:off x="4000496" y="2996983"/>
            <a:ext cx="2786082" cy="646331"/>
          </a:xfrm>
          <a:prstGeom prst="rect">
            <a:avLst/>
          </a:prstGeom>
          <a:noFill/>
        </p:spPr>
        <p:txBody>
          <a:bodyPr wrap="square" rtlCol="1">
            <a:spAutoFit/>
          </a:bodyPr>
          <a:lstStyle/>
          <a:p>
            <a:r>
              <a:rPr lang="ar-SA" sz="3600" b="1" dirty="0" smtClean="0">
                <a:solidFill>
                  <a:srgbClr val="C00000"/>
                </a:solidFill>
                <a:latin typeface="Arabic Typesetting" pitchFamily="66" charset="-78"/>
                <a:cs typeface="Arabic Typesetting" pitchFamily="66" charset="-78"/>
                <a:sym typeface="Wingdings"/>
              </a:rPr>
              <a:t>بكرنا في الذهاب..</a:t>
            </a:r>
            <a:endParaRPr lang="ar-SA" sz="3200" b="1" dirty="0" smtClean="0">
              <a:solidFill>
                <a:srgbClr val="C00000"/>
              </a:solidFill>
              <a:latin typeface="Arabic Typesetting" pitchFamily="66" charset="-78"/>
              <a:cs typeface="Arabic Typesetting" pitchFamily="66" charset="-78"/>
            </a:endParaRPr>
          </a:p>
        </p:txBody>
      </p:sp>
      <p:sp>
        <p:nvSpPr>
          <p:cNvPr id="18" name="مربع نص 17"/>
          <p:cNvSpPr txBox="1"/>
          <p:nvPr/>
        </p:nvSpPr>
        <p:spPr>
          <a:xfrm>
            <a:off x="2500298" y="2915663"/>
            <a:ext cx="2357454" cy="584775"/>
          </a:xfrm>
          <a:prstGeom prst="rect">
            <a:avLst/>
          </a:prstGeom>
          <a:noFill/>
        </p:spPr>
        <p:txBody>
          <a:bodyPr wrap="square" rtlCol="1">
            <a:spAutoFit/>
          </a:bodyPr>
          <a:lstStyle/>
          <a:p>
            <a:r>
              <a:rPr lang="ar-SA" sz="3200" b="1" dirty="0" smtClean="0">
                <a:solidFill>
                  <a:srgbClr val="C00000"/>
                </a:solidFill>
                <a:latin typeface="Arabic Typesetting" pitchFamily="66" charset="-78"/>
                <a:cs typeface="Arabic Typesetting" pitchFamily="66" charset="-78"/>
                <a:sym typeface="Wingdings"/>
              </a:rPr>
              <a:t>...من الحجم المتوسط</a:t>
            </a:r>
            <a:endParaRPr lang="ar-SA" sz="2800" b="1" dirty="0" smtClean="0">
              <a:solidFill>
                <a:srgbClr val="C00000"/>
              </a:solidFill>
              <a:latin typeface="Arabic Typesetting" pitchFamily="66" charset="-78"/>
              <a:cs typeface="Arabic Typesetting" pitchFamily="66" charset="-78"/>
            </a:endParaRPr>
          </a:p>
        </p:txBody>
      </p:sp>
      <p:sp>
        <p:nvSpPr>
          <p:cNvPr id="19" name="مربع نص 18"/>
          <p:cNvSpPr txBox="1"/>
          <p:nvPr/>
        </p:nvSpPr>
        <p:spPr>
          <a:xfrm>
            <a:off x="571472" y="2935428"/>
            <a:ext cx="2357454" cy="707886"/>
          </a:xfrm>
          <a:prstGeom prst="rect">
            <a:avLst/>
          </a:prstGeom>
          <a:noFill/>
        </p:spPr>
        <p:txBody>
          <a:bodyPr wrap="square" rtlCol="1">
            <a:spAutoFit/>
          </a:bodyPr>
          <a:lstStyle/>
          <a:p>
            <a:pPr algn="ctr"/>
            <a:r>
              <a:rPr lang="ar-SA" sz="4000" b="1" dirty="0" smtClean="0">
                <a:solidFill>
                  <a:srgbClr val="C00000"/>
                </a:solidFill>
                <a:latin typeface="Arabic Typesetting" pitchFamily="66" charset="-78"/>
                <a:cs typeface="Arabic Typesetting" pitchFamily="66" charset="-78"/>
                <a:sym typeface="Wingdings"/>
              </a:rPr>
              <a:t>وصف لرحلة الصيد</a:t>
            </a:r>
            <a:endParaRPr lang="ar-SA" sz="3600" b="1" dirty="0" smtClean="0">
              <a:solidFill>
                <a:srgbClr val="C00000"/>
              </a:solidFill>
              <a:latin typeface="Arabic Typesetting" pitchFamily="66" charset="-78"/>
              <a:cs typeface="Arabic Typesetting" pitchFamily="66" charset="-78"/>
            </a:endParaRPr>
          </a:p>
        </p:txBody>
      </p:sp>
      <p:sp>
        <p:nvSpPr>
          <p:cNvPr id="20" name="مربع نص 19"/>
          <p:cNvSpPr txBox="1"/>
          <p:nvPr/>
        </p:nvSpPr>
        <p:spPr>
          <a:xfrm>
            <a:off x="7429520" y="3435494"/>
            <a:ext cx="428628"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sym typeface="Wingdings"/>
              </a:rPr>
              <a:t>4</a:t>
            </a:r>
            <a:endParaRPr lang="ar-SA" sz="3600" b="1" dirty="0" smtClean="0">
              <a:solidFill>
                <a:srgbClr val="C00000"/>
              </a:solidFill>
              <a:latin typeface="Arabic Typesetting" pitchFamily="66" charset="-78"/>
              <a:cs typeface="Arabic Typesetting" pitchFamily="66" charset="-78"/>
            </a:endParaRPr>
          </a:p>
        </p:txBody>
      </p:sp>
      <p:sp>
        <p:nvSpPr>
          <p:cNvPr id="21" name="مربع نص 20"/>
          <p:cNvSpPr txBox="1"/>
          <p:nvPr/>
        </p:nvSpPr>
        <p:spPr>
          <a:xfrm>
            <a:off x="4714876" y="3435494"/>
            <a:ext cx="2071702"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sym typeface="Wingdings"/>
              </a:rPr>
              <a:t>حان وقت العودة</a:t>
            </a:r>
            <a:endParaRPr lang="ar-SA" sz="3600" b="1" dirty="0" smtClean="0">
              <a:solidFill>
                <a:srgbClr val="C00000"/>
              </a:solidFill>
              <a:latin typeface="Arabic Typesetting" pitchFamily="66" charset="-78"/>
              <a:cs typeface="Arabic Typesetting" pitchFamily="66" charset="-78"/>
            </a:endParaRPr>
          </a:p>
        </p:txBody>
      </p:sp>
      <p:sp>
        <p:nvSpPr>
          <p:cNvPr id="22" name="مربع نص 21"/>
          <p:cNvSpPr txBox="1"/>
          <p:nvPr/>
        </p:nvSpPr>
        <p:spPr>
          <a:xfrm>
            <a:off x="2857488" y="3435494"/>
            <a:ext cx="1857388" cy="707886"/>
          </a:xfrm>
          <a:prstGeom prst="rect">
            <a:avLst/>
          </a:prstGeom>
          <a:noFill/>
        </p:spPr>
        <p:txBody>
          <a:bodyPr wrap="square" rtlCol="1">
            <a:spAutoFit/>
          </a:bodyPr>
          <a:lstStyle/>
          <a:p>
            <a:pPr algn="ctr"/>
            <a:r>
              <a:rPr lang="ar-SA" sz="4000" b="1" dirty="0" smtClean="0">
                <a:solidFill>
                  <a:srgbClr val="C00000"/>
                </a:solidFill>
                <a:latin typeface="Arabic Typesetting" pitchFamily="66" charset="-78"/>
                <a:cs typeface="Arabic Typesetting" pitchFamily="66" charset="-78"/>
                <a:sym typeface="Wingdings"/>
              </a:rPr>
              <a:t>...إن شاء الله</a:t>
            </a:r>
            <a:endParaRPr lang="ar-SA" sz="3600" b="1" dirty="0" smtClean="0">
              <a:solidFill>
                <a:srgbClr val="C00000"/>
              </a:solidFill>
              <a:latin typeface="Arabic Typesetting" pitchFamily="66" charset="-78"/>
              <a:cs typeface="Arabic Typesetting" pitchFamily="66" charset="-78"/>
            </a:endParaRPr>
          </a:p>
        </p:txBody>
      </p:sp>
      <p:sp>
        <p:nvSpPr>
          <p:cNvPr id="23" name="مربع نص 22"/>
          <p:cNvSpPr txBox="1"/>
          <p:nvPr/>
        </p:nvSpPr>
        <p:spPr>
          <a:xfrm>
            <a:off x="1000100" y="3435494"/>
            <a:ext cx="1857388" cy="707886"/>
          </a:xfrm>
          <a:prstGeom prst="rect">
            <a:avLst/>
          </a:prstGeom>
          <a:noFill/>
        </p:spPr>
        <p:txBody>
          <a:bodyPr wrap="square" rtlCol="1">
            <a:spAutoFit/>
          </a:bodyPr>
          <a:lstStyle/>
          <a:p>
            <a:pPr algn="ctr"/>
            <a:r>
              <a:rPr lang="ar-SA" sz="4000" b="1" dirty="0" smtClean="0">
                <a:solidFill>
                  <a:srgbClr val="C00000"/>
                </a:solidFill>
                <a:latin typeface="Arabic Typesetting" pitchFamily="66" charset="-78"/>
                <a:cs typeface="Arabic Typesetting" pitchFamily="66" charset="-78"/>
                <a:sym typeface="Wingdings"/>
              </a:rPr>
              <a:t>التفاؤل </a:t>
            </a:r>
            <a:endParaRPr lang="ar-SA" sz="3600" b="1" dirty="0" smtClean="0">
              <a:solidFill>
                <a:srgbClr val="C00000"/>
              </a:solidFill>
              <a:latin typeface="Arabic Typesetting" pitchFamily="66" charset="-78"/>
              <a:cs typeface="Arabic Typesetting" pitchFamily="66" charset="-78"/>
            </a:endParaRPr>
          </a:p>
        </p:txBody>
      </p:sp>
      <p:sp>
        <p:nvSpPr>
          <p:cNvPr id="24" name="مربع نص 23"/>
          <p:cNvSpPr txBox="1"/>
          <p:nvPr/>
        </p:nvSpPr>
        <p:spPr>
          <a:xfrm>
            <a:off x="500034" y="4500570"/>
            <a:ext cx="7572428" cy="1077218"/>
          </a:xfrm>
          <a:prstGeom prst="rect">
            <a:avLst/>
          </a:prstGeom>
          <a:noFill/>
        </p:spPr>
        <p:txBody>
          <a:bodyPr wrap="square" rtlCol="1">
            <a:spAutoFit/>
          </a:bodyPr>
          <a:lstStyle/>
          <a:p>
            <a:pPr algn="ctr"/>
            <a:r>
              <a:rPr lang="ar-SA" sz="3200" b="1" dirty="0" smtClean="0">
                <a:cs typeface="DecoType Naskh Extensions" pitchFamily="2" charset="-78"/>
              </a:rPr>
              <a:t>2) ألخص القصة السابقة بأسلوبي،مع مراعاة شروط وخطوات التلخيص التي درستها:</a:t>
            </a:r>
            <a:endParaRPr lang="ar-SA" sz="3200" b="1" dirty="0">
              <a:cs typeface="DecoType Naskh Extensions" pitchFamily="2" charset="-78"/>
            </a:endParaRPr>
          </a:p>
        </p:txBody>
      </p:sp>
      <p:sp>
        <p:nvSpPr>
          <p:cNvPr id="25" name="وسيلة شرح بيضاوية 24"/>
          <p:cNvSpPr/>
          <p:nvPr/>
        </p:nvSpPr>
        <p:spPr>
          <a:xfrm>
            <a:off x="6858016" y="714356"/>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 </a:t>
            </a:r>
            <a:endParaRPr lang="ar-SA"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4)">
                                      <p:cBhvr>
                                        <p:cTn id="10" dur="1000"/>
                                        <p:tgtEl>
                                          <p:spTgt spid="6"/>
                                        </p:tgtEl>
                                      </p:cBhvr>
                                    </p:animEffect>
                                  </p:childTnLst>
                                </p:cTn>
                              </p:par>
                              <p:par>
                                <p:cTn id="11" presetID="17" presetClass="entr" presetSubtype="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ppt_w/2"/>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strVal val="#ppt_h"/>
                                          </p:val>
                                        </p:tav>
                                        <p:tav tm="100000">
                                          <p:val>
                                            <p:strVal val="#ppt_h"/>
                                          </p:val>
                                        </p:tav>
                                      </p:tavLst>
                                    </p:anim>
                                  </p:childTnLst>
                                </p:cTn>
                              </p:par>
                              <p:par>
                                <p:cTn id="17" presetID="21" presetClass="entr" presetSubtype="4"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heel(4)">
                                      <p:cBhvr>
                                        <p:cTn id="19" dur="10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circle(in)">
                                      <p:cBhvr>
                                        <p:cTn id="24" dur="1000"/>
                                        <p:tgtEl>
                                          <p:spTgt spid="8"/>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in)">
                                      <p:cBhvr>
                                        <p:cTn id="27" dur="1000"/>
                                        <p:tgtEl>
                                          <p:spTgt spid="9"/>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circle(in)">
                                      <p:cBhvr>
                                        <p:cTn id="30" dur="1000"/>
                                        <p:tgtEl>
                                          <p:spTgt spid="10"/>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circle(in)">
                                      <p:cBhvr>
                                        <p:cTn id="33" dur="10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circle(in)">
                                      <p:cBhvr>
                                        <p:cTn id="38" dur="1000"/>
                                        <p:tgtEl>
                                          <p:spTgt spid="12"/>
                                        </p:tgtEl>
                                      </p:cBhvr>
                                    </p:animEffect>
                                  </p:childTnLst>
                                </p:cTn>
                              </p:par>
                              <p:par>
                                <p:cTn id="39" presetID="6" presetClass="entr" presetSubtype="16"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circle(in)">
                                      <p:cBhvr>
                                        <p:cTn id="41" dur="1000"/>
                                        <p:tgtEl>
                                          <p:spTgt spid="13"/>
                                        </p:tgtEl>
                                      </p:cBhvr>
                                    </p:animEffect>
                                  </p:childTnLst>
                                </p:cTn>
                              </p:par>
                              <p:par>
                                <p:cTn id="42" presetID="6" presetClass="entr" presetSubtype="16"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circle(in)">
                                      <p:cBhvr>
                                        <p:cTn id="44" dur="1000"/>
                                        <p:tgtEl>
                                          <p:spTgt spid="14"/>
                                        </p:tgtEl>
                                      </p:cBhvr>
                                    </p:animEffect>
                                  </p:childTnLst>
                                </p:cTn>
                              </p:par>
                              <p:par>
                                <p:cTn id="45" presetID="6"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circle(in)">
                                      <p:cBhvr>
                                        <p:cTn id="47" dur="1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circle(in)">
                                      <p:cBhvr>
                                        <p:cTn id="52" dur="1000"/>
                                        <p:tgtEl>
                                          <p:spTgt spid="16"/>
                                        </p:tgtEl>
                                      </p:cBhvr>
                                    </p:animEffect>
                                  </p:childTnLst>
                                </p:cTn>
                              </p:par>
                              <p:par>
                                <p:cTn id="53" presetID="6" presetClass="entr" presetSubtype="16"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circle(in)">
                                      <p:cBhvr>
                                        <p:cTn id="55" dur="1000"/>
                                        <p:tgtEl>
                                          <p:spTgt spid="17"/>
                                        </p:tgtEl>
                                      </p:cBhvr>
                                    </p:animEffect>
                                  </p:childTnLst>
                                </p:cTn>
                              </p:par>
                              <p:par>
                                <p:cTn id="56" presetID="6" presetClass="entr" presetSubtype="16"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circle(in)">
                                      <p:cBhvr>
                                        <p:cTn id="58" dur="1000"/>
                                        <p:tgtEl>
                                          <p:spTgt spid="18"/>
                                        </p:tgtEl>
                                      </p:cBhvr>
                                    </p:animEffect>
                                  </p:childTnLst>
                                </p:cTn>
                              </p:par>
                              <p:par>
                                <p:cTn id="59" presetID="6" presetClass="entr" presetSubtype="16"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circle(in)">
                                      <p:cBhvr>
                                        <p:cTn id="61" dur="1000"/>
                                        <p:tgtEl>
                                          <p:spTgt spid="19"/>
                                        </p:tgtEl>
                                      </p:cBhvr>
                                    </p:animEffect>
                                  </p:childTnLst>
                                </p:cTn>
                              </p:par>
                            </p:childTnLst>
                          </p:cTn>
                        </p:par>
                      </p:childTnLst>
                    </p:cTn>
                  </p:par>
                  <p:par>
                    <p:cTn id="62" fill="hold">
                      <p:stCondLst>
                        <p:cond delay="indefinite"/>
                      </p:stCondLst>
                      <p:childTnLst>
                        <p:par>
                          <p:cTn id="63" fill="hold">
                            <p:stCondLst>
                              <p:cond delay="0"/>
                            </p:stCondLst>
                            <p:childTnLst>
                              <p:par>
                                <p:cTn id="64" presetID="6" presetClass="entr" presetSubtype="16"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circle(in)">
                                      <p:cBhvr>
                                        <p:cTn id="66" dur="1000"/>
                                        <p:tgtEl>
                                          <p:spTgt spid="20"/>
                                        </p:tgtEl>
                                      </p:cBhvr>
                                    </p:animEffect>
                                  </p:childTnLst>
                                </p:cTn>
                              </p:par>
                              <p:par>
                                <p:cTn id="67" presetID="6" presetClass="entr" presetSubtype="16"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circle(in)">
                                      <p:cBhvr>
                                        <p:cTn id="69" dur="1000"/>
                                        <p:tgtEl>
                                          <p:spTgt spid="21"/>
                                        </p:tgtEl>
                                      </p:cBhvr>
                                    </p:animEffect>
                                  </p:childTnLst>
                                </p:cTn>
                              </p:par>
                              <p:par>
                                <p:cTn id="70" presetID="6" presetClass="entr" presetSubtype="16"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circle(in)">
                                      <p:cBhvr>
                                        <p:cTn id="72" dur="1000"/>
                                        <p:tgtEl>
                                          <p:spTgt spid="22"/>
                                        </p:tgtEl>
                                      </p:cBhvr>
                                    </p:animEffect>
                                  </p:childTnLst>
                                </p:cTn>
                              </p:par>
                              <p:par>
                                <p:cTn id="73" presetID="6" presetClass="entr" presetSubtype="16"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circle(in)">
                                      <p:cBhvr>
                                        <p:cTn id="75" dur="1000"/>
                                        <p:tgtEl>
                                          <p:spTgt spid="23"/>
                                        </p:tgtEl>
                                      </p:cBhvr>
                                    </p:animEffect>
                                  </p:childTnLst>
                                </p:cTn>
                              </p:par>
                              <p:par>
                                <p:cTn id="76" presetID="8" presetClass="entr" presetSubtype="16" fill="hold" grpId="0"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diamond(in)">
                                      <p:cBhvr>
                                        <p:cTn id="7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rot="20303143">
            <a:off x="7940938" y="64841"/>
            <a:ext cx="933938" cy="1015663"/>
          </a:xfrm>
          <a:prstGeom prst="rect">
            <a:avLst/>
          </a:prstGeom>
          <a:noFill/>
        </p:spPr>
        <p:txBody>
          <a:bodyPr wrap="square" rtlCol="1">
            <a:spAutoFit/>
          </a:bodyPr>
          <a:lstStyle/>
          <a:p>
            <a:pPr algn="ctr"/>
            <a:r>
              <a:rPr lang="ar-SA" sz="2000" b="1" dirty="0" smtClean="0">
                <a:solidFill>
                  <a:schemeClr val="accent2">
                    <a:lumMod val="50000"/>
                  </a:schemeClr>
                </a:solidFill>
                <a:sym typeface="Wingdings"/>
              </a:rPr>
              <a:t></a:t>
            </a:r>
          </a:p>
          <a:p>
            <a:pPr algn="ctr"/>
            <a:r>
              <a:rPr lang="ar-SA" sz="2000" b="1" dirty="0" smtClean="0">
                <a:solidFill>
                  <a:schemeClr val="accent2">
                    <a:lumMod val="50000"/>
                  </a:schemeClr>
                </a:solidFill>
                <a:sym typeface="Wingdings"/>
              </a:rPr>
              <a:t>نص الاستماع</a:t>
            </a:r>
            <a:endParaRPr lang="ar-SA" sz="2000" b="1" dirty="0">
              <a:solidFill>
                <a:schemeClr val="accent2">
                  <a:lumMod val="50000"/>
                </a:schemeClr>
              </a:solidFill>
            </a:endParaRPr>
          </a:p>
        </p:txBody>
      </p:sp>
      <p:sp>
        <p:nvSpPr>
          <p:cNvPr id="4" name="شكل بيضاوي 3"/>
          <p:cNvSpPr/>
          <p:nvPr/>
        </p:nvSpPr>
        <p:spPr>
          <a:xfrm rot="20493824">
            <a:off x="7983654" y="86557"/>
            <a:ext cx="932126"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مربع نص 4"/>
          <p:cNvSpPr txBox="1"/>
          <p:nvPr/>
        </p:nvSpPr>
        <p:spPr>
          <a:xfrm>
            <a:off x="928662" y="1208774"/>
            <a:ext cx="7143800" cy="1077218"/>
          </a:xfrm>
          <a:prstGeom prst="rect">
            <a:avLst/>
          </a:prstGeom>
          <a:noFill/>
        </p:spPr>
        <p:txBody>
          <a:bodyPr wrap="square" rtlCol="1">
            <a:spAutoFit/>
          </a:bodyPr>
          <a:lstStyle/>
          <a:p>
            <a:pPr marL="514350" indent="-514350" algn="ctr"/>
            <a:r>
              <a:rPr lang="ar-SA" sz="3200" b="1" dirty="0" smtClean="0">
                <a:cs typeface="DecoType Naskh Extensions" pitchFamily="2" charset="-78"/>
              </a:rPr>
              <a:t>أقرأ الطرفة التالية،ثم أكتب أهم ثلاثة أمور أتمنى أن يرزقني الله إياها:</a:t>
            </a:r>
          </a:p>
        </p:txBody>
      </p:sp>
      <p:sp>
        <p:nvSpPr>
          <p:cNvPr id="6" name="مستطيل مستدير الزوايا 5"/>
          <p:cNvSpPr/>
          <p:nvPr/>
        </p:nvSpPr>
        <p:spPr>
          <a:xfrm>
            <a:off x="714348" y="2285992"/>
            <a:ext cx="7429552" cy="3500462"/>
          </a:xfrm>
          <a:prstGeom prst="roundRect">
            <a:avLst>
              <a:gd name="adj" fmla="val 23734"/>
            </a:avLst>
          </a:prstGeom>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قال ملك لوزيره:</a:t>
            </a:r>
          </a:p>
          <a:p>
            <a:pPr algn="ctr"/>
            <a:r>
              <a:rPr lang="ar-SA" sz="2400" b="1" dirty="0" smtClean="0">
                <a:solidFill>
                  <a:schemeClr val="tx1"/>
                </a:solidFill>
              </a:rPr>
              <a:t>ما خير ما يرزقه العبد؟قال:عقل يعيش به.</a:t>
            </a:r>
          </a:p>
          <a:p>
            <a:pPr algn="ctr"/>
            <a:r>
              <a:rPr lang="ar-SA" sz="2400" b="1" dirty="0" smtClean="0">
                <a:solidFill>
                  <a:schemeClr val="tx1"/>
                </a:solidFill>
              </a:rPr>
              <a:t>قال:فإن عدمه؟قال:أدب يتحلى به.</a:t>
            </a:r>
          </a:p>
          <a:p>
            <a:pPr algn="ctr"/>
            <a:r>
              <a:rPr lang="ar-SA" sz="2400" b="1" dirty="0" smtClean="0">
                <a:solidFill>
                  <a:schemeClr val="tx1"/>
                </a:solidFill>
              </a:rPr>
              <a:t>قال:فإن عدمه؟قال:مال يستره.</a:t>
            </a:r>
          </a:p>
          <a:p>
            <a:pPr algn="ctr"/>
            <a:r>
              <a:rPr lang="ar-SA" sz="2400" b="1" dirty="0" smtClean="0">
                <a:solidFill>
                  <a:schemeClr val="tx1"/>
                </a:solidFill>
              </a:rPr>
              <a:t>قال:فإن عدمه؟قال:فصاعقة تريح منه البلاد والعباد.</a:t>
            </a:r>
          </a:p>
          <a:p>
            <a:pPr algn="ctr"/>
            <a:r>
              <a:rPr lang="ar-SA" sz="2400" b="1" dirty="0" smtClean="0">
                <a:solidFill>
                  <a:srgbClr val="C00000"/>
                </a:solidFill>
              </a:rPr>
              <a:t>أهم ثلاثة أمور أتمنى أن يرزقني الله إياها:</a:t>
            </a:r>
          </a:p>
          <a:p>
            <a:pPr algn="ctr"/>
            <a:r>
              <a:rPr lang="ar-SA" sz="2400" b="1" dirty="0" smtClean="0">
                <a:solidFill>
                  <a:schemeClr val="tx1"/>
                </a:solidFill>
              </a:rPr>
              <a:t>   1-........................... </a:t>
            </a:r>
          </a:p>
          <a:p>
            <a:pPr algn="ctr"/>
            <a:r>
              <a:rPr lang="ar-SA" sz="2400" b="1" dirty="0" smtClean="0">
                <a:solidFill>
                  <a:schemeClr val="tx1"/>
                </a:solidFill>
              </a:rPr>
              <a:t>   2- ..........................</a:t>
            </a:r>
          </a:p>
          <a:p>
            <a:pPr algn="ctr"/>
            <a:r>
              <a:rPr lang="ar-SA" sz="2400" b="1" dirty="0" smtClean="0">
                <a:solidFill>
                  <a:schemeClr val="tx1"/>
                </a:solidFill>
              </a:rPr>
              <a:t>   3-............................</a:t>
            </a:r>
          </a:p>
          <a:p>
            <a:pPr algn="ct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سحابة 2"/>
          <p:cNvSpPr/>
          <p:nvPr/>
        </p:nvSpPr>
        <p:spPr>
          <a:xfrm>
            <a:off x="571472" y="285728"/>
            <a:ext cx="7643866" cy="6143644"/>
          </a:xfrm>
          <a:prstGeom prst="cloud">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path path="circle">
              <a:fillToRect l="100000" t="100000"/>
            </a:path>
            <a:tileRect r="-100000" b="-100000"/>
          </a:gradFill>
          <a:ln>
            <a:solidFill>
              <a:schemeClr val="accent6">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5400" b="1" spc="50" dirty="0" smtClean="0">
                <a:ln w="11430"/>
                <a:solidFill>
                  <a:schemeClr val="tx1"/>
                </a:solidFill>
                <a:effectLst>
                  <a:outerShdw blurRad="76200" dist="50800" dir="5400000" algn="tl" rotWithShape="0">
                    <a:srgbClr val="000000">
                      <a:alpha val="65000"/>
                    </a:srgbClr>
                  </a:outerShdw>
                </a:effectLst>
              </a:rPr>
              <a:t>أتذكر آداب الاستماع التي سبق أن درستها.</a:t>
            </a:r>
            <a:endParaRPr lang="ar-SA" sz="3600" b="1" spc="50" dirty="0" smtClean="0">
              <a:ln w="11430"/>
              <a:solidFill>
                <a:schemeClr val="tx1"/>
              </a:solidFill>
            </a:endParaRPr>
          </a:p>
        </p:txBody>
      </p:sp>
      <p:sp>
        <p:nvSpPr>
          <p:cNvPr id="4" name="سحابة 3"/>
          <p:cNvSpPr/>
          <p:nvPr/>
        </p:nvSpPr>
        <p:spPr>
          <a:xfrm>
            <a:off x="6357950" y="214314"/>
            <a:ext cx="2571768" cy="2285992"/>
          </a:xfrm>
          <a:prstGeom prst="cloud">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200" b="1" dirty="0" smtClean="0">
                <a:solidFill>
                  <a:schemeClr val="tx1"/>
                </a:solidFill>
              </a:rPr>
              <a:t>أتذكر أن: </a:t>
            </a:r>
            <a:endParaRPr lang="ar-SA"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صورة 4" descr="عمال.jpg"/>
          <p:cNvPicPr>
            <a:picLocks noChangeAspect="1"/>
          </p:cNvPicPr>
          <p:nvPr/>
        </p:nvPicPr>
        <p:blipFill>
          <a:blip r:embed="rId3"/>
          <a:srcRect/>
          <a:stretch>
            <a:fillRect/>
          </a:stretch>
        </p:blipFill>
        <p:spPr bwMode="auto">
          <a:xfrm>
            <a:off x="4643438" y="0"/>
            <a:ext cx="4500562" cy="3429000"/>
          </a:xfrm>
          <a:prstGeom prst="rect">
            <a:avLst/>
          </a:prstGeom>
          <a:noFill/>
          <a:ln w="9525">
            <a:noFill/>
            <a:miter lim="800000"/>
            <a:headEnd/>
            <a:tailEnd/>
          </a:ln>
        </p:spPr>
      </p:pic>
      <p:pic>
        <p:nvPicPr>
          <p:cNvPr id="2051" name="صورة 5" descr="get-9-2009-nw72dwcr.jpg"/>
          <p:cNvPicPr>
            <a:picLocks noChangeAspect="1"/>
          </p:cNvPicPr>
          <p:nvPr/>
        </p:nvPicPr>
        <p:blipFill>
          <a:blip r:embed="rId4"/>
          <a:srcRect/>
          <a:stretch>
            <a:fillRect/>
          </a:stretch>
        </p:blipFill>
        <p:spPr bwMode="auto">
          <a:xfrm>
            <a:off x="0" y="0"/>
            <a:ext cx="4500563" cy="3429000"/>
          </a:xfrm>
          <a:prstGeom prst="rect">
            <a:avLst/>
          </a:prstGeom>
          <a:noFill/>
          <a:ln w="9525">
            <a:noFill/>
            <a:miter lim="800000"/>
            <a:headEnd/>
            <a:tailEnd/>
          </a:ln>
        </p:spPr>
      </p:pic>
      <p:pic>
        <p:nvPicPr>
          <p:cNvPr id="2052" name="صورة 6" descr="عمل ط.jpg"/>
          <p:cNvPicPr>
            <a:picLocks noChangeAspect="1"/>
          </p:cNvPicPr>
          <p:nvPr/>
        </p:nvPicPr>
        <p:blipFill>
          <a:blip r:embed="rId5"/>
          <a:srcRect/>
          <a:stretch>
            <a:fillRect/>
          </a:stretch>
        </p:blipFill>
        <p:spPr bwMode="auto">
          <a:xfrm>
            <a:off x="4643438" y="3500438"/>
            <a:ext cx="4500562" cy="3357562"/>
          </a:xfrm>
          <a:prstGeom prst="rect">
            <a:avLst/>
          </a:prstGeom>
          <a:noFill/>
          <a:ln w="9525">
            <a:noFill/>
            <a:miter lim="800000"/>
            <a:headEnd/>
            <a:tailEnd/>
          </a:ln>
        </p:spPr>
      </p:pic>
      <p:pic>
        <p:nvPicPr>
          <p:cNvPr id="2053" name="صورة 7" descr="عمل.jpg"/>
          <p:cNvPicPr>
            <a:picLocks noChangeAspect="1"/>
          </p:cNvPicPr>
          <p:nvPr/>
        </p:nvPicPr>
        <p:blipFill>
          <a:blip r:embed="rId6"/>
          <a:srcRect b="10938"/>
          <a:stretch>
            <a:fillRect/>
          </a:stretch>
        </p:blipFill>
        <p:spPr bwMode="auto">
          <a:xfrm>
            <a:off x="0" y="3500438"/>
            <a:ext cx="4548188" cy="3357562"/>
          </a:xfrm>
          <a:prstGeom prst="rect">
            <a:avLst/>
          </a:prstGeom>
          <a:noFill/>
          <a:ln w="9525">
            <a:noFill/>
            <a:miter lim="800000"/>
            <a:headEnd/>
            <a:tailEnd/>
          </a:ln>
        </p:spPr>
      </p:pic>
    </p:spTree>
  </p:cSld>
  <p:clrMapOvr>
    <a:masterClrMapping/>
  </p:clrMapOvr>
  <p:transition advClick="0" advTm="4000">
    <p:wedge/>
    <p:sndAc>
      <p:stSnd>
        <p:snd r:embed="rId2" name="العمل ثروة.wav"/>
      </p:stSnd>
    </p:sndAc>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صورة 2" descr="عجوز.jpg"/>
          <p:cNvPicPr>
            <a:picLocks noChangeAspect="1"/>
          </p:cNvPicPr>
          <p:nvPr/>
        </p:nvPicPr>
        <p:blipFill>
          <a:blip r:embed="rId2"/>
          <a:srcRect/>
          <a:stretch>
            <a:fillRect/>
          </a:stretch>
        </p:blipFill>
        <p:spPr bwMode="auto">
          <a:xfrm>
            <a:off x="0" y="3175"/>
            <a:ext cx="9144000" cy="6854825"/>
          </a:xfrm>
          <a:prstGeom prst="rect">
            <a:avLst/>
          </a:prstGeom>
          <a:noFill/>
          <a:ln w="9525">
            <a:noFill/>
            <a:miter lim="800000"/>
            <a:headEnd/>
            <a:tailEnd/>
          </a:ln>
        </p:spPr>
      </p:pic>
    </p:spTree>
  </p:cSld>
  <p:clrMapOvr>
    <a:masterClrMapping/>
  </p:clrMapOvr>
  <p:transition advClick="0" advTm="10000">
    <p:wip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صورة 2" descr="kihbv.bmp"/>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4" name="صورة 3" descr="قصور.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10" dur="3000" fill="hold"/>
                                        <p:tgtEl>
                                          <p:spTgt spid="4"/>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صورة 1" descr="يدوية 1.jpg"/>
          <p:cNvPicPr>
            <a:picLocks noChangeAspect="1"/>
          </p:cNvPicPr>
          <p:nvPr/>
        </p:nvPicPr>
        <p:blipFill>
          <a:blip r:embed="rId2"/>
          <a:srcRect/>
          <a:stretch>
            <a:fillRect/>
          </a:stretch>
        </p:blipFill>
        <p:spPr bwMode="auto">
          <a:xfrm>
            <a:off x="4357688" y="0"/>
            <a:ext cx="4786312" cy="6858000"/>
          </a:xfrm>
          <a:prstGeom prst="rect">
            <a:avLst/>
          </a:prstGeom>
          <a:noFill/>
          <a:ln w="9525">
            <a:noFill/>
            <a:miter lim="800000"/>
            <a:headEnd/>
            <a:tailEnd/>
          </a:ln>
        </p:spPr>
      </p:pic>
      <p:pic>
        <p:nvPicPr>
          <p:cNvPr id="5123" name="صورة 2" descr="get-9-2009-sdg72ujg.jpg"/>
          <p:cNvPicPr>
            <a:picLocks noChangeAspect="1"/>
          </p:cNvPicPr>
          <p:nvPr/>
        </p:nvPicPr>
        <p:blipFill>
          <a:blip r:embed="rId3"/>
          <a:srcRect r="13750"/>
          <a:stretch>
            <a:fillRect/>
          </a:stretch>
        </p:blipFill>
        <p:spPr bwMode="auto">
          <a:xfrm>
            <a:off x="0" y="0"/>
            <a:ext cx="4429125" cy="6858000"/>
          </a:xfrm>
          <a:prstGeom prst="rect">
            <a:avLst/>
          </a:prstGeom>
          <a:noFill/>
          <a:ln w="9525">
            <a:noFill/>
            <a:miter lim="800000"/>
            <a:headEnd/>
            <a:tailEnd/>
          </a:ln>
        </p:spPr>
      </p:pic>
      <p:pic>
        <p:nvPicPr>
          <p:cNvPr id="5124" name="صورة 3" descr="صحه 66.gif"/>
          <p:cNvPicPr>
            <a:picLocks noChangeAspect="1"/>
          </p:cNvPicPr>
          <p:nvPr/>
        </p:nvPicPr>
        <p:blipFill>
          <a:blip r:embed="rId4"/>
          <a:srcRect/>
          <a:stretch>
            <a:fillRect/>
          </a:stretch>
        </p:blipFill>
        <p:spPr bwMode="auto">
          <a:xfrm>
            <a:off x="2928938" y="0"/>
            <a:ext cx="2857500" cy="3571875"/>
          </a:xfrm>
          <a:prstGeom prst="rect">
            <a:avLst/>
          </a:prstGeom>
          <a:noFill/>
          <a:ln w="9525">
            <a:noFill/>
            <a:miter lim="800000"/>
            <a:headEnd/>
            <a:tailEnd/>
          </a:ln>
        </p:spPr>
      </p:pic>
    </p:spTree>
  </p:cSld>
  <p:clrMapOvr>
    <a:masterClrMapping/>
  </p:clrMapOvr>
  <p:transition advClick="0" advTm="7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strips(downLeft)">
                                      <p:cBhvr>
                                        <p:cTn id="7" dur="20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صورة 1" descr="مال 55.jpg"/>
          <p:cNvPicPr>
            <a:picLocks noChangeAspect="1"/>
          </p:cNvPicPr>
          <p:nvPr/>
        </p:nvPicPr>
        <p:blipFill>
          <a:blip r:embed="rId2"/>
          <a:srcRect l="3125" t="3125" r="5469" b="17188"/>
          <a:stretch>
            <a:fillRect/>
          </a:stretch>
        </p:blipFill>
        <p:spPr bwMode="auto">
          <a:xfrm>
            <a:off x="0" y="0"/>
            <a:ext cx="9144000" cy="6858000"/>
          </a:xfrm>
          <a:prstGeom prst="rect">
            <a:avLst/>
          </a:prstGeom>
          <a:noFill/>
          <a:ln w="9525">
            <a:noFill/>
            <a:miter lim="800000"/>
            <a:headEnd/>
            <a:tailEnd/>
          </a:ln>
        </p:spPr>
      </p:pic>
      <p:pic>
        <p:nvPicPr>
          <p:cNvPr id="3" name="صورة 2" descr="طعام.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advClick="0" advTm="9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250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hp\Desktop\3.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عنصر نائب للتذييل 2"/>
          <p:cNvSpPr>
            <a:spLocks noGrp="1"/>
          </p:cNvSpPr>
          <p:nvPr>
            <p:ph type="ftr" sz="quarter" idx="11"/>
          </p:nvPr>
        </p:nvSpPr>
        <p:spPr/>
        <p:txBody>
          <a:bodyPr/>
          <a:lstStyle/>
          <a:p>
            <a:r>
              <a:rPr lang="ar-SA" smtClean="0"/>
              <a:t>بوح الخاطر</a:t>
            </a:r>
            <a:endParaRPr lang="ar-SA"/>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صورة 1" descr="مال 55.jpg"/>
          <p:cNvPicPr>
            <a:picLocks noChangeAspect="1"/>
          </p:cNvPicPr>
          <p:nvPr/>
        </p:nvPicPr>
        <p:blipFill>
          <a:blip r:embed="rId2"/>
          <a:srcRect l="3125" t="3125" r="5469" b="17188"/>
          <a:stretch>
            <a:fillRect/>
          </a:stretch>
        </p:blipFill>
        <p:spPr bwMode="auto">
          <a:xfrm>
            <a:off x="0" y="0"/>
            <a:ext cx="9144000" cy="6858000"/>
          </a:xfrm>
          <a:prstGeom prst="rect">
            <a:avLst/>
          </a:prstGeom>
          <a:noFill/>
          <a:ln w="9525">
            <a:noFill/>
            <a:miter lim="800000"/>
            <a:headEnd/>
            <a:tailEnd/>
          </a:ln>
        </p:spPr>
      </p:pic>
      <p:pic>
        <p:nvPicPr>
          <p:cNvPr id="4" name="صورة 3" descr="دواء ن.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advClick="0" advTm="8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صورة 1" descr="مال 55.jpg"/>
          <p:cNvPicPr>
            <a:picLocks noChangeAspect="1"/>
          </p:cNvPicPr>
          <p:nvPr/>
        </p:nvPicPr>
        <p:blipFill>
          <a:blip r:embed="rId2"/>
          <a:srcRect l="3125" t="3125" r="5469" b="17188"/>
          <a:stretch>
            <a:fillRect/>
          </a:stretch>
        </p:blipFill>
        <p:spPr bwMode="auto">
          <a:xfrm>
            <a:off x="0" y="0"/>
            <a:ext cx="9144000" cy="6858000"/>
          </a:xfrm>
          <a:prstGeom prst="rect">
            <a:avLst/>
          </a:prstGeom>
          <a:noFill/>
          <a:ln w="9525">
            <a:noFill/>
            <a:miter lim="800000"/>
            <a:headEnd/>
            <a:tailEnd/>
          </a:ln>
        </p:spPr>
      </p:pic>
      <p:pic>
        <p:nvPicPr>
          <p:cNvPr id="5" name="صورة 4" descr="farm-2.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advClick="0" advTm="8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10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عمل 7.jpg"/>
          <p:cNvPicPr>
            <a:picLocks noChangeAspect="1"/>
          </p:cNvPicPr>
          <p:nvPr/>
        </p:nvPicPr>
        <p:blipFill>
          <a:blip r:embed="rId2"/>
          <a:srcRect/>
          <a:stretch>
            <a:fillRect/>
          </a:stretch>
        </p:blipFill>
        <p:spPr bwMode="auto">
          <a:xfrm>
            <a:off x="4786313" y="0"/>
            <a:ext cx="4357687" cy="3286125"/>
          </a:xfrm>
          <a:prstGeom prst="rect">
            <a:avLst/>
          </a:prstGeom>
          <a:noFill/>
          <a:ln w="9525">
            <a:noFill/>
            <a:miter lim="800000"/>
            <a:headEnd/>
            <a:tailEnd/>
          </a:ln>
        </p:spPr>
      </p:pic>
      <p:pic>
        <p:nvPicPr>
          <p:cNvPr id="3" name="صورة 2" descr="عمل 6.jpg"/>
          <p:cNvPicPr>
            <a:picLocks noChangeAspect="1"/>
          </p:cNvPicPr>
          <p:nvPr/>
        </p:nvPicPr>
        <p:blipFill>
          <a:blip r:embed="rId3"/>
          <a:srcRect/>
          <a:stretch>
            <a:fillRect/>
          </a:stretch>
        </p:blipFill>
        <p:spPr bwMode="auto">
          <a:xfrm>
            <a:off x="0" y="0"/>
            <a:ext cx="4214813" cy="3357563"/>
          </a:xfrm>
          <a:prstGeom prst="rect">
            <a:avLst/>
          </a:prstGeom>
          <a:noFill/>
          <a:ln w="9525">
            <a:noFill/>
            <a:miter lim="800000"/>
            <a:headEnd/>
            <a:tailEnd/>
          </a:ln>
        </p:spPr>
      </p:pic>
      <p:pic>
        <p:nvPicPr>
          <p:cNvPr id="4" name="صورة 3" descr="طباخ.jpg"/>
          <p:cNvPicPr>
            <a:picLocks noChangeAspect="1"/>
          </p:cNvPicPr>
          <p:nvPr/>
        </p:nvPicPr>
        <p:blipFill>
          <a:blip r:embed="rId4"/>
          <a:srcRect/>
          <a:stretch>
            <a:fillRect/>
          </a:stretch>
        </p:blipFill>
        <p:spPr bwMode="auto">
          <a:xfrm>
            <a:off x="4762500" y="3429000"/>
            <a:ext cx="4381500" cy="3429000"/>
          </a:xfrm>
          <a:prstGeom prst="rect">
            <a:avLst/>
          </a:prstGeom>
          <a:noFill/>
          <a:ln w="9525">
            <a:noFill/>
            <a:miter lim="800000"/>
            <a:headEnd/>
            <a:tailEnd/>
          </a:ln>
        </p:spPr>
      </p:pic>
      <p:pic>
        <p:nvPicPr>
          <p:cNvPr id="5" name="صورة 4" descr="عامل.jpg"/>
          <p:cNvPicPr>
            <a:picLocks noChangeAspect="1"/>
          </p:cNvPicPr>
          <p:nvPr/>
        </p:nvPicPr>
        <p:blipFill>
          <a:blip r:embed="rId5"/>
          <a:srcRect/>
          <a:stretch>
            <a:fillRect/>
          </a:stretch>
        </p:blipFill>
        <p:spPr bwMode="auto">
          <a:xfrm>
            <a:off x="0" y="3500438"/>
            <a:ext cx="4286250" cy="3357562"/>
          </a:xfrm>
          <a:prstGeom prst="rect">
            <a:avLst/>
          </a:prstGeom>
          <a:noFill/>
          <a:ln w="9525">
            <a:noFill/>
            <a:miter lim="800000"/>
            <a:headEnd/>
            <a:tailEnd/>
          </a:ln>
        </p:spPr>
      </p:pic>
    </p:spTree>
  </p:cSld>
  <p:clrMapOvr>
    <a:masterClrMapping/>
  </p:clrMapOvr>
  <p:transition advClick="0" advTm="23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600" decel="100000"/>
                                        <p:tgtEl>
                                          <p:spTgt spid="2"/>
                                        </p:tgtEl>
                                      </p:cBhvr>
                                    </p:animEffect>
                                    <p:anim calcmode="lin" valueType="num">
                                      <p:cBhvr>
                                        <p:cTn id="8" dur="1600" decel="100000" fill="hold"/>
                                        <p:tgtEl>
                                          <p:spTgt spid="2"/>
                                        </p:tgtEl>
                                        <p:attrNameLst>
                                          <p:attrName>style.rotation</p:attrName>
                                        </p:attrNameLst>
                                      </p:cBhvr>
                                      <p:tavLst>
                                        <p:tav tm="0">
                                          <p:val>
                                            <p:fltVal val="-90"/>
                                          </p:val>
                                        </p:tav>
                                        <p:tav tm="100000">
                                          <p:val>
                                            <p:fltVal val="0"/>
                                          </p:val>
                                        </p:tav>
                                      </p:tavLst>
                                    </p:anim>
                                    <p:anim calcmode="lin" valueType="num">
                                      <p:cBhvr>
                                        <p:cTn id="9" dur="1600" decel="100000" fill="hold"/>
                                        <p:tgtEl>
                                          <p:spTgt spid="2"/>
                                        </p:tgtEl>
                                        <p:attrNameLst>
                                          <p:attrName>ppt_x</p:attrName>
                                        </p:attrNameLst>
                                      </p:cBhvr>
                                      <p:tavLst>
                                        <p:tav tm="0">
                                          <p:val>
                                            <p:strVal val="#ppt_x+0.4"/>
                                          </p:val>
                                        </p:tav>
                                        <p:tav tm="100000">
                                          <p:val>
                                            <p:strVal val="#ppt_x-0.05"/>
                                          </p:val>
                                        </p:tav>
                                      </p:tavLst>
                                    </p:anim>
                                    <p:anim calcmode="lin" valueType="num">
                                      <p:cBhvr>
                                        <p:cTn id="10" dur="1600" decel="100000" fill="hold"/>
                                        <p:tgtEl>
                                          <p:spTgt spid="2"/>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2"/>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2"/>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600" decel="100000"/>
                                        <p:tgtEl>
                                          <p:spTgt spid="5"/>
                                        </p:tgtEl>
                                      </p:cBhvr>
                                    </p:animEffect>
                                    <p:anim calcmode="lin" valueType="num">
                                      <p:cBhvr>
                                        <p:cTn id="16" dur="1600" decel="100000" fill="hold"/>
                                        <p:tgtEl>
                                          <p:spTgt spid="5"/>
                                        </p:tgtEl>
                                        <p:attrNameLst>
                                          <p:attrName>style.rotation</p:attrName>
                                        </p:attrNameLst>
                                      </p:cBhvr>
                                      <p:tavLst>
                                        <p:tav tm="0">
                                          <p:val>
                                            <p:fltVal val="-90"/>
                                          </p:val>
                                        </p:tav>
                                        <p:tav tm="100000">
                                          <p:val>
                                            <p:fltVal val="0"/>
                                          </p:val>
                                        </p:tav>
                                      </p:tavLst>
                                    </p:anim>
                                    <p:anim calcmode="lin" valueType="num">
                                      <p:cBhvr>
                                        <p:cTn id="17" dur="1600" decel="100000" fill="hold"/>
                                        <p:tgtEl>
                                          <p:spTgt spid="5"/>
                                        </p:tgtEl>
                                        <p:attrNameLst>
                                          <p:attrName>ppt_x</p:attrName>
                                        </p:attrNameLst>
                                      </p:cBhvr>
                                      <p:tavLst>
                                        <p:tav tm="0">
                                          <p:val>
                                            <p:strVal val="#ppt_x+0.4"/>
                                          </p:val>
                                        </p:tav>
                                        <p:tav tm="100000">
                                          <p:val>
                                            <p:strVal val="#ppt_x-0.05"/>
                                          </p:val>
                                        </p:tav>
                                      </p:tavLst>
                                    </p:anim>
                                    <p:anim calcmode="lin" valueType="num">
                                      <p:cBhvr>
                                        <p:cTn id="18" dur="1600" decel="100000" fill="hold"/>
                                        <p:tgtEl>
                                          <p:spTgt spid="5"/>
                                        </p:tgtEl>
                                        <p:attrNameLst>
                                          <p:attrName>ppt_y</p:attrName>
                                        </p:attrNameLst>
                                      </p:cBhvr>
                                      <p:tavLst>
                                        <p:tav tm="0">
                                          <p:val>
                                            <p:strVal val="#ppt_y-0.4"/>
                                          </p:val>
                                        </p:tav>
                                        <p:tav tm="100000">
                                          <p:val>
                                            <p:strVal val="#ppt_y+0.1"/>
                                          </p:val>
                                        </p:tav>
                                      </p:tavLst>
                                    </p:anim>
                                    <p:anim calcmode="lin" valueType="num">
                                      <p:cBhvr>
                                        <p:cTn id="19" dur="400" accel="100000" fill="hold">
                                          <p:stCondLst>
                                            <p:cond delay="1600"/>
                                          </p:stCondLst>
                                        </p:cTn>
                                        <p:tgtEl>
                                          <p:spTgt spid="5"/>
                                        </p:tgtEl>
                                        <p:attrNameLst>
                                          <p:attrName>ppt_x</p:attrName>
                                        </p:attrNameLst>
                                      </p:cBhvr>
                                      <p:tavLst>
                                        <p:tav tm="0">
                                          <p:val>
                                            <p:strVal val="#ppt_x-0.05"/>
                                          </p:val>
                                        </p:tav>
                                        <p:tav tm="100000">
                                          <p:val>
                                            <p:strVal val="#ppt_x"/>
                                          </p:val>
                                        </p:tav>
                                      </p:tavLst>
                                    </p:anim>
                                    <p:anim calcmode="lin" valueType="num">
                                      <p:cBhvr>
                                        <p:cTn id="20" dur="400" accel="100000" fill="hold">
                                          <p:stCondLst>
                                            <p:cond delay="1600"/>
                                          </p:stCondLst>
                                        </p:cTn>
                                        <p:tgtEl>
                                          <p:spTgt spid="5"/>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600" decel="100000"/>
                                        <p:tgtEl>
                                          <p:spTgt spid="3"/>
                                        </p:tgtEl>
                                      </p:cBhvr>
                                    </p:animEffect>
                                    <p:anim calcmode="lin" valueType="num">
                                      <p:cBhvr>
                                        <p:cTn id="24" dur="1600" decel="100000" fill="hold"/>
                                        <p:tgtEl>
                                          <p:spTgt spid="3"/>
                                        </p:tgtEl>
                                        <p:attrNameLst>
                                          <p:attrName>style.rotation</p:attrName>
                                        </p:attrNameLst>
                                      </p:cBhvr>
                                      <p:tavLst>
                                        <p:tav tm="0">
                                          <p:val>
                                            <p:fltVal val="-90"/>
                                          </p:val>
                                        </p:tav>
                                        <p:tav tm="100000">
                                          <p:val>
                                            <p:fltVal val="0"/>
                                          </p:val>
                                        </p:tav>
                                      </p:tavLst>
                                    </p:anim>
                                    <p:anim calcmode="lin" valueType="num">
                                      <p:cBhvr>
                                        <p:cTn id="25" dur="1600" decel="100000" fill="hold"/>
                                        <p:tgtEl>
                                          <p:spTgt spid="3"/>
                                        </p:tgtEl>
                                        <p:attrNameLst>
                                          <p:attrName>ppt_x</p:attrName>
                                        </p:attrNameLst>
                                      </p:cBhvr>
                                      <p:tavLst>
                                        <p:tav tm="0">
                                          <p:val>
                                            <p:strVal val="#ppt_x+0.4"/>
                                          </p:val>
                                        </p:tav>
                                        <p:tav tm="100000">
                                          <p:val>
                                            <p:strVal val="#ppt_x-0.05"/>
                                          </p:val>
                                        </p:tav>
                                      </p:tavLst>
                                    </p:anim>
                                    <p:anim calcmode="lin" valueType="num">
                                      <p:cBhvr>
                                        <p:cTn id="26" dur="1600" decel="100000" fill="hold"/>
                                        <p:tgtEl>
                                          <p:spTgt spid="3"/>
                                        </p:tgtEl>
                                        <p:attrNameLst>
                                          <p:attrName>ppt_y</p:attrName>
                                        </p:attrNameLst>
                                      </p:cBhvr>
                                      <p:tavLst>
                                        <p:tav tm="0">
                                          <p:val>
                                            <p:strVal val="#ppt_y-0.4"/>
                                          </p:val>
                                        </p:tav>
                                        <p:tav tm="100000">
                                          <p:val>
                                            <p:strVal val="#ppt_y+0.1"/>
                                          </p:val>
                                        </p:tav>
                                      </p:tavLst>
                                    </p:anim>
                                    <p:anim calcmode="lin" valueType="num">
                                      <p:cBhvr>
                                        <p:cTn id="27" dur="400" accel="100000" fill="hold">
                                          <p:stCondLst>
                                            <p:cond delay="1600"/>
                                          </p:stCondLst>
                                        </p:cTn>
                                        <p:tgtEl>
                                          <p:spTgt spid="3"/>
                                        </p:tgtEl>
                                        <p:attrNameLst>
                                          <p:attrName>ppt_x</p:attrName>
                                        </p:attrNameLst>
                                      </p:cBhvr>
                                      <p:tavLst>
                                        <p:tav tm="0">
                                          <p:val>
                                            <p:strVal val="#ppt_x-0.05"/>
                                          </p:val>
                                        </p:tav>
                                        <p:tav tm="100000">
                                          <p:val>
                                            <p:strVal val="#ppt_x"/>
                                          </p:val>
                                        </p:tav>
                                      </p:tavLst>
                                    </p:anim>
                                    <p:anim calcmode="lin" valueType="num">
                                      <p:cBhvr>
                                        <p:cTn id="28" dur="400" accel="100000" fill="hold">
                                          <p:stCondLst>
                                            <p:cond delay="1600"/>
                                          </p:stCondLst>
                                        </p:cTn>
                                        <p:tgtEl>
                                          <p:spTgt spid="3"/>
                                        </p:tgtEl>
                                        <p:attrNameLst>
                                          <p:attrName>ppt_y</p:attrName>
                                        </p:attrNameLst>
                                      </p:cBhvr>
                                      <p:tavLst>
                                        <p:tav tm="0">
                                          <p:val>
                                            <p:strVal val="#ppt_y+0.1"/>
                                          </p:val>
                                        </p:tav>
                                        <p:tav tm="100000">
                                          <p:val>
                                            <p:strVal val="#ppt_y"/>
                                          </p:val>
                                        </p:tav>
                                      </p:tavLst>
                                    </p:anim>
                                  </p:childTnLst>
                                </p:cTn>
                              </p:par>
                              <p:par>
                                <p:cTn id="29" presetID="30"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600" decel="100000"/>
                                        <p:tgtEl>
                                          <p:spTgt spid="4"/>
                                        </p:tgtEl>
                                      </p:cBhvr>
                                    </p:animEffect>
                                    <p:anim calcmode="lin" valueType="num">
                                      <p:cBhvr>
                                        <p:cTn id="32" dur="1600" decel="100000" fill="hold"/>
                                        <p:tgtEl>
                                          <p:spTgt spid="4"/>
                                        </p:tgtEl>
                                        <p:attrNameLst>
                                          <p:attrName>style.rotation</p:attrName>
                                        </p:attrNameLst>
                                      </p:cBhvr>
                                      <p:tavLst>
                                        <p:tav tm="0">
                                          <p:val>
                                            <p:fltVal val="-90"/>
                                          </p:val>
                                        </p:tav>
                                        <p:tav tm="100000">
                                          <p:val>
                                            <p:fltVal val="0"/>
                                          </p:val>
                                        </p:tav>
                                      </p:tavLst>
                                    </p:anim>
                                    <p:anim calcmode="lin" valueType="num">
                                      <p:cBhvr>
                                        <p:cTn id="33" dur="1600" decel="100000" fill="hold"/>
                                        <p:tgtEl>
                                          <p:spTgt spid="4"/>
                                        </p:tgtEl>
                                        <p:attrNameLst>
                                          <p:attrName>ppt_x</p:attrName>
                                        </p:attrNameLst>
                                      </p:cBhvr>
                                      <p:tavLst>
                                        <p:tav tm="0">
                                          <p:val>
                                            <p:strVal val="#ppt_x+0.4"/>
                                          </p:val>
                                        </p:tav>
                                        <p:tav tm="100000">
                                          <p:val>
                                            <p:strVal val="#ppt_x-0.05"/>
                                          </p:val>
                                        </p:tav>
                                      </p:tavLst>
                                    </p:anim>
                                    <p:anim calcmode="lin" valueType="num">
                                      <p:cBhvr>
                                        <p:cTn id="34" dur="1600" decel="100000" fill="hold"/>
                                        <p:tgtEl>
                                          <p:spTgt spid="4"/>
                                        </p:tgtEl>
                                        <p:attrNameLst>
                                          <p:attrName>ppt_y</p:attrName>
                                        </p:attrNameLst>
                                      </p:cBhvr>
                                      <p:tavLst>
                                        <p:tav tm="0">
                                          <p:val>
                                            <p:strVal val="#ppt_y-0.4"/>
                                          </p:val>
                                        </p:tav>
                                        <p:tav tm="100000">
                                          <p:val>
                                            <p:strVal val="#ppt_y+0.1"/>
                                          </p:val>
                                        </p:tav>
                                      </p:tavLst>
                                    </p:anim>
                                    <p:anim calcmode="lin" valueType="num">
                                      <p:cBhvr>
                                        <p:cTn id="35" dur="400" accel="100000" fill="hold">
                                          <p:stCondLst>
                                            <p:cond delay="1600"/>
                                          </p:stCondLst>
                                        </p:cTn>
                                        <p:tgtEl>
                                          <p:spTgt spid="4"/>
                                        </p:tgtEl>
                                        <p:attrNameLst>
                                          <p:attrName>ppt_x</p:attrName>
                                        </p:attrNameLst>
                                      </p:cBhvr>
                                      <p:tavLst>
                                        <p:tav tm="0">
                                          <p:val>
                                            <p:strVal val="#ppt_x-0.05"/>
                                          </p:val>
                                        </p:tav>
                                        <p:tav tm="100000">
                                          <p:val>
                                            <p:strVal val="#ppt_x"/>
                                          </p:val>
                                        </p:tav>
                                      </p:tavLst>
                                    </p:anim>
                                    <p:anim calcmode="lin" valueType="num">
                                      <p:cBhvr>
                                        <p:cTn id="36" dur="400" accel="100000" fill="hold">
                                          <p:stCondLst>
                                            <p:cond delay="16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فقير.bmp"/>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advClick="0" advTm="19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ppt_x</p:attrName>
                                        </p:attrNameLst>
                                      </p:cBhvr>
                                      <p:tavLst>
                                        <p:tav tm="0">
                                          <p:val>
                                            <p:strVal val="#ppt_x"/>
                                          </p:val>
                                        </p:tav>
                                        <p:tav tm="100000">
                                          <p:val>
                                            <p:strVal val="#ppt_x"/>
                                          </p:val>
                                        </p:tav>
                                      </p:tavLst>
                                    </p:anim>
                                    <p:anim calcmode="lin" valueType="num">
                                      <p:cBhvr>
                                        <p:cTn id="9" dur="2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صورة 2" descr="عجوز.jpg"/>
          <p:cNvPicPr>
            <a:picLocks noChangeAspect="1"/>
          </p:cNvPicPr>
          <p:nvPr/>
        </p:nvPicPr>
        <p:blipFill>
          <a:blip r:embed="rId2"/>
          <a:srcRect/>
          <a:stretch>
            <a:fillRect/>
          </a:stretch>
        </p:blipFill>
        <p:spPr bwMode="auto">
          <a:xfrm>
            <a:off x="0" y="3175"/>
            <a:ext cx="9144000" cy="6854825"/>
          </a:xfrm>
          <a:prstGeom prst="rect">
            <a:avLst/>
          </a:prstGeom>
          <a:noFill/>
          <a:ln w="9525">
            <a:noFill/>
            <a:miter lim="800000"/>
            <a:headEnd/>
            <a:tailEnd/>
          </a:ln>
        </p:spPr>
      </p:pic>
    </p:spTree>
  </p:cSld>
  <p:clrMapOvr>
    <a:masterClrMapping/>
  </p:clrMapOvr>
  <p:transition advClick="0" advTm="18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edge">
                                      <p:cBhvr>
                                        <p:cTn id="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7687369" y="536971"/>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أولاً</a:t>
            </a:r>
            <a:endParaRPr lang="ar-SA" sz="2400" b="1" dirty="0">
              <a:solidFill>
                <a:srgbClr val="C00000"/>
              </a:solidFill>
            </a:endParaRPr>
          </a:p>
        </p:txBody>
      </p:sp>
      <p:sp>
        <p:nvSpPr>
          <p:cNvPr id="4" name="مربع نص 3"/>
          <p:cNvSpPr txBox="1"/>
          <p:nvPr/>
        </p:nvSpPr>
        <p:spPr>
          <a:xfrm>
            <a:off x="785818" y="428604"/>
            <a:ext cx="6929454" cy="1077218"/>
          </a:xfrm>
          <a:prstGeom prst="rect">
            <a:avLst/>
          </a:prstGeom>
          <a:noFill/>
        </p:spPr>
        <p:txBody>
          <a:bodyPr wrap="square" rtlCol="1">
            <a:spAutoFit/>
          </a:bodyPr>
          <a:lstStyle/>
          <a:p>
            <a:pPr marL="514350" indent="-514350" algn="ctr"/>
            <a:r>
              <a:rPr lang="ar-SA" sz="3200" b="1" dirty="0" smtClean="0">
                <a:cs typeface="DecoType Naskh Extensions" pitchFamily="2" charset="-78"/>
              </a:rPr>
              <a:t>أشترك مع من بجواري؛لتذكر الأمور الثلاثة التي نرى أنها تساوي القصور.</a:t>
            </a:r>
          </a:p>
        </p:txBody>
      </p:sp>
      <p:sp>
        <p:nvSpPr>
          <p:cNvPr id="5" name="مربع نص 4"/>
          <p:cNvSpPr txBox="1"/>
          <p:nvPr/>
        </p:nvSpPr>
        <p:spPr>
          <a:xfrm>
            <a:off x="642910" y="1514291"/>
            <a:ext cx="7215238" cy="1200329"/>
          </a:xfrm>
          <a:prstGeom prst="rect">
            <a:avLst/>
          </a:prstGeom>
          <a:noFill/>
        </p:spPr>
        <p:txBody>
          <a:bodyPr wrap="square" rtlCol="1">
            <a:spAutoFit/>
          </a:bodyPr>
          <a:lstStyle/>
          <a:p>
            <a:pPr algn="ctr"/>
            <a:r>
              <a:rPr lang="ar-SA" sz="3600" b="1" dirty="0" smtClean="0">
                <a:solidFill>
                  <a:srgbClr val="C00000"/>
                </a:solidFill>
              </a:rPr>
              <a:t>- في اليد صنعه        - في البدن صحة      </a:t>
            </a:r>
          </a:p>
          <a:p>
            <a:pPr algn="ctr"/>
            <a:r>
              <a:rPr lang="ar-SA" sz="3600" b="1" dirty="0" smtClean="0">
                <a:solidFill>
                  <a:srgbClr val="C00000"/>
                </a:solidFill>
              </a:rPr>
              <a:t> - في النفس أمانة وحسن سمعه</a:t>
            </a:r>
            <a:endParaRPr lang="ar-SA" sz="3600" b="1" dirty="0">
              <a:solidFill>
                <a:srgbClr val="C00000"/>
              </a:solidFill>
            </a:endParaRPr>
          </a:p>
        </p:txBody>
      </p:sp>
      <p:sp>
        <p:nvSpPr>
          <p:cNvPr id="9" name="زاوية مطوية 8"/>
          <p:cNvSpPr/>
          <p:nvPr/>
        </p:nvSpPr>
        <p:spPr>
          <a:xfrm rot="834941">
            <a:off x="7771035" y="2537234"/>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ثانياً</a:t>
            </a:r>
            <a:endParaRPr lang="ar-SA" sz="2400" b="1" dirty="0">
              <a:solidFill>
                <a:srgbClr val="C00000"/>
              </a:solidFill>
            </a:endParaRPr>
          </a:p>
        </p:txBody>
      </p:sp>
      <p:sp>
        <p:nvSpPr>
          <p:cNvPr id="10" name="مربع نص 9"/>
          <p:cNvSpPr txBox="1"/>
          <p:nvPr/>
        </p:nvSpPr>
        <p:spPr>
          <a:xfrm>
            <a:off x="142844" y="2668028"/>
            <a:ext cx="8001056" cy="3046988"/>
          </a:xfrm>
          <a:prstGeom prst="rect">
            <a:avLst/>
          </a:prstGeom>
          <a:noFill/>
        </p:spPr>
        <p:txBody>
          <a:bodyPr wrap="square" rtlCol="1">
            <a:spAutoFit/>
          </a:bodyPr>
          <a:lstStyle/>
          <a:p>
            <a:pPr marL="514350" indent="-514350" algn="ctr"/>
            <a:r>
              <a:rPr lang="ar-SA" sz="3200" b="1" dirty="0" smtClean="0">
                <a:cs typeface="DecoType Naskh Extensions" pitchFamily="2" charset="-78"/>
              </a:rPr>
              <a:t>أضع علامة(</a:t>
            </a:r>
            <a:r>
              <a:rPr lang="ar-SA" sz="3200" b="1" dirty="0" smtClean="0">
                <a:cs typeface="DecoType Naskh Extensions" pitchFamily="2" charset="-78"/>
                <a:sym typeface="Wingdings"/>
              </a:rPr>
              <a:t></a:t>
            </a:r>
            <a:r>
              <a:rPr lang="ar-SA" sz="3200" b="1" dirty="0" smtClean="0">
                <a:cs typeface="DecoType Naskh Extensions" pitchFamily="2" charset="-78"/>
              </a:rPr>
              <a:t>) عن يمين العبارة التي ورد فيها أسلوب تحضيض،وأبين الأمر الذي حُض عليه:</a:t>
            </a:r>
          </a:p>
          <a:p>
            <a:pPr marL="514350" indent="-514350" algn="ctr">
              <a:buFont typeface="Arial" pitchFamily="34" charset="0"/>
              <a:buChar char="•"/>
            </a:pPr>
            <a:r>
              <a:rPr lang="ar-SA" sz="3200" b="1" dirty="0" smtClean="0">
                <a:cs typeface="DecoType Naskh Extensions" pitchFamily="2" charset="-78"/>
              </a:rPr>
              <a:t>لا تقل إن  أباك لم يترك لك ضِِِِِياعاً ولا قصوراً       (         )</a:t>
            </a:r>
          </a:p>
          <a:p>
            <a:pPr marL="514350" indent="-514350" algn="ctr">
              <a:buFont typeface="Arial" pitchFamily="34" charset="0"/>
              <a:buChar char="•"/>
            </a:pPr>
            <a:r>
              <a:rPr lang="ar-SA" sz="3200" b="1" dirty="0" smtClean="0">
                <a:cs typeface="DecoType Naskh Extensions" pitchFamily="2" charset="-78"/>
              </a:rPr>
              <a:t>العمل شرف ،العمل كسب،العمل ثروة                          (          )</a:t>
            </a:r>
          </a:p>
          <a:p>
            <a:pPr marL="514350" indent="-514350" algn="ctr">
              <a:buFont typeface="Arial" pitchFamily="34" charset="0"/>
              <a:buChar char="•"/>
            </a:pPr>
            <a:r>
              <a:rPr lang="ar-SA" sz="3200" b="1" dirty="0" smtClean="0">
                <a:cs typeface="DecoType Naskh Extensions" pitchFamily="2" charset="-78"/>
              </a:rPr>
              <a:t>هاهي ذي نصيحتي يا بني،قلتها لك قبل</a:t>
            </a:r>
          </a:p>
          <a:p>
            <a:pPr marL="514350" indent="-514350" algn="ctr"/>
            <a:r>
              <a:rPr lang="ar-SA" sz="3200" b="1" dirty="0" smtClean="0">
                <a:cs typeface="DecoType Naskh Extensions" pitchFamily="2" charset="-78"/>
              </a:rPr>
              <a:t> أن تأتيني منيتي                                                     (          )</a:t>
            </a:r>
          </a:p>
        </p:txBody>
      </p:sp>
      <p:sp>
        <p:nvSpPr>
          <p:cNvPr id="11" name="مربع نص 10"/>
          <p:cNvSpPr txBox="1"/>
          <p:nvPr/>
        </p:nvSpPr>
        <p:spPr>
          <a:xfrm>
            <a:off x="142844" y="4143380"/>
            <a:ext cx="1571604" cy="523220"/>
          </a:xfrm>
          <a:prstGeom prst="rect">
            <a:avLst/>
          </a:prstGeom>
          <a:noFill/>
        </p:spPr>
        <p:txBody>
          <a:bodyPr wrap="square" rtlCol="1">
            <a:spAutoFit/>
          </a:bodyPr>
          <a:lstStyle/>
          <a:p>
            <a:r>
              <a:rPr lang="ar-SA" sz="2800" b="1" dirty="0" smtClean="0">
                <a:solidFill>
                  <a:srgbClr val="C00000"/>
                </a:solidFill>
                <a:sym typeface="Wingdings"/>
              </a:rPr>
              <a:t>    </a:t>
            </a:r>
            <a:r>
              <a:rPr lang="ar-SA" sz="2800" b="1" u="sng" dirty="0" smtClean="0">
                <a:solidFill>
                  <a:srgbClr val="C00000"/>
                </a:solidFill>
                <a:sym typeface="Wingdings"/>
              </a:rPr>
              <a:t>العمل</a:t>
            </a:r>
            <a:endParaRPr lang="ar-SA" b="1" u="sng"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1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4)">
                                      <p:cBhvr>
                                        <p:cTn id="13" dur="1000"/>
                                        <p:tgtEl>
                                          <p:spTgt spid="9"/>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heel(4)">
                                      <p:cBhvr>
                                        <p:cTn id="16" dur="1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circle(in)">
                                      <p:cBhvr>
                                        <p:cTn id="21" dur="1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nodeType="click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strips(downLeft)">
                                      <p:cBhvr>
                                        <p:cTn id="26"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9" grpId="0" animBg="1"/>
      <p:bldP spid="10"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7556722" y="465533"/>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ثالثاً</a:t>
            </a:r>
            <a:endParaRPr lang="ar-SA" sz="2400" b="1" dirty="0">
              <a:solidFill>
                <a:srgbClr val="C00000"/>
              </a:solidFill>
            </a:endParaRPr>
          </a:p>
        </p:txBody>
      </p:sp>
      <p:sp>
        <p:nvSpPr>
          <p:cNvPr id="4" name="مربع نص 3"/>
          <p:cNvSpPr txBox="1"/>
          <p:nvPr/>
        </p:nvSpPr>
        <p:spPr>
          <a:xfrm>
            <a:off x="785786" y="714356"/>
            <a:ext cx="6643702" cy="584775"/>
          </a:xfrm>
          <a:prstGeom prst="rect">
            <a:avLst/>
          </a:prstGeom>
          <a:noFill/>
        </p:spPr>
        <p:txBody>
          <a:bodyPr wrap="square" rtlCol="1">
            <a:spAutoFit/>
          </a:bodyPr>
          <a:lstStyle/>
          <a:p>
            <a:pPr marL="514350" indent="-514350" algn="ctr"/>
            <a:r>
              <a:rPr lang="ar-SA" sz="3200" b="1" dirty="0" smtClean="0">
                <a:cs typeface="DecoType Naskh Extensions" pitchFamily="2" charset="-78"/>
              </a:rPr>
              <a:t>1)أذكر القيمة الصريحة التي ظهرت في هذا النص:</a:t>
            </a:r>
          </a:p>
        </p:txBody>
      </p:sp>
      <p:sp>
        <p:nvSpPr>
          <p:cNvPr id="5" name="مربع نص 4"/>
          <p:cNvSpPr txBox="1"/>
          <p:nvPr/>
        </p:nvSpPr>
        <p:spPr>
          <a:xfrm>
            <a:off x="428596" y="1405582"/>
            <a:ext cx="7429552" cy="954107"/>
          </a:xfrm>
          <a:prstGeom prst="rect">
            <a:avLst/>
          </a:prstGeom>
          <a:noFill/>
        </p:spPr>
        <p:txBody>
          <a:bodyPr wrap="square" rtlCol="1">
            <a:spAutoFit/>
          </a:bodyPr>
          <a:lstStyle/>
          <a:p>
            <a:pPr algn="ctr"/>
            <a:r>
              <a:rPr lang="ar-SA" sz="2800" b="1" dirty="0" smtClean="0">
                <a:solidFill>
                  <a:srgbClr val="C00000"/>
                </a:solidFill>
              </a:rPr>
              <a:t>القيمة التي دعا إليه الكاتب:اكتساب وتعلم حرفة معينة يستغني بها المرء عن الناس  </a:t>
            </a:r>
            <a:endParaRPr lang="ar-SA" sz="2800" b="1" dirty="0">
              <a:solidFill>
                <a:srgbClr val="C00000"/>
              </a:solidFill>
            </a:endParaRPr>
          </a:p>
        </p:txBody>
      </p:sp>
      <p:sp>
        <p:nvSpPr>
          <p:cNvPr id="6" name="مربع نص 5"/>
          <p:cNvSpPr txBox="1"/>
          <p:nvPr/>
        </p:nvSpPr>
        <p:spPr>
          <a:xfrm>
            <a:off x="785786" y="2428868"/>
            <a:ext cx="7000924" cy="1077218"/>
          </a:xfrm>
          <a:prstGeom prst="rect">
            <a:avLst/>
          </a:prstGeom>
          <a:noFill/>
        </p:spPr>
        <p:txBody>
          <a:bodyPr wrap="square" rtlCol="1">
            <a:spAutoFit/>
          </a:bodyPr>
          <a:lstStyle/>
          <a:p>
            <a:pPr marL="514350" indent="-514350" algn="ctr"/>
            <a:r>
              <a:rPr lang="ar-SA" sz="3200" b="1" dirty="0" smtClean="0">
                <a:cs typeface="DecoType Naskh Extensions" pitchFamily="2" charset="-78"/>
              </a:rPr>
              <a:t>2)أبين المعنى الذي تضمنته العبارة التالية</a:t>
            </a:r>
            <a:r>
              <a:rPr lang="ar-SA" sz="3200" b="1" dirty="0" smtClean="0">
                <a:cs typeface="DecoType Naskh Extensions" pitchFamily="2" charset="-78"/>
                <a:sym typeface="Wingdings" pitchFamily="2" charset="2"/>
              </a:rPr>
              <a:t>:(وهذا العمل يجعلك بعيداً عن أنياب العوز والحاجة).</a:t>
            </a:r>
            <a:endParaRPr lang="ar-SA" sz="3200" b="1" dirty="0" smtClean="0">
              <a:cs typeface="DecoType Naskh Extensions" pitchFamily="2" charset="-78"/>
            </a:endParaRPr>
          </a:p>
        </p:txBody>
      </p:sp>
      <p:sp>
        <p:nvSpPr>
          <p:cNvPr id="7" name="مربع نص 6"/>
          <p:cNvSpPr txBox="1"/>
          <p:nvPr/>
        </p:nvSpPr>
        <p:spPr>
          <a:xfrm>
            <a:off x="428596" y="3615641"/>
            <a:ext cx="8001056" cy="1384995"/>
          </a:xfrm>
          <a:prstGeom prst="rect">
            <a:avLst/>
          </a:prstGeom>
          <a:noFill/>
        </p:spPr>
        <p:txBody>
          <a:bodyPr wrap="square" rtlCol="1">
            <a:spAutoFit/>
          </a:bodyPr>
          <a:lstStyle/>
          <a:p>
            <a:pPr algn="ctr"/>
            <a:r>
              <a:rPr lang="ar-SA" sz="2800" b="1" dirty="0" smtClean="0">
                <a:solidFill>
                  <a:srgbClr val="C00000"/>
                </a:solidFill>
              </a:rPr>
              <a:t>إن العوز والحاجة أمران مؤلمان وغير محببين للنفس ولذا استخدم لفظة(أنياب)؛وهي تدل بدورها على الحيوانات المفترسة كالأسد والنمر والذئب،تعطي انطباعاً سيئاً في النفس.</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1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4)">
                                      <p:cBhvr>
                                        <p:cTn id="13" dur="1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ircle(in)">
                                      <p:cBhvr>
                                        <p:cTn id="18" dur="1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ircle(in)">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سحابة 2"/>
          <p:cNvSpPr/>
          <p:nvPr/>
        </p:nvSpPr>
        <p:spPr>
          <a:xfrm>
            <a:off x="571472" y="285728"/>
            <a:ext cx="7643866" cy="6143644"/>
          </a:xfrm>
          <a:prstGeom prst="cloud">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path path="circle">
              <a:fillToRect l="100000" t="100000"/>
            </a:path>
            <a:tileRect r="-100000" b="-100000"/>
          </a:gradFill>
          <a:ln>
            <a:solidFill>
              <a:schemeClr val="accent6">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5400" b="1" u="sng" spc="50" dirty="0" smtClean="0">
                <a:ln w="11430"/>
                <a:solidFill>
                  <a:srgbClr val="C00000"/>
                </a:solidFill>
                <a:effectLst>
                  <a:outerShdw blurRad="76200" dist="50800" dir="5400000" algn="tl" rotWithShape="0">
                    <a:srgbClr val="000000">
                      <a:alpha val="65000"/>
                    </a:srgbClr>
                  </a:outerShdw>
                </a:effectLst>
              </a:rPr>
              <a:t>التحضيض:</a:t>
            </a:r>
          </a:p>
          <a:p>
            <a:pPr algn="ctr"/>
            <a:r>
              <a:rPr lang="ar-SA" sz="5400" b="1" spc="50" dirty="0" smtClean="0">
                <a:ln w="11430"/>
                <a:solidFill>
                  <a:schemeClr val="tx1"/>
                </a:solidFill>
                <a:effectLst>
                  <a:outerShdw blurRad="76200" dist="50800" dir="5400000" algn="tl" rotWithShape="0">
                    <a:srgbClr val="000000">
                      <a:alpha val="65000"/>
                    </a:srgbClr>
                  </a:outerShdw>
                </a:effectLst>
              </a:rPr>
              <a:t>الحث على اكتساب شيء ما،أو الحث على القيام بأدائه.</a:t>
            </a:r>
            <a:endParaRPr lang="ar-SA" sz="3600" b="1" spc="50" dirty="0" smtClean="0">
              <a:ln w="11430"/>
              <a:solidFill>
                <a:schemeClr val="tx1"/>
              </a:solidFill>
            </a:endParaRPr>
          </a:p>
        </p:txBody>
      </p:sp>
      <p:sp>
        <p:nvSpPr>
          <p:cNvPr id="4" name="سحابة 3"/>
          <p:cNvSpPr/>
          <p:nvPr/>
        </p:nvSpPr>
        <p:spPr>
          <a:xfrm>
            <a:off x="6357950" y="214314"/>
            <a:ext cx="2571768" cy="2285992"/>
          </a:xfrm>
          <a:prstGeom prst="cloud">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200" b="1" dirty="0" smtClean="0">
                <a:solidFill>
                  <a:schemeClr val="tx1"/>
                </a:solidFill>
              </a:rPr>
              <a:t>أتذكر أن: </a:t>
            </a:r>
            <a:endParaRPr lang="ar-SA"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7556722" y="523700"/>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رابعاً</a:t>
            </a:r>
            <a:endParaRPr lang="ar-SA" sz="2400" b="1" dirty="0">
              <a:solidFill>
                <a:srgbClr val="C00000"/>
              </a:solidFill>
            </a:endParaRPr>
          </a:p>
        </p:txBody>
      </p:sp>
      <p:sp>
        <p:nvSpPr>
          <p:cNvPr id="4" name="مربع نص 3"/>
          <p:cNvSpPr txBox="1"/>
          <p:nvPr/>
        </p:nvSpPr>
        <p:spPr>
          <a:xfrm>
            <a:off x="785786" y="772522"/>
            <a:ext cx="6643702" cy="1077218"/>
          </a:xfrm>
          <a:prstGeom prst="rect">
            <a:avLst/>
          </a:prstGeom>
          <a:noFill/>
        </p:spPr>
        <p:txBody>
          <a:bodyPr wrap="square" rtlCol="1">
            <a:spAutoFit/>
          </a:bodyPr>
          <a:lstStyle/>
          <a:p>
            <a:pPr marL="514350" indent="-514350" algn="ctr"/>
            <a:r>
              <a:rPr lang="ar-SA" sz="3200" b="1" dirty="0" smtClean="0">
                <a:cs typeface="DecoType Naskh Extensions" pitchFamily="2" charset="-78"/>
              </a:rPr>
              <a:t>أقرأ المقطع التالي من النص ثم أحكم على مدى وضوح الفكرة أو غموضها.</a:t>
            </a:r>
          </a:p>
        </p:txBody>
      </p:sp>
      <p:sp>
        <p:nvSpPr>
          <p:cNvPr id="5" name="تمرير أفقي 4"/>
          <p:cNvSpPr/>
          <p:nvPr/>
        </p:nvSpPr>
        <p:spPr>
          <a:xfrm rot="21161307">
            <a:off x="864766" y="2028735"/>
            <a:ext cx="6999767" cy="3643338"/>
          </a:xfrm>
          <a:prstGeom prst="horizontalScroll">
            <a:avLst>
              <a:gd name="adj" fmla="val 6086"/>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rgbClr val="C00000"/>
                </a:solidFill>
              </a:rPr>
              <a:t>(ليس المال كل شيء في الحياة يا ولدي ....بالمال الوافر تستطيع أن تشتري أحسن الغذاء،لكنك لا تستطيع أن تشتري الرغبة في هذا الغذاء...بالمال الوافر تستطيع شراء أندر الدواء،لكنه يعجز أن يقدم لك الصحة والعافية،وبالمال الوافر تستطيع أن تستأجر عمالاً يعملون لديك لكنك لا تستطيع أن تشتري إخلاصاً وأمانة)</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1000"/>
                                        <p:tgtEl>
                                          <p:spTgt spid="4"/>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rot="20303143">
            <a:off x="8050464" y="126387"/>
            <a:ext cx="1000132" cy="1015663"/>
          </a:xfrm>
          <a:prstGeom prst="rect">
            <a:avLst/>
          </a:prstGeom>
          <a:noFill/>
        </p:spPr>
        <p:txBody>
          <a:bodyPr wrap="square" rtlCol="1">
            <a:spAutoFit/>
          </a:bodyPr>
          <a:lstStyle/>
          <a:p>
            <a:pPr algn="ctr"/>
            <a:r>
              <a:rPr lang="ar-SA" sz="2000" b="1" dirty="0" smtClean="0">
                <a:solidFill>
                  <a:schemeClr val="accent2">
                    <a:lumMod val="50000"/>
                  </a:schemeClr>
                </a:solidFill>
                <a:sym typeface="MS Outlook"/>
              </a:rPr>
              <a:t></a:t>
            </a:r>
          </a:p>
          <a:p>
            <a:pPr algn="ctr"/>
            <a:r>
              <a:rPr lang="ar-SA" sz="2000" b="1" dirty="0" smtClean="0">
                <a:solidFill>
                  <a:schemeClr val="accent2">
                    <a:lumMod val="50000"/>
                  </a:schemeClr>
                </a:solidFill>
                <a:sym typeface="Wingdings"/>
              </a:rPr>
              <a:t>أستمع وأفكر</a:t>
            </a:r>
            <a:endParaRPr lang="ar-SA" sz="2000" b="1" dirty="0">
              <a:solidFill>
                <a:schemeClr val="accent2">
                  <a:lumMod val="50000"/>
                </a:schemeClr>
              </a:solidFill>
            </a:endParaRPr>
          </a:p>
        </p:txBody>
      </p:sp>
      <p:sp>
        <p:nvSpPr>
          <p:cNvPr id="4" name="شكل بيضاوي 3"/>
          <p:cNvSpPr/>
          <p:nvPr/>
        </p:nvSpPr>
        <p:spPr>
          <a:xfrm rot="20493824">
            <a:off x="8197645" y="63422"/>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زاوية مطوية 4"/>
          <p:cNvSpPr/>
          <p:nvPr/>
        </p:nvSpPr>
        <p:spPr>
          <a:xfrm rot="834941">
            <a:off x="6901551" y="679847"/>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أولاً</a:t>
            </a:r>
            <a:endParaRPr lang="ar-SA" sz="2400" b="1" dirty="0">
              <a:solidFill>
                <a:srgbClr val="C00000"/>
              </a:solidFill>
            </a:endParaRPr>
          </a:p>
        </p:txBody>
      </p:sp>
      <p:sp>
        <p:nvSpPr>
          <p:cNvPr id="6" name="مربع نص 5"/>
          <p:cNvSpPr txBox="1"/>
          <p:nvPr/>
        </p:nvSpPr>
        <p:spPr>
          <a:xfrm>
            <a:off x="571472" y="1285860"/>
            <a:ext cx="7929618" cy="4031873"/>
          </a:xfrm>
          <a:prstGeom prst="rect">
            <a:avLst/>
          </a:prstGeom>
          <a:noFill/>
        </p:spPr>
        <p:txBody>
          <a:bodyPr wrap="square" rtlCol="1">
            <a:spAutoFit/>
          </a:bodyPr>
          <a:lstStyle/>
          <a:p>
            <a:pPr marL="514350" indent="-514350" algn="ctr">
              <a:buFontTx/>
              <a:buChar char="-"/>
            </a:pPr>
            <a:r>
              <a:rPr lang="ar-SA" sz="3200" b="1" dirty="0" smtClean="0">
                <a:solidFill>
                  <a:srgbClr val="C00000"/>
                </a:solidFill>
                <a:cs typeface="DecoType Naskh Extensions" pitchFamily="2" charset="-78"/>
              </a:rPr>
              <a:t>(ليس المال كل شيء في الحياة يا ولدي)</a:t>
            </a:r>
          </a:p>
          <a:p>
            <a:pPr marL="514350" indent="-514350" algn="ctr">
              <a:buFontTx/>
              <a:buChar char="-"/>
            </a:pPr>
            <a:r>
              <a:rPr lang="ar-SA" sz="3200" b="1" dirty="0" smtClean="0">
                <a:solidFill>
                  <a:srgbClr val="C00000"/>
                </a:solidFill>
                <a:cs typeface="DecoType Naskh Extensions" pitchFamily="2" charset="-78"/>
              </a:rPr>
              <a:t>(وهذا العمل يجعلك بعيداً عن أنياب العوز والحاجة،وعندئذ تكون السعادة والراحة والطمأنينة في متناول يدك)</a:t>
            </a:r>
          </a:p>
          <a:p>
            <a:pPr marL="514350" indent="-514350" algn="ctr"/>
            <a:r>
              <a:rPr lang="ar-SA" sz="3200" b="1" dirty="0" smtClean="0">
                <a:cs typeface="DecoType Naskh Extensions" pitchFamily="2" charset="-78"/>
              </a:rPr>
              <a:t>أشترك مع مجموعتي لتنفيذ ما يلي:</a:t>
            </a:r>
          </a:p>
          <a:p>
            <a:pPr marL="514350" indent="-514350" algn="ctr">
              <a:buAutoNum type="arabicParenR"/>
            </a:pPr>
            <a:r>
              <a:rPr lang="ar-SA" sz="3200" b="1" dirty="0" smtClean="0">
                <a:cs typeface="DecoType Naskh Extensions" pitchFamily="2" charset="-78"/>
              </a:rPr>
              <a:t>رأينا فيما ورد من أفكار في العبارتين السابقتين،مع التعليل.</a:t>
            </a:r>
          </a:p>
          <a:p>
            <a:pPr marL="514350" indent="-514350" algn="ctr">
              <a:buAutoNum type="arabicParenR"/>
            </a:pPr>
            <a:r>
              <a:rPr lang="ar-SA" sz="3200" b="1" dirty="0" smtClean="0">
                <a:cs typeface="DecoType Naskh Extensions" pitchFamily="2" charset="-78"/>
              </a:rPr>
              <a:t>نرصد أشياء أخرى لها قيمة في الحياة غير المال،تجلب لنا السعادة والطمأنينة.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4)">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hp\Desktop\2.jpg"/>
          <p:cNvPicPr>
            <a:picLocks noChangeAspect="1" noChangeArrowheads="1"/>
          </p:cNvPicPr>
          <p:nvPr/>
        </p:nvPicPr>
        <p:blipFill>
          <a:blip r:embed="rId2" cstate="print"/>
          <a:srcRect/>
          <a:stretch>
            <a:fillRect/>
          </a:stretch>
        </p:blipFill>
        <p:spPr bwMode="auto">
          <a:xfrm>
            <a:off x="1" y="0"/>
            <a:ext cx="9144000" cy="6858000"/>
          </a:xfrm>
          <a:prstGeom prst="rect">
            <a:avLst/>
          </a:prstGeom>
          <a:noFill/>
        </p:spPr>
      </p:pic>
      <p:sp>
        <p:nvSpPr>
          <p:cNvPr id="3" name="عنصر نائب للتذييل 2"/>
          <p:cNvSpPr>
            <a:spLocks noGrp="1"/>
          </p:cNvSpPr>
          <p:nvPr>
            <p:ph type="ftr" sz="quarter" idx="11"/>
          </p:nvPr>
        </p:nvSpPr>
        <p:spPr/>
        <p:txBody>
          <a:bodyPr/>
          <a:lstStyle/>
          <a:p>
            <a:r>
              <a:rPr lang="ar-SA" smtClean="0"/>
              <a:t>بوح الخاطر</a:t>
            </a:r>
            <a:endParaRPr lang="ar-SA"/>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7687369" y="251219"/>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ثانياً</a:t>
            </a:r>
            <a:endParaRPr lang="ar-SA" sz="2400" b="1" dirty="0">
              <a:solidFill>
                <a:srgbClr val="C00000"/>
              </a:solidFill>
            </a:endParaRPr>
          </a:p>
        </p:txBody>
      </p:sp>
      <p:sp>
        <p:nvSpPr>
          <p:cNvPr id="4" name="مربع نص 3"/>
          <p:cNvSpPr txBox="1"/>
          <p:nvPr/>
        </p:nvSpPr>
        <p:spPr>
          <a:xfrm>
            <a:off x="571472" y="280080"/>
            <a:ext cx="7072330" cy="1077218"/>
          </a:xfrm>
          <a:prstGeom prst="rect">
            <a:avLst/>
          </a:prstGeom>
          <a:noFill/>
        </p:spPr>
        <p:txBody>
          <a:bodyPr wrap="square" rtlCol="1">
            <a:spAutoFit/>
          </a:bodyPr>
          <a:lstStyle/>
          <a:p>
            <a:pPr marL="514350" indent="-514350" algn="ctr"/>
            <a:r>
              <a:rPr lang="ar-SA" sz="3200" b="1" dirty="0" smtClean="0">
                <a:cs typeface="DecoType Naskh Extensions" pitchFamily="2" charset="-78"/>
              </a:rPr>
              <a:t>أشترك مع مجموعتي لنبرز موطن الجمال في العبارة التالية:</a:t>
            </a:r>
          </a:p>
          <a:p>
            <a:pPr marL="514350" indent="-514350" algn="ctr"/>
            <a:r>
              <a:rPr lang="ar-SA" sz="3200" b="1" u="sng" dirty="0" smtClean="0">
                <a:solidFill>
                  <a:srgbClr val="371EEE"/>
                </a:solidFill>
                <a:cs typeface="DecoType Naskh Extensions" pitchFamily="2" charset="-78"/>
              </a:rPr>
              <a:t>(وعندئذ تكون السعادة  والراحة والطمأنينة في متناول يدك). </a:t>
            </a:r>
          </a:p>
        </p:txBody>
      </p:sp>
      <p:sp>
        <p:nvSpPr>
          <p:cNvPr id="5" name="مربع نص 4"/>
          <p:cNvSpPr txBox="1"/>
          <p:nvPr/>
        </p:nvSpPr>
        <p:spPr>
          <a:xfrm>
            <a:off x="285720" y="1285860"/>
            <a:ext cx="7786742" cy="954107"/>
          </a:xfrm>
          <a:prstGeom prst="rect">
            <a:avLst/>
          </a:prstGeom>
          <a:noFill/>
        </p:spPr>
        <p:txBody>
          <a:bodyPr wrap="square" rtlCol="1">
            <a:spAutoFit/>
          </a:bodyPr>
          <a:lstStyle/>
          <a:p>
            <a:pPr algn="ctr"/>
            <a:r>
              <a:rPr lang="ar-SA" sz="2800" b="1" dirty="0" smtClean="0">
                <a:solidFill>
                  <a:srgbClr val="C00000"/>
                </a:solidFill>
              </a:rPr>
              <a:t>موطن الجمال:تخيل الكاتب أن السعادة شيء يمكن أن يلمس ويمسك فجعلها محسوسة وهي في أصلها أمر معنوي.</a:t>
            </a:r>
            <a:endParaRPr lang="ar-SA" sz="2800" b="1" dirty="0">
              <a:solidFill>
                <a:srgbClr val="C00000"/>
              </a:solidFill>
            </a:endParaRPr>
          </a:p>
        </p:txBody>
      </p:sp>
      <p:sp>
        <p:nvSpPr>
          <p:cNvPr id="6" name="زاوية مطوية 5"/>
          <p:cNvSpPr/>
          <p:nvPr/>
        </p:nvSpPr>
        <p:spPr>
          <a:xfrm rot="834941">
            <a:off x="7615931" y="1751417"/>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ثالثاًَ</a:t>
            </a:r>
            <a:endParaRPr lang="ar-SA" sz="2400" b="1" dirty="0">
              <a:solidFill>
                <a:srgbClr val="C00000"/>
              </a:solidFill>
            </a:endParaRPr>
          </a:p>
        </p:txBody>
      </p:sp>
      <p:sp>
        <p:nvSpPr>
          <p:cNvPr id="7" name="مربع نص 6"/>
          <p:cNvSpPr txBox="1"/>
          <p:nvPr/>
        </p:nvSpPr>
        <p:spPr>
          <a:xfrm>
            <a:off x="344961" y="2372677"/>
            <a:ext cx="7786742" cy="1569660"/>
          </a:xfrm>
          <a:prstGeom prst="rect">
            <a:avLst/>
          </a:prstGeom>
          <a:noFill/>
        </p:spPr>
        <p:txBody>
          <a:bodyPr wrap="square" rtlCol="1">
            <a:spAutoFit/>
          </a:bodyPr>
          <a:lstStyle/>
          <a:p>
            <a:pPr marL="514350" indent="-514350" algn="ctr"/>
            <a:r>
              <a:rPr lang="ar-SA" sz="3200" b="1" dirty="0" smtClean="0">
                <a:cs typeface="DecoType Naskh Extensions" pitchFamily="2" charset="-78"/>
              </a:rPr>
              <a:t>أتخيل أن أحد أبناء الحي كسول خامل لا يحب العمل أو التعلم،ثم أتوقع العقبات والمشكلات التي يمكن أن تواجهه في حياته المقبلة،وأثر ذلك في مجتمعه.</a:t>
            </a:r>
          </a:p>
        </p:txBody>
      </p:sp>
      <p:sp>
        <p:nvSpPr>
          <p:cNvPr id="8" name="شكل بيضاوي 7"/>
          <p:cNvSpPr/>
          <p:nvPr/>
        </p:nvSpPr>
        <p:spPr>
          <a:xfrm>
            <a:off x="5643570" y="3857628"/>
            <a:ext cx="2928958" cy="642942"/>
          </a:xfrm>
          <a:prstGeom prst="ellipse">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ar-SA" sz="2400" b="1" dirty="0" smtClean="0"/>
              <a:t>المشكلات والعقبات</a:t>
            </a:r>
            <a:endParaRPr lang="ar-SA" sz="2400" b="1" dirty="0"/>
          </a:p>
        </p:txBody>
      </p:sp>
      <p:sp>
        <p:nvSpPr>
          <p:cNvPr id="9" name="شكل بيضاوي 8"/>
          <p:cNvSpPr/>
          <p:nvPr/>
        </p:nvSpPr>
        <p:spPr>
          <a:xfrm>
            <a:off x="785786" y="3857628"/>
            <a:ext cx="3357586" cy="642942"/>
          </a:xfrm>
          <a:prstGeom prst="ellipse">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ar-SA" sz="2400" b="1" dirty="0" smtClean="0"/>
              <a:t>أثر ذلك في المجتمع:</a:t>
            </a:r>
            <a:endParaRPr lang="ar-SA" sz="2400" b="1" dirty="0"/>
          </a:p>
        </p:txBody>
      </p:sp>
      <p:cxnSp>
        <p:nvCxnSpPr>
          <p:cNvPr id="11" name="رابط مستقيم 10"/>
          <p:cNvCxnSpPr/>
          <p:nvPr/>
        </p:nvCxnSpPr>
        <p:spPr>
          <a:xfrm rot="5400000">
            <a:off x="3679025" y="5179231"/>
            <a:ext cx="2357454" cy="1588"/>
          </a:xfrm>
          <a:prstGeom prst="line">
            <a:avLst/>
          </a:prstGeom>
        </p:spPr>
        <p:style>
          <a:lnRef idx="3">
            <a:schemeClr val="accent2"/>
          </a:lnRef>
          <a:fillRef idx="0">
            <a:schemeClr val="accent2"/>
          </a:fillRef>
          <a:effectRef idx="2">
            <a:schemeClr val="accent2"/>
          </a:effectRef>
          <a:fontRef idx="minor">
            <a:schemeClr val="tx1"/>
          </a:fontRef>
        </p:style>
      </p:cxnSp>
      <p:sp>
        <p:nvSpPr>
          <p:cNvPr id="15" name="مربع نص 14"/>
          <p:cNvSpPr txBox="1"/>
          <p:nvPr/>
        </p:nvSpPr>
        <p:spPr>
          <a:xfrm>
            <a:off x="5072066" y="4643446"/>
            <a:ext cx="3643338" cy="1200329"/>
          </a:xfrm>
          <a:prstGeom prst="rect">
            <a:avLst/>
          </a:prstGeom>
          <a:noFill/>
        </p:spPr>
        <p:txBody>
          <a:bodyPr wrap="square" rtlCol="1">
            <a:spAutoFit/>
          </a:bodyPr>
          <a:lstStyle/>
          <a:p>
            <a:pPr algn="ctr">
              <a:buFontTx/>
              <a:buChar char="-"/>
            </a:pPr>
            <a:r>
              <a:rPr lang="ar-SA" sz="2400" b="1" dirty="0" smtClean="0">
                <a:solidFill>
                  <a:srgbClr val="C00000"/>
                </a:solidFill>
              </a:rPr>
              <a:t>عدم وجود وظيفة.</a:t>
            </a:r>
          </a:p>
          <a:p>
            <a:pPr algn="ctr">
              <a:buFontTx/>
              <a:buChar char="-"/>
            </a:pPr>
            <a:r>
              <a:rPr lang="ar-SA" sz="2400" b="1" dirty="0" smtClean="0">
                <a:solidFill>
                  <a:srgbClr val="C00000"/>
                </a:solidFill>
              </a:rPr>
              <a:t> ربما يجد وظيفة لكنها ذات دخل يسير لا تفي بمتطلبات تكوين أسرة.</a:t>
            </a:r>
            <a:endParaRPr lang="ar-SA" sz="2400" b="1" dirty="0">
              <a:solidFill>
                <a:srgbClr val="C00000"/>
              </a:solidFill>
            </a:endParaRPr>
          </a:p>
        </p:txBody>
      </p:sp>
      <p:sp>
        <p:nvSpPr>
          <p:cNvPr id="16" name="مربع نص 15"/>
          <p:cNvSpPr txBox="1"/>
          <p:nvPr/>
        </p:nvSpPr>
        <p:spPr>
          <a:xfrm>
            <a:off x="714348" y="4786322"/>
            <a:ext cx="3643338" cy="1200329"/>
          </a:xfrm>
          <a:prstGeom prst="rect">
            <a:avLst/>
          </a:prstGeom>
          <a:noFill/>
        </p:spPr>
        <p:txBody>
          <a:bodyPr wrap="square" rtlCol="1">
            <a:spAutoFit/>
          </a:bodyPr>
          <a:lstStyle/>
          <a:p>
            <a:pPr algn="ctr">
              <a:buFontTx/>
              <a:buChar char="-"/>
            </a:pPr>
            <a:r>
              <a:rPr lang="ar-SA" sz="2400" b="1" dirty="0" smtClean="0">
                <a:solidFill>
                  <a:srgbClr val="C00000"/>
                </a:solidFill>
              </a:rPr>
              <a:t>ازدياد نسبة الفقر في المجتمع.</a:t>
            </a:r>
          </a:p>
          <a:p>
            <a:pPr algn="ctr">
              <a:buFontTx/>
              <a:buChar char="-"/>
            </a:pPr>
            <a:r>
              <a:rPr lang="ar-SA" sz="2400" b="1" dirty="0" smtClean="0">
                <a:solidFill>
                  <a:srgbClr val="C00000"/>
                </a:solidFill>
              </a:rPr>
              <a:t> ازدياد نسبة الجرائم خاصة السرقات.</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1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4)">
                                      <p:cBhvr>
                                        <p:cTn id="13" dur="1000"/>
                                        <p:tgtEl>
                                          <p:spTgt spid="6"/>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4)">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circle(in)">
                                      <p:cBhvr>
                                        <p:cTn id="21" dur="1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circle(in)">
                                      <p:cBhvr>
                                        <p:cTn id="26" dur="10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circle(in)">
                                      <p:cBhvr>
                                        <p:cTn id="3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P spid="7" grpId="0"/>
      <p:bldP spid="15" grpId="0"/>
      <p:bldP spid="16"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دمعة 2"/>
          <p:cNvSpPr/>
          <p:nvPr/>
        </p:nvSpPr>
        <p:spPr>
          <a:xfrm>
            <a:off x="642910" y="1142984"/>
            <a:ext cx="7000924" cy="4786346"/>
          </a:xfrm>
          <a:prstGeom prst="teardrop">
            <a:avLst>
              <a:gd name="adj" fmla="val 121276"/>
            </a:avLst>
          </a:prstGeom>
          <a:solidFill>
            <a:schemeClr val="accent2">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8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التنمية القرائية</a:t>
            </a:r>
            <a:endParaRPr lang="ar-SA" sz="8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1"/>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rot="20303143">
            <a:off x="8010049" y="280275"/>
            <a:ext cx="1000132" cy="707886"/>
          </a:xfrm>
          <a:prstGeom prst="rect">
            <a:avLst/>
          </a:prstGeom>
          <a:noFill/>
        </p:spPr>
        <p:txBody>
          <a:bodyPr wrap="square" rtlCol="1">
            <a:spAutoFit/>
          </a:bodyPr>
          <a:lstStyle/>
          <a:p>
            <a:pPr algn="ctr"/>
            <a:r>
              <a:rPr lang="ar-SA" sz="2000" b="1" dirty="0" smtClean="0">
                <a:solidFill>
                  <a:schemeClr val="accent2">
                    <a:lumMod val="50000"/>
                  </a:schemeClr>
                </a:solidFill>
                <a:sym typeface="Wingdings"/>
              </a:rPr>
              <a:t></a:t>
            </a:r>
          </a:p>
          <a:p>
            <a:pPr algn="ctr"/>
            <a:r>
              <a:rPr lang="ar-SA" sz="2000" b="1" dirty="0" smtClean="0">
                <a:solidFill>
                  <a:schemeClr val="accent2">
                    <a:lumMod val="50000"/>
                  </a:schemeClr>
                </a:solidFill>
                <a:sym typeface="Wingdings"/>
              </a:rPr>
              <a:t>أقرأ </a:t>
            </a:r>
            <a:endParaRPr lang="ar-SA" sz="2000" b="1" dirty="0">
              <a:solidFill>
                <a:schemeClr val="accent2">
                  <a:lumMod val="50000"/>
                </a:schemeClr>
              </a:solidFill>
            </a:endParaRPr>
          </a:p>
        </p:txBody>
      </p:sp>
      <p:sp>
        <p:nvSpPr>
          <p:cNvPr id="4" name="شكل بيضاوي 3"/>
          <p:cNvSpPr/>
          <p:nvPr/>
        </p:nvSpPr>
        <p:spPr>
          <a:xfrm rot="20493824">
            <a:off x="8157230" y="63422"/>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مربع نص 4"/>
          <p:cNvSpPr txBox="1"/>
          <p:nvPr/>
        </p:nvSpPr>
        <p:spPr>
          <a:xfrm>
            <a:off x="1071538" y="201019"/>
            <a:ext cx="6643702" cy="584775"/>
          </a:xfrm>
          <a:prstGeom prst="rect">
            <a:avLst/>
          </a:prstGeom>
          <a:noFill/>
        </p:spPr>
        <p:txBody>
          <a:bodyPr wrap="square" rtlCol="1">
            <a:spAutoFit/>
          </a:bodyPr>
          <a:lstStyle/>
          <a:p>
            <a:pPr marL="514350" indent="-514350" algn="ctr"/>
            <a:r>
              <a:rPr lang="ar-SA" sz="3200" b="1" dirty="0" smtClean="0">
                <a:cs typeface="DecoType Naskh Extensions" pitchFamily="2" charset="-78"/>
              </a:rPr>
              <a:t>أقرأ النص قراءة صامتة مراعياً مهاراتها لمدة ثلاث دقائق: </a:t>
            </a:r>
          </a:p>
        </p:txBody>
      </p:sp>
      <p:sp>
        <p:nvSpPr>
          <p:cNvPr id="6" name="زاوية مطوية 5"/>
          <p:cNvSpPr/>
          <p:nvPr/>
        </p:nvSpPr>
        <p:spPr>
          <a:xfrm rot="834941">
            <a:off x="7342408" y="1037037"/>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أولاً</a:t>
            </a:r>
            <a:endParaRPr lang="ar-SA" sz="2400" b="1" dirty="0">
              <a:solidFill>
                <a:srgbClr val="C00000"/>
              </a:solidFill>
            </a:endParaRPr>
          </a:p>
        </p:txBody>
      </p:sp>
      <p:sp>
        <p:nvSpPr>
          <p:cNvPr id="7" name="مربع نص 6"/>
          <p:cNvSpPr txBox="1"/>
          <p:nvPr/>
        </p:nvSpPr>
        <p:spPr>
          <a:xfrm>
            <a:off x="357158" y="1000108"/>
            <a:ext cx="6929486" cy="584775"/>
          </a:xfrm>
          <a:prstGeom prst="rect">
            <a:avLst/>
          </a:prstGeom>
          <a:noFill/>
        </p:spPr>
        <p:txBody>
          <a:bodyPr wrap="square" rtlCol="1">
            <a:spAutoFit/>
          </a:bodyPr>
          <a:lstStyle/>
          <a:p>
            <a:pPr marL="514350" indent="-514350" algn="ctr"/>
            <a:r>
              <a:rPr lang="ar-SA" sz="3200" b="1" dirty="0" smtClean="0">
                <a:cs typeface="DecoType Naskh Extensions" pitchFamily="2" charset="-78"/>
              </a:rPr>
              <a:t>أكمل أفقياً الحروف الناقصة في شبكة المربعات لأصل لما يلي:</a:t>
            </a:r>
          </a:p>
        </p:txBody>
      </p:sp>
      <p:sp>
        <p:nvSpPr>
          <p:cNvPr id="8" name="مستطيل مستدير الزوايا 7"/>
          <p:cNvSpPr/>
          <p:nvPr/>
        </p:nvSpPr>
        <p:spPr>
          <a:xfrm>
            <a:off x="4357686" y="221455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9" name="مستطيل مستدير الزوايا 8"/>
          <p:cNvSpPr/>
          <p:nvPr/>
        </p:nvSpPr>
        <p:spPr>
          <a:xfrm>
            <a:off x="3500430" y="221455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ش</a:t>
            </a:r>
            <a:endParaRPr lang="ar-SA" sz="2800" b="1" dirty="0">
              <a:solidFill>
                <a:schemeClr val="tx1"/>
              </a:solidFill>
            </a:endParaRPr>
          </a:p>
        </p:txBody>
      </p:sp>
      <p:sp>
        <p:nvSpPr>
          <p:cNvPr id="10" name="مستطيل مستدير الزوايا 9"/>
          <p:cNvSpPr/>
          <p:nvPr/>
        </p:nvSpPr>
        <p:spPr>
          <a:xfrm>
            <a:off x="2643174" y="221455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مستطيل مستدير الزوايا 10"/>
          <p:cNvSpPr/>
          <p:nvPr/>
        </p:nvSpPr>
        <p:spPr>
          <a:xfrm>
            <a:off x="1785918" y="221455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ي</a:t>
            </a:r>
          </a:p>
        </p:txBody>
      </p:sp>
      <p:sp>
        <p:nvSpPr>
          <p:cNvPr id="12" name="مستطيل مستدير الزوايا 11"/>
          <p:cNvSpPr/>
          <p:nvPr/>
        </p:nvSpPr>
        <p:spPr>
          <a:xfrm>
            <a:off x="928662" y="2214554"/>
            <a:ext cx="714380" cy="571504"/>
          </a:xfrm>
          <a:prstGeom prst="roundRect">
            <a:avLst/>
          </a:prstGeom>
          <a:solidFill>
            <a:schemeClr val="tx1">
              <a:lumMod val="75000"/>
              <a:lumOff val="25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3" name="مستطيل مستدير الزوايا 12"/>
          <p:cNvSpPr/>
          <p:nvPr/>
        </p:nvSpPr>
        <p:spPr>
          <a:xfrm>
            <a:off x="4357686" y="292893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4" name="مستطيل مستدير الزوايا 13"/>
          <p:cNvSpPr/>
          <p:nvPr/>
        </p:nvSpPr>
        <p:spPr>
          <a:xfrm>
            <a:off x="3500430" y="292893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5" name="مستطيل مستدير الزوايا 14"/>
          <p:cNvSpPr/>
          <p:nvPr/>
        </p:nvSpPr>
        <p:spPr>
          <a:xfrm>
            <a:off x="2643174" y="292893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a:t>
            </a:r>
          </a:p>
        </p:txBody>
      </p:sp>
      <p:sp>
        <p:nvSpPr>
          <p:cNvPr id="16" name="مستطيل مستدير الزوايا 15"/>
          <p:cNvSpPr/>
          <p:nvPr/>
        </p:nvSpPr>
        <p:spPr>
          <a:xfrm>
            <a:off x="1785918" y="292893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7" name="مستطيل مستدير الزوايا 16"/>
          <p:cNvSpPr/>
          <p:nvPr/>
        </p:nvSpPr>
        <p:spPr>
          <a:xfrm>
            <a:off x="928662" y="292893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م</a:t>
            </a:r>
          </a:p>
        </p:txBody>
      </p:sp>
      <p:sp>
        <p:nvSpPr>
          <p:cNvPr id="18" name="مستطيل مستدير الزوايا 17"/>
          <p:cNvSpPr/>
          <p:nvPr/>
        </p:nvSpPr>
        <p:spPr>
          <a:xfrm>
            <a:off x="4357686" y="364331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9" name="مستطيل مستدير الزوايا 18"/>
          <p:cNvSpPr/>
          <p:nvPr/>
        </p:nvSpPr>
        <p:spPr>
          <a:xfrm>
            <a:off x="3500430" y="364331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ق</a:t>
            </a:r>
          </a:p>
        </p:txBody>
      </p:sp>
      <p:sp>
        <p:nvSpPr>
          <p:cNvPr id="20" name="مستطيل مستدير الزوايا 19"/>
          <p:cNvSpPr/>
          <p:nvPr/>
        </p:nvSpPr>
        <p:spPr>
          <a:xfrm>
            <a:off x="2643174" y="364331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ب</a:t>
            </a:r>
          </a:p>
        </p:txBody>
      </p:sp>
      <p:sp>
        <p:nvSpPr>
          <p:cNvPr id="21" name="مستطيل مستدير الزوايا 20"/>
          <p:cNvSpPr/>
          <p:nvPr/>
        </p:nvSpPr>
        <p:spPr>
          <a:xfrm>
            <a:off x="1785918" y="364331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2" name="مستطيل مستدير الزوايا 21"/>
          <p:cNvSpPr/>
          <p:nvPr/>
        </p:nvSpPr>
        <p:spPr>
          <a:xfrm>
            <a:off x="928662" y="3643314"/>
            <a:ext cx="714380" cy="571504"/>
          </a:xfrm>
          <a:prstGeom prst="roundRect">
            <a:avLst/>
          </a:prstGeom>
          <a:solidFill>
            <a:schemeClr val="tx1">
              <a:lumMod val="75000"/>
              <a:lumOff val="25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3" name="مستطيل مستدير الزوايا 22"/>
          <p:cNvSpPr/>
          <p:nvPr/>
        </p:nvSpPr>
        <p:spPr>
          <a:xfrm>
            <a:off x="4357686" y="435769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4" name="مستطيل مستدير الزوايا 23"/>
          <p:cNvSpPr/>
          <p:nvPr/>
        </p:nvSpPr>
        <p:spPr>
          <a:xfrm>
            <a:off x="3500430" y="435769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ت</a:t>
            </a:r>
          </a:p>
        </p:txBody>
      </p:sp>
      <p:sp>
        <p:nvSpPr>
          <p:cNvPr id="25" name="مستطيل مستدير الزوايا 24"/>
          <p:cNvSpPr/>
          <p:nvPr/>
        </p:nvSpPr>
        <p:spPr>
          <a:xfrm>
            <a:off x="2643174" y="435769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ح</a:t>
            </a:r>
          </a:p>
        </p:txBody>
      </p:sp>
      <p:sp>
        <p:nvSpPr>
          <p:cNvPr id="26" name="مستطيل مستدير الزوايا 25"/>
          <p:cNvSpPr/>
          <p:nvPr/>
        </p:nvSpPr>
        <p:spPr>
          <a:xfrm>
            <a:off x="1785918" y="435769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7" name="مستطيل مستدير الزوايا 26"/>
          <p:cNvSpPr/>
          <p:nvPr/>
        </p:nvSpPr>
        <p:spPr>
          <a:xfrm>
            <a:off x="928662" y="435769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8" name="مستطيل مستدير الزوايا 27"/>
          <p:cNvSpPr/>
          <p:nvPr/>
        </p:nvSpPr>
        <p:spPr>
          <a:xfrm>
            <a:off x="4357686" y="507207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9" name="مستطيل مستدير الزوايا 28"/>
          <p:cNvSpPr/>
          <p:nvPr/>
        </p:nvSpPr>
        <p:spPr>
          <a:xfrm>
            <a:off x="3500430" y="507207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ن</a:t>
            </a:r>
          </a:p>
        </p:txBody>
      </p:sp>
      <p:sp>
        <p:nvSpPr>
          <p:cNvPr id="30" name="مستطيل مستدير الزوايا 29"/>
          <p:cNvSpPr/>
          <p:nvPr/>
        </p:nvSpPr>
        <p:spPr>
          <a:xfrm>
            <a:off x="2643174" y="507207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31" name="مستطيل مستدير الزوايا 30"/>
          <p:cNvSpPr/>
          <p:nvPr/>
        </p:nvSpPr>
        <p:spPr>
          <a:xfrm>
            <a:off x="1785918" y="507207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ي</a:t>
            </a:r>
          </a:p>
        </p:txBody>
      </p:sp>
      <p:sp>
        <p:nvSpPr>
          <p:cNvPr id="32" name="مستطيل مستدير الزوايا 31"/>
          <p:cNvSpPr/>
          <p:nvPr/>
        </p:nvSpPr>
        <p:spPr>
          <a:xfrm>
            <a:off x="928662" y="5072074"/>
            <a:ext cx="714380" cy="571504"/>
          </a:xfrm>
          <a:prstGeom prst="roundRect">
            <a:avLst/>
          </a:prstGeom>
          <a:solidFill>
            <a:schemeClr val="accent6">
              <a:lumMod val="40000"/>
              <a:lumOff val="60000"/>
            </a:schemeClr>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34" name="دمعة 33"/>
          <p:cNvSpPr/>
          <p:nvPr/>
        </p:nvSpPr>
        <p:spPr>
          <a:xfrm>
            <a:off x="6000760" y="2428868"/>
            <a:ext cx="2571736" cy="1143008"/>
          </a:xfrm>
          <a:prstGeom prst="teardrop">
            <a:avLst>
              <a:gd name="adj" fmla="val 105805"/>
            </a:avLst>
          </a:prstGeom>
        </p:spPr>
        <p:style>
          <a:lnRef idx="2">
            <a:schemeClr val="accent3"/>
          </a:lnRef>
          <a:fillRef idx="1">
            <a:schemeClr val="lt1"/>
          </a:fillRef>
          <a:effectRef idx="0">
            <a:schemeClr val="accent3"/>
          </a:effectRef>
          <a:fontRef idx="minor">
            <a:schemeClr val="dk1"/>
          </a:fontRef>
        </p:style>
        <p:txBody>
          <a:bodyPr rtlCol="1" anchor="ctr"/>
          <a:lstStyle/>
          <a:p>
            <a:pPr marL="342900" indent="-342900" algn="ctr">
              <a:buAutoNum type="arabicParenR"/>
            </a:pPr>
            <a:r>
              <a:rPr lang="ar-SA" sz="2000" b="1" dirty="0" smtClean="0">
                <a:solidFill>
                  <a:schemeClr val="tx1"/>
                </a:solidFill>
              </a:rPr>
              <a:t>كلمة ضدها:</a:t>
            </a:r>
          </a:p>
          <a:p>
            <a:pPr marL="342900" indent="-342900" algn="ctr"/>
            <a:r>
              <a:rPr lang="ar-SA" sz="2000" b="1" dirty="0" smtClean="0">
                <a:solidFill>
                  <a:schemeClr val="tx1"/>
                </a:solidFill>
              </a:rPr>
              <a:t>يُسعد - تفاؤل</a:t>
            </a:r>
            <a:endParaRPr lang="ar-SA" sz="2000" b="1" dirty="0">
              <a:solidFill>
                <a:schemeClr val="tx1"/>
              </a:solidFill>
            </a:endParaRPr>
          </a:p>
        </p:txBody>
      </p:sp>
      <p:sp>
        <p:nvSpPr>
          <p:cNvPr id="46" name="دمعة 45"/>
          <p:cNvSpPr/>
          <p:nvPr/>
        </p:nvSpPr>
        <p:spPr>
          <a:xfrm>
            <a:off x="5929322" y="3857628"/>
            <a:ext cx="2571736" cy="1143008"/>
          </a:xfrm>
          <a:prstGeom prst="teardrop">
            <a:avLst>
              <a:gd name="adj" fmla="val 105805"/>
            </a:avLst>
          </a:prstGeom>
        </p:spPr>
        <p:style>
          <a:lnRef idx="2">
            <a:schemeClr val="accent3"/>
          </a:lnRef>
          <a:fillRef idx="1">
            <a:schemeClr val="lt1"/>
          </a:fillRef>
          <a:effectRef idx="0">
            <a:schemeClr val="accent3"/>
          </a:effectRef>
          <a:fontRef idx="minor">
            <a:schemeClr val="dk1"/>
          </a:fontRef>
        </p:style>
        <p:txBody>
          <a:bodyPr rtlCol="1" anchor="ctr"/>
          <a:lstStyle/>
          <a:p>
            <a:pPr marL="342900" indent="-342900" algn="ctr">
              <a:buAutoNum type="arabicParenR"/>
            </a:pPr>
            <a:r>
              <a:rPr lang="ar-SA" sz="2000" b="1" dirty="0" smtClean="0">
                <a:solidFill>
                  <a:schemeClr val="tx1"/>
                </a:solidFill>
              </a:rPr>
              <a:t>كلمة تعني:</a:t>
            </a:r>
          </a:p>
          <a:p>
            <a:pPr marL="342900" indent="-342900" algn="ctr"/>
            <a:r>
              <a:rPr lang="ar-SA" sz="2000" b="1" dirty="0" smtClean="0">
                <a:solidFill>
                  <a:schemeClr val="tx1"/>
                </a:solidFill>
              </a:rPr>
              <a:t>أنكب – تؤول -تدبير</a:t>
            </a:r>
            <a:endParaRPr lang="ar-SA" sz="2000" b="1" dirty="0">
              <a:solidFill>
                <a:schemeClr val="tx1"/>
              </a:solidFill>
            </a:endParaRPr>
          </a:p>
        </p:txBody>
      </p:sp>
      <p:sp>
        <p:nvSpPr>
          <p:cNvPr id="47" name="مربع نص 46"/>
          <p:cNvSpPr txBox="1"/>
          <p:nvPr/>
        </p:nvSpPr>
        <p:spPr>
          <a:xfrm>
            <a:off x="4500562" y="2143116"/>
            <a:ext cx="428628" cy="646331"/>
          </a:xfrm>
          <a:prstGeom prst="rect">
            <a:avLst/>
          </a:prstGeom>
          <a:noFill/>
        </p:spPr>
        <p:txBody>
          <a:bodyPr wrap="square" rtlCol="1">
            <a:spAutoFit/>
          </a:bodyPr>
          <a:lstStyle/>
          <a:p>
            <a:pPr algn="ctr"/>
            <a:r>
              <a:rPr lang="ar-SA" sz="3600" b="1" dirty="0" smtClean="0">
                <a:solidFill>
                  <a:srgbClr val="C00000"/>
                </a:solidFill>
              </a:rPr>
              <a:t>ي</a:t>
            </a:r>
            <a:endParaRPr lang="ar-SA" sz="3600" b="1" dirty="0">
              <a:solidFill>
                <a:srgbClr val="C00000"/>
              </a:solidFill>
            </a:endParaRPr>
          </a:p>
        </p:txBody>
      </p:sp>
      <p:sp>
        <p:nvSpPr>
          <p:cNvPr id="48" name="مربع نص 47"/>
          <p:cNvSpPr txBox="1"/>
          <p:nvPr/>
        </p:nvSpPr>
        <p:spPr>
          <a:xfrm>
            <a:off x="2786050" y="2143116"/>
            <a:ext cx="428628" cy="646331"/>
          </a:xfrm>
          <a:prstGeom prst="rect">
            <a:avLst/>
          </a:prstGeom>
          <a:noFill/>
        </p:spPr>
        <p:txBody>
          <a:bodyPr wrap="square" rtlCol="1">
            <a:spAutoFit/>
          </a:bodyPr>
          <a:lstStyle/>
          <a:p>
            <a:pPr algn="ctr"/>
            <a:r>
              <a:rPr lang="ar-SA" sz="3600" b="1" dirty="0" smtClean="0">
                <a:solidFill>
                  <a:srgbClr val="C00000"/>
                </a:solidFill>
              </a:rPr>
              <a:t>ق</a:t>
            </a:r>
            <a:endParaRPr lang="ar-SA" sz="3600" b="1" dirty="0">
              <a:solidFill>
                <a:srgbClr val="C00000"/>
              </a:solidFill>
            </a:endParaRPr>
          </a:p>
        </p:txBody>
      </p:sp>
      <p:sp>
        <p:nvSpPr>
          <p:cNvPr id="50" name="مربع نص 49"/>
          <p:cNvSpPr txBox="1"/>
          <p:nvPr/>
        </p:nvSpPr>
        <p:spPr>
          <a:xfrm>
            <a:off x="4500562" y="2854107"/>
            <a:ext cx="428628" cy="646331"/>
          </a:xfrm>
          <a:prstGeom prst="rect">
            <a:avLst/>
          </a:prstGeom>
          <a:noFill/>
        </p:spPr>
        <p:txBody>
          <a:bodyPr wrap="square" rtlCol="1">
            <a:spAutoFit/>
          </a:bodyPr>
          <a:lstStyle/>
          <a:p>
            <a:pPr algn="ctr"/>
            <a:r>
              <a:rPr lang="ar-SA" sz="3600" b="1" dirty="0" smtClean="0">
                <a:solidFill>
                  <a:srgbClr val="C00000"/>
                </a:solidFill>
              </a:rPr>
              <a:t>ت</a:t>
            </a:r>
            <a:endParaRPr lang="ar-SA" sz="3600" b="1" dirty="0">
              <a:solidFill>
                <a:srgbClr val="C00000"/>
              </a:solidFill>
            </a:endParaRPr>
          </a:p>
        </p:txBody>
      </p:sp>
      <p:sp>
        <p:nvSpPr>
          <p:cNvPr id="51" name="مربع نص 50"/>
          <p:cNvSpPr txBox="1"/>
          <p:nvPr/>
        </p:nvSpPr>
        <p:spPr>
          <a:xfrm>
            <a:off x="3643306" y="2857496"/>
            <a:ext cx="428628" cy="646331"/>
          </a:xfrm>
          <a:prstGeom prst="rect">
            <a:avLst/>
          </a:prstGeom>
          <a:noFill/>
        </p:spPr>
        <p:txBody>
          <a:bodyPr wrap="square" rtlCol="1">
            <a:spAutoFit/>
          </a:bodyPr>
          <a:lstStyle/>
          <a:p>
            <a:pPr algn="ctr"/>
            <a:r>
              <a:rPr lang="ar-SA" sz="3600" b="1" dirty="0" smtClean="0">
                <a:solidFill>
                  <a:srgbClr val="C00000"/>
                </a:solidFill>
              </a:rPr>
              <a:t>ش</a:t>
            </a:r>
            <a:endParaRPr lang="ar-SA" sz="3600" b="1" dirty="0">
              <a:solidFill>
                <a:srgbClr val="C00000"/>
              </a:solidFill>
            </a:endParaRPr>
          </a:p>
        </p:txBody>
      </p:sp>
      <p:sp>
        <p:nvSpPr>
          <p:cNvPr id="52" name="مربع نص 51"/>
          <p:cNvSpPr txBox="1"/>
          <p:nvPr/>
        </p:nvSpPr>
        <p:spPr>
          <a:xfrm>
            <a:off x="1928794" y="2857496"/>
            <a:ext cx="428628" cy="646331"/>
          </a:xfrm>
          <a:prstGeom prst="rect">
            <a:avLst/>
          </a:prstGeom>
          <a:noFill/>
        </p:spPr>
        <p:txBody>
          <a:bodyPr wrap="square" rtlCol="1">
            <a:spAutoFit/>
          </a:bodyPr>
          <a:lstStyle/>
          <a:p>
            <a:pPr algn="ctr"/>
            <a:r>
              <a:rPr lang="ar-SA" sz="3600" b="1" dirty="0" smtClean="0">
                <a:solidFill>
                  <a:srgbClr val="C00000"/>
                </a:solidFill>
              </a:rPr>
              <a:t>ؤ</a:t>
            </a:r>
            <a:endParaRPr lang="ar-SA" sz="3600" b="1" dirty="0">
              <a:solidFill>
                <a:srgbClr val="C00000"/>
              </a:solidFill>
            </a:endParaRPr>
          </a:p>
        </p:txBody>
      </p:sp>
      <p:sp>
        <p:nvSpPr>
          <p:cNvPr id="53" name="مربع نص 52"/>
          <p:cNvSpPr txBox="1"/>
          <p:nvPr/>
        </p:nvSpPr>
        <p:spPr>
          <a:xfrm>
            <a:off x="4500562" y="3639925"/>
            <a:ext cx="428628" cy="646331"/>
          </a:xfrm>
          <a:prstGeom prst="rect">
            <a:avLst/>
          </a:prstGeom>
          <a:noFill/>
        </p:spPr>
        <p:txBody>
          <a:bodyPr wrap="square" rtlCol="1">
            <a:spAutoFit/>
          </a:bodyPr>
          <a:lstStyle/>
          <a:p>
            <a:pPr algn="ctr"/>
            <a:r>
              <a:rPr lang="ar-SA" sz="3600" b="1" dirty="0" smtClean="0">
                <a:solidFill>
                  <a:srgbClr val="C00000"/>
                </a:solidFill>
              </a:rPr>
              <a:t>أ</a:t>
            </a:r>
            <a:endParaRPr lang="ar-SA" sz="3600" b="1" dirty="0">
              <a:solidFill>
                <a:srgbClr val="C00000"/>
              </a:solidFill>
            </a:endParaRPr>
          </a:p>
        </p:txBody>
      </p:sp>
      <p:sp>
        <p:nvSpPr>
          <p:cNvPr id="54" name="مربع نص 53"/>
          <p:cNvSpPr txBox="1"/>
          <p:nvPr/>
        </p:nvSpPr>
        <p:spPr>
          <a:xfrm>
            <a:off x="1928794" y="3571876"/>
            <a:ext cx="428628" cy="646331"/>
          </a:xfrm>
          <a:prstGeom prst="rect">
            <a:avLst/>
          </a:prstGeom>
          <a:noFill/>
        </p:spPr>
        <p:txBody>
          <a:bodyPr wrap="square" rtlCol="1">
            <a:spAutoFit/>
          </a:bodyPr>
          <a:lstStyle/>
          <a:p>
            <a:pPr algn="ctr"/>
            <a:r>
              <a:rPr lang="ar-SA" sz="3600" b="1" dirty="0" smtClean="0">
                <a:solidFill>
                  <a:srgbClr val="C00000"/>
                </a:solidFill>
              </a:rPr>
              <a:t>ل</a:t>
            </a:r>
            <a:endParaRPr lang="ar-SA" sz="3600" b="1" dirty="0">
              <a:solidFill>
                <a:srgbClr val="C00000"/>
              </a:solidFill>
            </a:endParaRPr>
          </a:p>
        </p:txBody>
      </p:sp>
      <p:sp>
        <p:nvSpPr>
          <p:cNvPr id="55" name="مربع نص 54"/>
          <p:cNvSpPr txBox="1"/>
          <p:nvPr/>
        </p:nvSpPr>
        <p:spPr>
          <a:xfrm>
            <a:off x="4500562" y="4282867"/>
            <a:ext cx="428628" cy="646331"/>
          </a:xfrm>
          <a:prstGeom prst="rect">
            <a:avLst/>
          </a:prstGeom>
          <a:noFill/>
        </p:spPr>
        <p:txBody>
          <a:bodyPr wrap="square" rtlCol="1">
            <a:spAutoFit/>
          </a:bodyPr>
          <a:lstStyle/>
          <a:p>
            <a:pPr algn="ctr"/>
            <a:r>
              <a:rPr lang="ar-SA" sz="3600" b="1" dirty="0" smtClean="0">
                <a:solidFill>
                  <a:srgbClr val="C00000"/>
                </a:solidFill>
              </a:rPr>
              <a:t>ت</a:t>
            </a:r>
            <a:endParaRPr lang="ar-SA" sz="3600" b="1" dirty="0">
              <a:solidFill>
                <a:srgbClr val="C00000"/>
              </a:solidFill>
            </a:endParaRPr>
          </a:p>
        </p:txBody>
      </p:sp>
      <p:sp>
        <p:nvSpPr>
          <p:cNvPr id="56" name="مربع نص 55"/>
          <p:cNvSpPr txBox="1"/>
          <p:nvPr/>
        </p:nvSpPr>
        <p:spPr>
          <a:xfrm>
            <a:off x="1928794" y="4286256"/>
            <a:ext cx="428628" cy="646331"/>
          </a:xfrm>
          <a:prstGeom prst="rect">
            <a:avLst/>
          </a:prstGeom>
          <a:noFill/>
        </p:spPr>
        <p:txBody>
          <a:bodyPr wrap="square" rtlCol="1">
            <a:spAutoFit/>
          </a:bodyPr>
          <a:lstStyle/>
          <a:p>
            <a:pPr algn="ctr"/>
            <a:r>
              <a:rPr lang="ar-SA" sz="3600" b="1" dirty="0" smtClean="0">
                <a:solidFill>
                  <a:srgbClr val="C00000"/>
                </a:solidFill>
              </a:rPr>
              <a:t>و</a:t>
            </a:r>
            <a:endParaRPr lang="ar-SA" sz="3600" b="1" dirty="0">
              <a:solidFill>
                <a:srgbClr val="C00000"/>
              </a:solidFill>
            </a:endParaRPr>
          </a:p>
        </p:txBody>
      </p:sp>
      <p:sp>
        <p:nvSpPr>
          <p:cNvPr id="57" name="مربع نص 56"/>
          <p:cNvSpPr txBox="1"/>
          <p:nvPr/>
        </p:nvSpPr>
        <p:spPr>
          <a:xfrm>
            <a:off x="1071538" y="4357694"/>
            <a:ext cx="428628" cy="646331"/>
          </a:xfrm>
          <a:prstGeom prst="rect">
            <a:avLst/>
          </a:prstGeom>
          <a:noFill/>
        </p:spPr>
        <p:txBody>
          <a:bodyPr wrap="square" rtlCol="1">
            <a:spAutoFit/>
          </a:bodyPr>
          <a:lstStyle/>
          <a:p>
            <a:pPr algn="ctr"/>
            <a:r>
              <a:rPr lang="ar-SA" sz="3600" b="1" dirty="0" smtClean="0">
                <a:solidFill>
                  <a:srgbClr val="C00000"/>
                </a:solidFill>
              </a:rPr>
              <a:t>ل</a:t>
            </a:r>
            <a:endParaRPr lang="ar-SA" sz="3600" b="1" dirty="0">
              <a:solidFill>
                <a:srgbClr val="C00000"/>
              </a:solidFill>
            </a:endParaRPr>
          </a:p>
        </p:txBody>
      </p:sp>
      <p:sp>
        <p:nvSpPr>
          <p:cNvPr id="58" name="مربع نص 57"/>
          <p:cNvSpPr txBox="1"/>
          <p:nvPr/>
        </p:nvSpPr>
        <p:spPr>
          <a:xfrm>
            <a:off x="4500562" y="4997247"/>
            <a:ext cx="428628" cy="646331"/>
          </a:xfrm>
          <a:prstGeom prst="rect">
            <a:avLst/>
          </a:prstGeom>
          <a:noFill/>
        </p:spPr>
        <p:txBody>
          <a:bodyPr wrap="square" rtlCol="1">
            <a:spAutoFit/>
          </a:bodyPr>
          <a:lstStyle/>
          <a:p>
            <a:pPr algn="ctr"/>
            <a:r>
              <a:rPr lang="ar-SA" sz="3600" b="1" dirty="0" smtClean="0">
                <a:solidFill>
                  <a:srgbClr val="C00000"/>
                </a:solidFill>
              </a:rPr>
              <a:t>ت</a:t>
            </a:r>
            <a:endParaRPr lang="ar-SA" sz="3600" b="1" dirty="0">
              <a:solidFill>
                <a:srgbClr val="C00000"/>
              </a:solidFill>
            </a:endParaRPr>
          </a:p>
        </p:txBody>
      </p:sp>
      <p:sp>
        <p:nvSpPr>
          <p:cNvPr id="59" name="مربع نص 58"/>
          <p:cNvSpPr txBox="1"/>
          <p:nvPr/>
        </p:nvSpPr>
        <p:spPr>
          <a:xfrm>
            <a:off x="2786050" y="5000636"/>
            <a:ext cx="428628" cy="646331"/>
          </a:xfrm>
          <a:prstGeom prst="rect">
            <a:avLst/>
          </a:prstGeom>
          <a:noFill/>
        </p:spPr>
        <p:txBody>
          <a:bodyPr wrap="square" rtlCol="1">
            <a:spAutoFit/>
          </a:bodyPr>
          <a:lstStyle/>
          <a:p>
            <a:pPr algn="ctr"/>
            <a:r>
              <a:rPr lang="ar-SA" sz="3600" b="1" dirty="0" smtClean="0">
                <a:solidFill>
                  <a:srgbClr val="C00000"/>
                </a:solidFill>
              </a:rPr>
              <a:t>ظ</a:t>
            </a:r>
            <a:endParaRPr lang="ar-SA" sz="3600" b="1" dirty="0">
              <a:solidFill>
                <a:srgbClr val="C00000"/>
              </a:solidFill>
            </a:endParaRPr>
          </a:p>
        </p:txBody>
      </p:sp>
      <p:sp>
        <p:nvSpPr>
          <p:cNvPr id="60" name="مربع نص 59"/>
          <p:cNvSpPr txBox="1"/>
          <p:nvPr/>
        </p:nvSpPr>
        <p:spPr>
          <a:xfrm>
            <a:off x="1071538" y="4929198"/>
            <a:ext cx="428628" cy="646331"/>
          </a:xfrm>
          <a:prstGeom prst="rect">
            <a:avLst/>
          </a:prstGeom>
          <a:noFill/>
        </p:spPr>
        <p:txBody>
          <a:bodyPr wrap="square" rtlCol="1">
            <a:spAutoFit/>
          </a:bodyPr>
          <a:lstStyle/>
          <a:p>
            <a:pPr algn="ctr"/>
            <a:r>
              <a:rPr lang="ar-SA" sz="3600" b="1" dirty="0" smtClean="0">
                <a:solidFill>
                  <a:srgbClr val="C00000"/>
                </a:solidFill>
              </a:rPr>
              <a:t>م</a:t>
            </a:r>
            <a:endParaRPr lang="ar-SA" sz="36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4)">
                                      <p:cBhvr>
                                        <p:cTn id="10" dur="1000"/>
                                        <p:tgtEl>
                                          <p:spTgt spid="6"/>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4)">
                                      <p:cBhvr>
                                        <p:cTn id="13" dur="1000"/>
                                        <p:tgtEl>
                                          <p:spTgt spid="7"/>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heel(4)">
                                      <p:cBhvr>
                                        <p:cTn id="16" dur="1000"/>
                                        <p:tgtEl>
                                          <p:spTgt spid="8"/>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4)">
                                      <p:cBhvr>
                                        <p:cTn id="19" dur="1000"/>
                                        <p:tgtEl>
                                          <p:spTgt spid="9"/>
                                        </p:tgtEl>
                                      </p:cBhvr>
                                    </p:animEffect>
                                  </p:childTnLst>
                                </p:cTn>
                              </p:par>
                              <p:par>
                                <p:cTn id="20" presetID="21" presetClass="entr" presetSubtype="4"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heel(4)">
                                      <p:cBhvr>
                                        <p:cTn id="22" dur="1000"/>
                                        <p:tgtEl>
                                          <p:spTgt spid="10"/>
                                        </p:tgtEl>
                                      </p:cBhvr>
                                    </p:animEffect>
                                  </p:childTnLst>
                                </p:cTn>
                              </p:par>
                              <p:par>
                                <p:cTn id="23" presetID="21"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heel(4)">
                                      <p:cBhvr>
                                        <p:cTn id="25" dur="1000"/>
                                        <p:tgtEl>
                                          <p:spTgt spid="11"/>
                                        </p:tgtEl>
                                      </p:cBhvr>
                                    </p:animEffect>
                                  </p:childTnLst>
                                </p:cTn>
                              </p:par>
                              <p:par>
                                <p:cTn id="26" presetID="21" presetClass="entr" presetSubtype="4"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heel(4)">
                                      <p:cBhvr>
                                        <p:cTn id="28" dur="1000"/>
                                        <p:tgtEl>
                                          <p:spTgt spid="12"/>
                                        </p:tgtEl>
                                      </p:cBhvr>
                                    </p:animEffect>
                                  </p:childTnLst>
                                </p:cTn>
                              </p:par>
                              <p:par>
                                <p:cTn id="29" presetID="21"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heel(4)">
                                      <p:cBhvr>
                                        <p:cTn id="31" dur="1000"/>
                                        <p:tgtEl>
                                          <p:spTgt spid="13"/>
                                        </p:tgtEl>
                                      </p:cBhvr>
                                    </p:animEffect>
                                  </p:childTnLst>
                                </p:cTn>
                              </p:par>
                              <p:par>
                                <p:cTn id="32" presetID="21" presetClass="entr" presetSubtype="4"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heel(4)">
                                      <p:cBhvr>
                                        <p:cTn id="34" dur="1000"/>
                                        <p:tgtEl>
                                          <p:spTgt spid="14"/>
                                        </p:tgtEl>
                                      </p:cBhvr>
                                    </p:animEffect>
                                  </p:childTnLst>
                                </p:cTn>
                              </p:par>
                              <p:par>
                                <p:cTn id="35" presetID="21" presetClass="entr" presetSubtype="4"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heel(4)">
                                      <p:cBhvr>
                                        <p:cTn id="37" dur="1000"/>
                                        <p:tgtEl>
                                          <p:spTgt spid="15"/>
                                        </p:tgtEl>
                                      </p:cBhvr>
                                    </p:animEffect>
                                  </p:childTnLst>
                                </p:cTn>
                              </p:par>
                              <p:par>
                                <p:cTn id="38" presetID="21" presetClass="entr" presetSubtype="4"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heel(4)">
                                      <p:cBhvr>
                                        <p:cTn id="40" dur="1000"/>
                                        <p:tgtEl>
                                          <p:spTgt spid="16"/>
                                        </p:tgtEl>
                                      </p:cBhvr>
                                    </p:animEffect>
                                  </p:childTnLst>
                                </p:cTn>
                              </p:par>
                              <p:par>
                                <p:cTn id="41" presetID="21" presetClass="entr" presetSubtype="4"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heel(4)">
                                      <p:cBhvr>
                                        <p:cTn id="43" dur="1000"/>
                                        <p:tgtEl>
                                          <p:spTgt spid="17"/>
                                        </p:tgtEl>
                                      </p:cBhvr>
                                    </p:animEffect>
                                  </p:childTnLst>
                                </p:cTn>
                              </p:par>
                              <p:par>
                                <p:cTn id="44" presetID="21" presetClass="entr" presetSubtype="4"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heel(4)">
                                      <p:cBhvr>
                                        <p:cTn id="46" dur="1000"/>
                                        <p:tgtEl>
                                          <p:spTgt spid="18"/>
                                        </p:tgtEl>
                                      </p:cBhvr>
                                    </p:animEffect>
                                  </p:childTnLst>
                                </p:cTn>
                              </p:par>
                              <p:par>
                                <p:cTn id="47" presetID="21" presetClass="entr" presetSubtype="4"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heel(4)">
                                      <p:cBhvr>
                                        <p:cTn id="49" dur="1000"/>
                                        <p:tgtEl>
                                          <p:spTgt spid="19"/>
                                        </p:tgtEl>
                                      </p:cBhvr>
                                    </p:animEffect>
                                  </p:childTnLst>
                                </p:cTn>
                              </p:par>
                              <p:par>
                                <p:cTn id="50" presetID="21" presetClass="entr" presetSubtype="4"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heel(4)">
                                      <p:cBhvr>
                                        <p:cTn id="52" dur="1000"/>
                                        <p:tgtEl>
                                          <p:spTgt spid="20"/>
                                        </p:tgtEl>
                                      </p:cBhvr>
                                    </p:animEffect>
                                  </p:childTnLst>
                                </p:cTn>
                              </p:par>
                              <p:par>
                                <p:cTn id="53" presetID="21" presetClass="entr" presetSubtype="4"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heel(4)">
                                      <p:cBhvr>
                                        <p:cTn id="55" dur="1000"/>
                                        <p:tgtEl>
                                          <p:spTgt spid="21"/>
                                        </p:tgtEl>
                                      </p:cBhvr>
                                    </p:animEffect>
                                  </p:childTnLst>
                                </p:cTn>
                              </p:par>
                              <p:par>
                                <p:cTn id="56" presetID="21" presetClass="entr" presetSubtype="4"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heel(4)">
                                      <p:cBhvr>
                                        <p:cTn id="58" dur="1000"/>
                                        <p:tgtEl>
                                          <p:spTgt spid="22"/>
                                        </p:tgtEl>
                                      </p:cBhvr>
                                    </p:animEffect>
                                  </p:childTnLst>
                                </p:cTn>
                              </p:par>
                              <p:par>
                                <p:cTn id="59" presetID="21" presetClass="entr" presetSubtype="4"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heel(4)">
                                      <p:cBhvr>
                                        <p:cTn id="61" dur="1000"/>
                                        <p:tgtEl>
                                          <p:spTgt spid="23"/>
                                        </p:tgtEl>
                                      </p:cBhvr>
                                    </p:animEffect>
                                  </p:childTnLst>
                                </p:cTn>
                              </p:par>
                              <p:par>
                                <p:cTn id="62" presetID="21" presetClass="entr" presetSubtype="4"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heel(4)">
                                      <p:cBhvr>
                                        <p:cTn id="64" dur="1000"/>
                                        <p:tgtEl>
                                          <p:spTgt spid="24"/>
                                        </p:tgtEl>
                                      </p:cBhvr>
                                    </p:animEffect>
                                  </p:childTnLst>
                                </p:cTn>
                              </p:par>
                              <p:par>
                                <p:cTn id="65" presetID="21" presetClass="entr" presetSubtype="4"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heel(4)">
                                      <p:cBhvr>
                                        <p:cTn id="67" dur="1000"/>
                                        <p:tgtEl>
                                          <p:spTgt spid="25"/>
                                        </p:tgtEl>
                                      </p:cBhvr>
                                    </p:animEffect>
                                  </p:childTnLst>
                                </p:cTn>
                              </p:par>
                              <p:par>
                                <p:cTn id="68" presetID="21" presetClass="entr" presetSubtype="4"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wheel(4)">
                                      <p:cBhvr>
                                        <p:cTn id="70" dur="1000"/>
                                        <p:tgtEl>
                                          <p:spTgt spid="26"/>
                                        </p:tgtEl>
                                      </p:cBhvr>
                                    </p:animEffect>
                                  </p:childTnLst>
                                </p:cTn>
                              </p:par>
                              <p:par>
                                <p:cTn id="71" presetID="21" presetClass="entr" presetSubtype="4"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heel(4)">
                                      <p:cBhvr>
                                        <p:cTn id="73" dur="1000"/>
                                        <p:tgtEl>
                                          <p:spTgt spid="27"/>
                                        </p:tgtEl>
                                      </p:cBhvr>
                                    </p:animEffect>
                                  </p:childTnLst>
                                </p:cTn>
                              </p:par>
                              <p:par>
                                <p:cTn id="74" presetID="21" presetClass="entr" presetSubtype="4"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wheel(4)">
                                      <p:cBhvr>
                                        <p:cTn id="76" dur="1000"/>
                                        <p:tgtEl>
                                          <p:spTgt spid="28"/>
                                        </p:tgtEl>
                                      </p:cBhvr>
                                    </p:animEffect>
                                  </p:childTnLst>
                                </p:cTn>
                              </p:par>
                              <p:par>
                                <p:cTn id="77" presetID="21" presetClass="entr" presetSubtype="4" fill="hold" grpId="0" nodeType="with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wheel(4)">
                                      <p:cBhvr>
                                        <p:cTn id="79" dur="1000"/>
                                        <p:tgtEl>
                                          <p:spTgt spid="29"/>
                                        </p:tgtEl>
                                      </p:cBhvr>
                                    </p:animEffect>
                                  </p:childTnLst>
                                </p:cTn>
                              </p:par>
                              <p:par>
                                <p:cTn id="80" presetID="21" presetClass="entr" presetSubtype="4" fill="hold" grpId="0" nodeType="with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wheel(4)">
                                      <p:cBhvr>
                                        <p:cTn id="82" dur="1000"/>
                                        <p:tgtEl>
                                          <p:spTgt spid="30"/>
                                        </p:tgtEl>
                                      </p:cBhvr>
                                    </p:animEffect>
                                  </p:childTnLst>
                                </p:cTn>
                              </p:par>
                              <p:par>
                                <p:cTn id="83" presetID="21" presetClass="entr" presetSubtype="4" fill="hold" grpId="0" nodeType="with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wheel(4)">
                                      <p:cBhvr>
                                        <p:cTn id="85" dur="1000"/>
                                        <p:tgtEl>
                                          <p:spTgt spid="31"/>
                                        </p:tgtEl>
                                      </p:cBhvr>
                                    </p:animEffect>
                                  </p:childTnLst>
                                </p:cTn>
                              </p:par>
                              <p:par>
                                <p:cTn id="86" presetID="21" presetClass="entr" presetSubtype="4" fill="hold" grpId="0" nodeType="with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wheel(4)">
                                      <p:cBhvr>
                                        <p:cTn id="88" dur="1000"/>
                                        <p:tgtEl>
                                          <p:spTgt spid="32"/>
                                        </p:tgtEl>
                                      </p:cBhvr>
                                    </p:animEffect>
                                  </p:childTnLst>
                                </p:cTn>
                              </p:par>
                            </p:childTnLst>
                          </p:cTn>
                        </p:par>
                      </p:childTnLst>
                    </p:cTn>
                  </p:par>
                  <p:par>
                    <p:cTn id="89" fill="hold">
                      <p:stCondLst>
                        <p:cond delay="indefinite"/>
                      </p:stCondLst>
                      <p:childTnLst>
                        <p:par>
                          <p:cTn id="90" fill="hold">
                            <p:stCondLst>
                              <p:cond delay="0"/>
                            </p:stCondLst>
                            <p:childTnLst>
                              <p:par>
                                <p:cTn id="91" presetID="18" presetClass="entr" presetSubtype="12" fill="hold" grpId="0" nodeType="clickEffect">
                                  <p:stCondLst>
                                    <p:cond delay="0"/>
                                  </p:stCondLst>
                                  <p:childTnLst>
                                    <p:set>
                                      <p:cBhvr>
                                        <p:cTn id="92" dur="1" fill="hold">
                                          <p:stCondLst>
                                            <p:cond delay="0"/>
                                          </p:stCondLst>
                                        </p:cTn>
                                        <p:tgtEl>
                                          <p:spTgt spid="47"/>
                                        </p:tgtEl>
                                        <p:attrNameLst>
                                          <p:attrName>style.visibility</p:attrName>
                                        </p:attrNameLst>
                                      </p:cBhvr>
                                      <p:to>
                                        <p:strVal val="visible"/>
                                      </p:to>
                                    </p:set>
                                    <p:animEffect transition="in" filter="strips(downLeft)">
                                      <p:cBhvr>
                                        <p:cTn id="93" dur="500"/>
                                        <p:tgtEl>
                                          <p:spTgt spid="47"/>
                                        </p:tgtEl>
                                      </p:cBhvr>
                                    </p:animEffect>
                                  </p:childTnLst>
                                </p:cTn>
                              </p:par>
                            </p:childTnLst>
                          </p:cTn>
                        </p:par>
                      </p:childTnLst>
                    </p:cTn>
                  </p:par>
                  <p:par>
                    <p:cTn id="94" fill="hold">
                      <p:stCondLst>
                        <p:cond delay="indefinite"/>
                      </p:stCondLst>
                      <p:childTnLst>
                        <p:par>
                          <p:cTn id="95" fill="hold">
                            <p:stCondLst>
                              <p:cond delay="0"/>
                            </p:stCondLst>
                            <p:childTnLst>
                              <p:par>
                                <p:cTn id="96" presetID="18" presetClass="entr" presetSubtype="12" fill="hold" grpId="0" nodeType="clickEffect">
                                  <p:stCondLst>
                                    <p:cond delay="0"/>
                                  </p:stCondLst>
                                  <p:childTnLst>
                                    <p:set>
                                      <p:cBhvr>
                                        <p:cTn id="97" dur="1" fill="hold">
                                          <p:stCondLst>
                                            <p:cond delay="0"/>
                                          </p:stCondLst>
                                        </p:cTn>
                                        <p:tgtEl>
                                          <p:spTgt spid="48"/>
                                        </p:tgtEl>
                                        <p:attrNameLst>
                                          <p:attrName>style.visibility</p:attrName>
                                        </p:attrNameLst>
                                      </p:cBhvr>
                                      <p:to>
                                        <p:strVal val="visible"/>
                                      </p:to>
                                    </p:set>
                                    <p:animEffect transition="in" filter="strips(downLeft)">
                                      <p:cBhvr>
                                        <p:cTn id="98" dur="500"/>
                                        <p:tgtEl>
                                          <p:spTgt spid="48"/>
                                        </p:tgtEl>
                                      </p:cBhvr>
                                    </p:animEffect>
                                  </p:childTnLst>
                                </p:cTn>
                              </p:par>
                            </p:childTnLst>
                          </p:cTn>
                        </p:par>
                      </p:childTnLst>
                    </p:cTn>
                  </p:par>
                  <p:par>
                    <p:cTn id="99" fill="hold">
                      <p:stCondLst>
                        <p:cond delay="indefinite"/>
                      </p:stCondLst>
                      <p:childTnLst>
                        <p:par>
                          <p:cTn id="100" fill="hold">
                            <p:stCondLst>
                              <p:cond delay="0"/>
                            </p:stCondLst>
                            <p:childTnLst>
                              <p:par>
                                <p:cTn id="101" presetID="18" presetClass="entr" presetSubtype="12" fill="hold" grpId="0" nodeType="clickEffect">
                                  <p:stCondLst>
                                    <p:cond delay="0"/>
                                  </p:stCondLst>
                                  <p:childTnLst>
                                    <p:set>
                                      <p:cBhvr>
                                        <p:cTn id="102" dur="1" fill="hold">
                                          <p:stCondLst>
                                            <p:cond delay="0"/>
                                          </p:stCondLst>
                                        </p:cTn>
                                        <p:tgtEl>
                                          <p:spTgt spid="50"/>
                                        </p:tgtEl>
                                        <p:attrNameLst>
                                          <p:attrName>style.visibility</p:attrName>
                                        </p:attrNameLst>
                                      </p:cBhvr>
                                      <p:to>
                                        <p:strVal val="visible"/>
                                      </p:to>
                                    </p:set>
                                    <p:animEffect transition="in" filter="strips(downLeft)">
                                      <p:cBhvr>
                                        <p:cTn id="103" dur="500"/>
                                        <p:tgtEl>
                                          <p:spTgt spid="50"/>
                                        </p:tgtEl>
                                      </p:cBhvr>
                                    </p:animEffect>
                                  </p:childTnLst>
                                </p:cTn>
                              </p:par>
                            </p:childTnLst>
                          </p:cTn>
                        </p:par>
                      </p:childTnLst>
                    </p:cTn>
                  </p:par>
                  <p:par>
                    <p:cTn id="104" fill="hold">
                      <p:stCondLst>
                        <p:cond delay="indefinite"/>
                      </p:stCondLst>
                      <p:childTnLst>
                        <p:par>
                          <p:cTn id="105" fill="hold">
                            <p:stCondLst>
                              <p:cond delay="0"/>
                            </p:stCondLst>
                            <p:childTnLst>
                              <p:par>
                                <p:cTn id="106" presetID="18" presetClass="entr" presetSubtype="12" fill="hold" grpId="0" nodeType="clickEffect">
                                  <p:stCondLst>
                                    <p:cond delay="0"/>
                                  </p:stCondLst>
                                  <p:childTnLst>
                                    <p:set>
                                      <p:cBhvr>
                                        <p:cTn id="107" dur="1" fill="hold">
                                          <p:stCondLst>
                                            <p:cond delay="0"/>
                                          </p:stCondLst>
                                        </p:cTn>
                                        <p:tgtEl>
                                          <p:spTgt spid="51"/>
                                        </p:tgtEl>
                                        <p:attrNameLst>
                                          <p:attrName>style.visibility</p:attrName>
                                        </p:attrNameLst>
                                      </p:cBhvr>
                                      <p:to>
                                        <p:strVal val="visible"/>
                                      </p:to>
                                    </p:set>
                                    <p:animEffect transition="in" filter="strips(downLeft)">
                                      <p:cBhvr>
                                        <p:cTn id="108" dur="500"/>
                                        <p:tgtEl>
                                          <p:spTgt spid="51"/>
                                        </p:tgtEl>
                                      </p:cBhvr>
                                    </p:animEffect>
                                  </p:childTnLst>
                                </p:cTn>
                              </p:par>
                            </p:childTnLst>
                          </p:cTn>
                        </p:par>
                      </p:childTnLst>
                    </p:cTn>
                  </p:par>
                  <p:par>
                    <p:cTn id="109" fill="hold">
                      <p:stCondLst>
                        <p:cond delay="indefinite"/>
                      </p:stCondLst>
                      <p:childTnLst>
                        <p:par>
                          <p:cTn id="110" fill="hold">
                            <p:stCondLst>
                              <p:cond delay="0"/>
                            </p:stCondLst>
                            <p:childTnLst>
                              <p:par>
                                <p:cTn id="111" presetID="18" presetClass="entr" presetSubtype="12" fill="hold" grpId="0" nodeType="clickEffect">
                                  <p:stCondLst>
                                    <p:cond delay="0"/>
                                  </p:stCondLst>
                                  <p:childTnLst>
                                    <p:set>
                                      <p:cBhvr>
                                        <p:cTn id="112" dur="1" fill="hold">
                                          <p:stCondLst>
                                            <p:cond delay="0"/>
                                          </p:stCondLst>
                                        </p:cTn>
                                        <p:tgtEl>
                                          <p:spTgt spid="52"/>
                                        </p:tgtEl>
                                        <p:attrNameLst>
                                          <p:attrName>style.visibility</p:attrName>
                                        </p:attrNameLst>
                                      </p:cBhvr>
                                      <p:to>
                                        <p:strVal val="visible"/>
                                      </p:to>
                                    </p:set>
                                    <p:animEffect transition="in" filter="strips(downLeft)">
                                      <p:cBhvr>
                                        <p:cTn id="113" dur="500"/>
                                        <p:tgtEl>
                                          <p:spTgt spid="52"/>
                                        </p:tgtEl>
                                      </p:cBhvr>
                                    </p:animEffect>
                                  </p:childTnLst>
                                </p:cTn>
                              </p:par>
                            </p:childTnLst>
                          </p:cTn>
                        </p:par>
                      </p:childTnLst>
                    </p:cTn>
                  </p:par>
                  <p:par>
                    <p:cTn id="114" fill="hold">
                      <p:stCondLst>
                        <p:cond delay="indefinite"/>
                      </p:stCondLst>
                      <p:childTnLst>
                        <p:par>
                          <p:cTn id="115" fill="hold">
                            <p:stCondLst>
                              <p:cond delay="0"/>
                            </p:stCondLst>
                            <p:childTnLst>
                              <p:par>
                                <p:cTn id="116" presetID="18" presetClass="entr" presetSubtype="12" fill="hold" grpId="0" nodeType="clickEffect">
                                  <p:stCondLst>
                                    <p:cond delay="0"/>
                                  </p:stCondLst>
                                  <p:childTnLst>
                                    <p:set>
                                      <p:cBhvr>
                                        <p:cTn id="117" dur="1" fill="hold">
                                          <p:stCondLst>
                                            <p:cond delay="0"/>
                                          </p:stCondLst>
                                        </p:cTn>
                                        <p:tgtEl>
                                          <p:spTgt spid="53"/>
                                        </p:tgtEl>
                                        <p:attrNameLst>
                                          <p:attrName>style.visibility</p:attrName>
                                        </p:attrNameLst>
                                      </p:cBhvr>
                                      <p:to>
                                        <p:strVal val="visible"/>
                                      </p:to>
                                    </p:set>
                                    <p:animEffect transition="in" filter="strips(downLeft)">
                                      <p:cBhvr>
                                        <p:cTn id="118" dur="500"/>
                                        <p:tgtEl>
                                          <p:spTgt spid="53"/>
                                        </p:tgtEl>
                                      </p:cBhvr>
                                    </p:animEffect>
                                  </p:childTnLst>
                                </p:cTn>
                              </p:par>
                            </p:childTnLst>
                          </p:cTn>
                        </p:par>
                      </p:childTnLst>
                    </p:cTn>
                  </p:par>
                  <p:par>
                    <p:cTn id="119" fill="hold">
                      <p:stCondLst>
                        <p:cond delay="indefinite"/>
                      </p:stCondLst>
                      <p:childTnLst>
                        <p:par>
                          <p:cTn id="120" fill="hold">
                            <p:stCondLst>
                              <p:cond delay="0"/>
                            </p:stCondLst>
                            <p:childTnLst>
                              <p:par>
                                <p:cTn id="121" presetID="18" presetClass="entr" presetSubtype="12" fill="hold" grpId="0" nodeType="clickEffect">
                                  <p:stCondLst>
                                    <p:cond delay="0"/>
                                  </p:stCondLst>
                                  <p:childTnLst>
                                    <p:set>
                                      <p:cBhvr>
                                        <p:cTn id="122" dur="1" fill="hold">
                                          <p:stCondLst>
                                            <p:cond delay="0"/>
                                          </p:stCondLst>
                                        </p:cTn>
                                        <p:tgtEl>
                                          <p:spTgt spid="54"/>
                                        </p:tgtEl>
                                        <p:attrNameLst>
                                          <p:attrName>style.visibility</p:attrName>
                                        </p:attrNameLst>
                                      </p:cBhvr>
                                      <p:to>
                                        <p:strVal val="visible"/>
                                      </p:to>
                                    </p:set>
                                    <p:animEffect transition="in" filter="strips(downLeft)">
                                      <p:cBhvr>
                                        <p:cTn id="123" dur="500"/>
                                        <p:tgtEl>
                                          <p:spTgt spid="54"/>
                                        </p:tgtEl>
                                      </p:cBhvr>
                                    </p:animEffect>
                                  </p:childTnLst>
                                </p:cTn>
                              </p:par>
                            </p:childTnLst>
                          </p:cTn>
                        </p:par>
                      </p:childTnLst>
                    </p:cTn>
                  </p:par>
                  <p:par>
                    <p:cTn id="124" fill="hold">
                      <p:stCondLst>
                        <p:cond delay="indefinite"/>
                      </p:stCondLst>
                      <p:childTnLst>
                        <p:par>
                          <p:cTn id="125" fill="hold">
                            <p:stCondLst>
                              <p:cond delay="0"/>
                            </p:stCondLst>
                            <p:childTnLst>
                              <p:par>
                                <p:cTn id="126" presetID="18" presetClass="entr" presetSubtype="12" fill="hold" grpId="0" nodeType="clickEffect">
                                  <p:stCondLst>
                                    <p:cond delay="0"/>
                                  </p:stCondLst>
                                  <p:childTnLst>
                                    <p:set>
                                      <p:cBhvr>
                                        <p:cTn id="127" dur="1" fill="hold">
                                          <p:stCondLst>
                                            <p:cond delay="0"/>
                                          </p:stCondLst>
                                        </p:cTn>
                                        <p:tgtEl>
                                          <p:spTgt spid="55"/>
                                        </p:tgtEl>
                                        <p:attrNameLst>
                                          <p:attrName>style.visibility</p:attrName>
                                        </p:attrNameLst>
                                      </p:cBhvr>
                                      <p:to>
                                        <p:strVal val="visible"/>
                                      </p:to>
                                    </p:set>
                                    <p:animEffect transition="in" filter="strips(downLeft)">
                                      <p:cBhvr>
                                        <p:cTn id="128" dur="500"/>
                                        <p:tgtEl>
                                          <p:spTgt spid="55"/>
                                        </p:tgtEl>
                                      </p:cBhvr>
                                    </p:animEffect>
                                  </p:childTnLst>
                                </p:cTn>
                              </p:par>
                            </p:childTnLst>
                          </p:cTn>
                        </p:par>
                      </p:childTnLst>
                    </p:cTn>
                  </p:par>
                  <p:par>
                    <p:cTn id="129" fill="hold">
                      <p:stCondLst>
                        <p:cond delay="indefinite"/>
                      </p:stCondLst>
                      <p:childTnLst>
                        <p:par>
                          <p:cTn id="130" fill="hold">
                            <p:stCondLst>
                              <p:cond delay="0"/>
                            </p:stCondLst>
                            <p:childTnLst>
                              <p:par>
                                <p:cTn id="131" presetID="18" presetClass="entr" presetSubtype="12" fill="hold" grpId="0" nodeType="clickEffect">
                                  <p:stCondLst>
                                    <p:cond delay="0"/>
                                  </p:stCondLst>
                                  <p:childTnLst>
                                    <p:set>
                                      <p:cBhvr>
                                        <p:cTn id="132" dur="1" fill="hold">
                                          <p:stCondLst>
                                            <p:cond delay="0"/>
                                          </p:stCondLst>
                                        </p:cTn>
                                        <p:tgtEl>
                                          <p:spTgt spid="56"/>
                                        </p:tgtEl>
                                        <p:attrNameLst>
                                          <p:attrName>style.visibility</p:attrName>
                                        </p:attrNameLst>
                                      </p:cBhvr>
                                      <p:to>
                                        <p:strVal val="visible"/>
                                      </p:to>
                                    </p:set>
                                    <p:animEffect transition="in" filter="strips(downLeft)">
                                      <p:cBhvr>
                                        <p:cTn id="133" dur="500"/>
                                        <p:tgtEl>
                                          <p:spTgt spid="56"/>
                                        </p:tgtEl>
                                      </p:cBhvr>
                                    </p:animEffect>
                                  </p:childTnLst>
                                </p:cTn>
                              </p:par>
                            </p:childTnLst>
                          </p:cTn>
                        </p:par>
                      </p:childTnLst>
                    </p:cTn>
                  </p:par>
                  <p:par>
                    <p:cTn id="134" fill="hold">
                      <p:stCondLst>
                        <p:cond delay="indefinite"/>
                      </p:stCondLst>
                      <p:childTnLst>
                        <p:par>
                          <p:cTn id="135" fill="hold">
                            <p:stCondLst>
                              <p:cond delay="0"/>
                            </p:stCondLst>
                            <p:childTnLst>
                              <p:par>
                                <p:cTn id="136" presetID="18" presetClass="entr" presetSubtype="12" fill="hold" grpId="0" nodeType="clickEffect">
                                  <p:stCondLst>
                                    <p:cond delay="0"/>
                                  </p:stCondLst>
                                  <p:childTnLst>
                                    <p:set>
                                      <p:cBhvr>
                                        <p:cTn id="137" dur="1" fill="hold">
                                          <p:stCondLst>
                                            <p:cond delay="0"/>
                                          </p:stCondLst>
                                        </p:cTn>
                                        <p:tgtEl>
                                          <p:spTgt spid="57"/>
                                        </p:tgtEl>
                                        <p:attrNameLst>
                                          <p:attrName>style.visibility</p:attrName>
                                        </p:attrNameLst>
                                      </p:cBhvr>
                                      <p:to>
                                        <p:strVal val="visible"/>
                                      </p:to>
                                    </p:set>
                                    <p:animEffect transition="in" filter="strips(downLeft)">
                                      <p:cBhvr>
                                        <p:cTn id="138" dur="500"/>
                                        <p:tgtEl>
                                          <p:spTgt spid="57"/>
                                        </p:tgtEl>
                                      </p:cBhvr>
                                    </p:animEffect>
                                  </p:childTnLst>
                                </p:cTn>
                              </p:par>
                            </p:childTnLst>
                          </p:cTn>
                        </p:par>
                      </p:childTnLst>
                    </p:cTn>
                  </p:par>
                  <p:par>
                    <p:cTn id="139" fill="hold">
                      <p:stCondLst>
                        <p:cond delay="indefinite"/>
                      </p:stCondLst>
                      <p:childTnLst>
                        <p:par>
                          <p:cTn id="140" fill="hold">
                            <p:stCondLst>
                              <p:cond delay="0"/>
                            </p:stCondLst>
                            <p:childTnLst>
                              <p:par>
                                <p:cTn id="141" presetID="18" presetClass="entr" presetSubtype="12" fill="hold" grpId="0" nodeType="clickEffect">
                                  <p:stCondLst>
                                    <p:cond delay="0"/>
                                  </p:stCondLst>
                                  <p:childTnLst>
                                    <p:set>
                                      <p:cBhvr>
                                        <p:cTn id="142" dur="1" fill="hold">
                                          <p:stCondLst>
                                            <p:cond delay="0"/>
                                          </p:stCondLst>
                                        </p:cTn>
                                        <p:tgtEl>
                                          <p:spTgt spid="58"/>
                                        </p:tgtEl>
                                        <p:attrNameLst>
                                          <p:attrName>style.visibility</p:attrName>
                                        </p:attrNameLst>
                                      </p:cBhvr>
                                      <p:to>
                                        <p:strVal val="visible"/>
                                      </p:to>
                                    </p:set>
                                    <p:animEffect transition="in" filter="strips(downLeft)">
                                      <p:cBhvr>
                                        <p:cTn id="143" dur="500"/>
                                        <p:tgtEl>
                                          <p:spTgt spid="58"/>
                                        </p:tgtEl>
                                      </p:cBhvr>
                                    </p:animEffect>
                                  </p:childTnLst>
                                </p:cTn>
                              </p:par>
                            </p:childTnLst>
                          </p:cTn>
                        </p:par>
                      </p:childTnLst>
                    </p:cTn>
                  </p:par>
                  <p:par>
                    <p:cTn id="144" fill="hold">
                      <p:stCondLst>
                        <p:cond delay="indefinite"/>
                      </p:stCondLst>
                      <p:childTnLst>
                        <p:par>
                          <p:cTn id="145" fill="hold">
                            <p:stCondLst>
                              <p:cond delay="0"/>
                            </p:stCondLst>
                            <p:childTnLst>
                              <p:par>
                                <p:cTn id="146" presetID="18" presetClass="entr" presetSubtype="12" fill="hold" grpId="0" nodeType="clickEffect">
                                  <p:stCondLst>
                                    <p:cond delay="0"/>
                                  </p:stCondLst>
                                  <p:childTnLst>
                                    <p:set>
                                      <p:cBhvr>
                                        <p:cTn id="147" dur="1" fill="hold">
                                          <p:stCondLst>
                                            <p:cond delay="0"/>
                                          </p:stCondLst>
                                        </p:cTn>
                                        <p:tgtEl>
                                          <p:spTgt spid="59"/>
                                        </p:tgtEl>
                                        <p:attrNameLst>
                                          <p:attrName>style.visibility</p:attrName>
                                        </p:attrNameLst>
                                      </p:cBhvr>
                                      <p:to>
                                        <p:strVal val="visible"/>
                                      </p:to>
                                    </p:set>
                                    <p:animEffect transition="in" filter="strips(downLeft)">
                                      <p:cBhvr>
                                        <p:cTn id="148" dur="500"/>
                                        <p:tgtEl>
                                          <p:spTgt spid="59"/>
                                        </p:tgtEl>
                                      </p:cBhvr>
                                    </p:animEffect>
                                  </p:childTnLst>
                                </p:cTn>
                              </p:par>
                            </p:childTnLst>
                          </p:cTn>
                        </p:par>
                      </p:childTnLst>
                    </p:cTn>
                  </p:par>
                  <p:par>
                    <p:cTn id="149" fill="hold">
                      <p:stCondLst>
                        <p:cond delay="indefinite"/>
                      </p:stCondLst>
                      <p:childTnLst>
                        <p:par>
                          <p:cTn id="150" fill="hold">
                            <p:stCondLst>
                              <p:cond delay="0"/>
                            </p:stCondLst>
                            <p:childTnLst>
                              <p:par>
                                <p:cTn id="151" presetID="18" presetClass="entr" presetSubtype="12" fill="hold" grpId="0" nodeType="clickEffect">
                                  <p:stCondLst>
                                    <p:cond delay="0"/>
                                  </p:stCondLst>
                                  <p:childTnLst>
                                    <p:set>
                                      <p:cBhvr>
                                        <p:cTn id="152" dur="1" fill="hold">
                                          <p:stCondLst>
                                            <p:cond delay="0"/>
                                          </p:stCondLst>
                                        </p:cTn>
                                        <p:tgtEl>
                                          <p:spTgt spid="60"/>
                                        </p:tgtEl>
                                        <p:attrNameLst>
                                          <p:attrName>style.visibility</p:attrName>
                                        </p:attrNameLst>
                                      </p:cBhvr>
                                      <p:to>
                                        <p:strVal val="visible"/>
                                      </p:to>
                                    </p:set>
                                    <p:animEffect transition="in" filter="strips(downLeft)">
                                      <p:cBhvr>
                                        <p:cTn id="15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47" grpId="0"/>
      <p:bldP spid="48" grpId="0"/>
      <p:bldP spid="50" grpId="0"/>
      <p:bldP spid="51" grpId="0"/>
      <p:bldP spid="52" grpId="0"/>
      <p:bldP spid="53" grpId="0"/>
      <p:bldP spid="54" grpId="0"/>
      <p:bldP spid="55" grpId="0"/>
      <p:bldP spid="56" grpId="0"/>
      <p:bldP spid="57" grpId="0"/>
      <p:bldP spid="58" grpId="0"/>
      <p:bldP spid="59" grpId="0"/>
      <p:bldP spid="60"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7401617" y="394095"/>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ثانياً</a:t>
            </a:r>
            <a:endParaRPr lang="ar-SA" sz="2400" b="1" dirty="0">
              <a:solidFill>
                <a:srgbClr val="C00000"/>
              </a:solidFill>
            </a:endParaRPr>
          </a:p>
        </p:txBody>
      </p:sp>
      <p:sp>
        <p:nvSpPr>
          <p:cNvPr id="4" name="مربع نص 3"/>
          <p:cNvSpPr txBox="1"/>
          <p:nvPr/>
        </p:nvSpPr>
        <p:spPr>
          <a:xfrm>
            <a:off x="714348" y="214290"/>
            <a:ext cx="6929486" cy="1077218"/>
          </a:xfrm>
          <a:prstGeom prst="rect">
            <a:avLst/>
          </a:prstGeom>
          <a:noFill/>
        </p:spPr>
        <p:txBody>
          <a:bodyPr wrap="square" rtlCol="1">
            <a:spAutoFit/>
          </a:bodyPr>
          <a:lstStyle/>
          <a:p>
            <a:pPr marL="514350" indent="-514350" algn="ctr"/>
            <a:r>
              <a:rPr lang="ar-SA" sz="3200" b="1" dirty="0" smtClean="0">
                <a:cs typeface="DecoType Naskh Extensions" pitchFamily="2" charset="-78"/>
              </a:rPr>
              <a:t>أصل الآلة في مجموعة(أ) بما يناسب استخدامها في مجموعة(ب):</a:t>
            </a:r>
          </a:p>
        </p:txBody>
      </p:sp>
      <p:sp>
        <p:nvSpPr>
          <p:cNvPr id="5" name="مستطيل مستدير الزوايا 4"/>
          <p:cNvSpPr/>
          <p:nvPr/>
        </p:nvSpPr>
        <p:spPr>
          <a:xfrm>
            <a:off x="6000760" y="1500174"/>
            <a:ext cx="2500330" cy="642942"/>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3600" b="1" dirty="0" smtClean="0">
                <a:solidFill>
                  <a:schemeClr val="tx1"/>
                </a:solidFill>
              </a:rPr>
              <a:t>القَََدُوم</a:t>
            </a:r>
            <a:endParaRPr lang="ar-SA" sz="3600" b="1" dirty="0">
              <a:solidFill>
                <a:schemeClr val="tx1"/>
              </a:solidFill>
            </a:endParaRPr>
          </a:p>
        </p:txBody>
      </p:sp>
      <p:sp>
        <p:nvSpPr>
          <p:cNvPr id="6" name="مستطيل مستدير الزوايا 5"/>
          <p:cNvSpPr/>
          <p:nvPr/>
        </p:nvSpPr>
        <p:spPr>
          <a:xfrm>
            <a:off x="571472" y="1500174"/>
            <a:ext cx="4643470" cy="642942"/>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3600" b="1" dirty="0" smtClean="0">
                <a:solidFill>
                  <a:schemeClr val="tx1"/>
                </a:solidFill>
              </a:rPr>
              <a:t>آلة لنحت الحجر والخشب</a:t>
            </a:r>
            <a:endParaRPr lang="ar-SA" sz="3600" b="1" dirty="0">
              <a:solidFill>
                <a:schemeClr val="tx1"/>
              </a:solidFill>
            </a:endParaRPr>
          </a:p>
        </p:txBody>
      </p:sp>
      <p:sp>
        <p:nvSpPr>
          <p:cNvPr id="7" name="مستطيل مستدير الزوايا 6"/>
          <p:cNvSpPr/>
          <p:nvPr/>
        </p:nvSpPr>
        <p:spPr>
          <a:xfrm>
            <a:off x="6000760" y="2285992"/>
            <a:ext cx="2500330" cy="642942"/>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3600" b="1" dirty="0" smtClean="0">
                <a:solidFill>
                  <a:schemeClr val="tx1"/>
                </a:solidFill>
              </a:rPr>
              <a:t>الإزميل</a:t>
            </a:r>
            <a:endParaRPr lang="ar-SA" sz="3600" b="1" dirty="0">
              <a:solidFill>
                <a:schemeClr val="tx1"/>
              </a:solidFill>
            </a:endParaRPr>
          </a:p>
        </p:txBody>
      </p:sp>
      <p:sp>
        <p:nvSpPr>
          <p:cNvPr id="8" name="مستطيل مستدير الزوايا 7"/>
          <p:cNvSpPr/>
          <p:nvPr/>
        </p:nvSpPr>
        <p:spPr>
          <a:xfrm>
            <a:off x="571472" y="2285992"/>
            <a:ext cx="4643470" cy="642942"/>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3600" b="1" dirty="0" smtClean="0">
                <a:solidFill>
                  <a:schemeClr val="tx1"/>
                </a:solidFill>
              </a:rPr>
              <a:t>آلة من الحديد ينقر بها الصخر</a:t>
            </a:r>
            <a:endParaRPr lang="ar-SA" sz="3600" b="1" dirty="0">
              <a:solidFill>
                <a:schemeClr val="tx1"/>
              </a:solidFill>
            </a:endParaRPr>
          </a:p>
        </p:txBody>
      </p:sp>
      <p:sp>
        <p:nvSpPr>
          <p:cNvPr id="9" name="مستطيل مستدير الزوايا 8"/>
          <p:cNvSpPr/>
          <p:nvPr/>
        </p:nvSpPr>
        <p:spPr>
          <a:xfrm>
            <a:off x="6000760" y="3071810"/>
            <a:ext cx="2500330" cy="642942"/>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3600" b="1" dirty="0" smtClean="0">
                <a:solidFill>
                  <a:schemeClr val="tx1"/>
                </a:solidFill>
              </a:rPr>
              <a:t>المِعول</a:t>
            </a:r>
            <a:endParaRPr lang="ar-SA" sz="3600" b="1" dirty="0">
              <a:solidFill>
                <a:schemeClr val="tx1"/>
              </a:solidFill>
            </a:endParaRPr>
          </a:p>
        </p:txBody>
      </p:sp>
      <p:sp>
        <p:nvSpPr>
          <p:cNvPr id="10" name="مستطيل مستدير الزوايا 9"/>
          <p:cNvSpPr/>
          <p:nvPr/>
        </p:nvSpPr>
        <p:spPr>
          <a:xfrm>
            <a:off x="571472" y="3071810"/>
            <a:ext cx="4643470" cy="642942"/>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3600" b="1" dirty="0" smtClean="0">
                <a:solidFill>
                  <a:schemeClr val="tx1"/>
                </a:solidFill>
              </a:rPr>
              <a:t>آلة من آلات النجارة</a:t>
            </a:r>
            <a:endParaRPr lang="ar-SA" sz="3600" b="1" dirty="0">
              <a:solidFill>
                <a:schemeClr val="tx1"/>
              </a:solidFill>
            </a:endParaRPr>
          </a:p>
        </p:txBody>
      </p:sp>
      <p:sp>
        <p:nvSpPr>
          <p:cNvPr id="11" name="مستطيل مستدير الزوايا 10"/>
          <p:cNvSpPr/>
          <p:nvPr/>
        </p:nvSpPr>
        <p:spPr>
          <a:xfrm>
            <a:off x="6000760" y="3857628"/>
            <a:ext cx="2500330" cy="642942"/>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3600" b="1" dirty="0" smtClean="0">
                <a:solidFill>
                  <a:schemeClr val="tx1"/>
                </a:solidFill>
              </a:rPr>
              <a:t>المحراث</a:t>
            </a:r>
            <a:endParaRPr lang="ar-SA" sz="3600" b="1" dirty="0">
              <a:solidFill>
                <a:schemeClr val="tx1"/>
              </a:solidFill>
            </a:endParaRPr>
          </a:p>
        </p:txBody>
      </p:sp>
      <p:sp>
        <p:nvSpPr>
          <p:cNvPr id="12" name="مستطيل مستدير الزوايا 11"/>
          <p:cNvSpPr/>
          <p:nvPr/>
        </p:nvSpPr>
        <p:spPr>
          <a:xfrm>
            <a:off x="571472" y="3857628"/>
            <a:ext cx="4500594" cy="642942"/>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3600" b="1" dirty="0" smtClean="0">
                <a:solidFill>
                  <a:schemeClr val="tx1"/>
                </a:solidFill>
              </a:rPr>
              <a:t>آلة لغزل الصوف والقطن</a:t>
            </a:r>
            <a:endParaRPr lang="ar-SA" sz="3600" b="1" dirty="0">
              <a:solidFill>
                <a:schemeClr val="tx1"/>
              </a:solidFill>
            </a:endParaRPr>
          </a:p>
        </p:txBody>
      </p:sp>
      <p:sp>
        <p:nvSpPr>
          <p:cNvPr id="13" name="مستطيل مستدير الزوايا 12"/>
          <p:cNvSpPr/>
          <p:nvPr/>
        </p:nvSpPr>
        <p:spPr>
          <a:xfrm>
            <a:off x="6000760" y="4643446"/>
            <a:ext cx="2500330" cy="642942"/>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3600" b="1" dirty="0" smtClean="0">
                <a:solidFill>
                  <a:schemeClr val="tx1"/>
                </a:solidFill>
              </a:rPr>
              <a:t>المنجل</a:t>
            </a:r>
            <a:endParaRPr lang="ar-SA" sz="3600" b="1" dirty="0">
              <a:solidFill>
                <a:schemeClr val="tx1"/>
              </a:solidFill>
            </a:endParaRPr>
          </a:p>
        </p:txBody>
      </p:sp>
      <p:sp>
        <p:nvSpPr>
          <p:cNvPr id="14" name="مستطيل مستدير الزوايا 13"/>
          <p:cNvSpPr/>
          <p:nvPr/>
        </p:nvSpPr>
        <p:spPr>
          <a:xfrm>
            <a:off x="571472" y="4643446"/>
            <a:ext cx="4500594" cy="642942"/>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3600" b="1" dirty="0" smtClean="0">
                <a:solidFill>
                  <a:schemeClr val="tx1"/>
                </a:solidFill>
              </a:rPr>
              <a:t>آلة لحصد الزرع</a:t>
            </a:r>
            <a:endParaRPr lang="ar-SA" sz="3600" b="1" dirty="0">
              <a:solidFill>
                <a:schemeClr val="tx1"/>
              </a:solidFill>
            </a:endParaRPr>
          </a:p>
        </p:txBody>
      </p:sp>
      <p:sp>
        <p:nvSpPr>
          <p:cNvPr id="16" name="مستطيل مستدير الزوايا 15"/>
          <p:cNvSpPr/>
          <p:nvPr/>
        </p:nvSpPr>
        <p:spPr>
          <a:xfrm>
            <a:off x="571472" y="5429264"/>
            <a:ext cx="4500594" cy="642942"/>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3600" b="1" dirty="0" smtClean="0">
                <a:solidFill>
                  <a:schemeClr val="tx1"/>
                </a:solidFill>
              </a:rPr>
              <a:t>آلة تشق بها الأرض لزرعها</a:t>
            </a:r>
            <a:endParaRPr lang="ar-SA" sz="3600" b="1" dirty="0">
              <a:solidFill>
                <a:schemeClr val="tx1"/>
              </a:solidFill>
            </a:endParaRPr>
          </a:p>
        </p:txBody>
      </p:sp>
      <p:cxnSp>
        <p:nvCxnSpPr>
          <p:cNvPr id="18" name="رابط كسهم مستقيم 17"/>
          <p:cNvCxnSpPr>
            <a:stCxn id="5" idx="1"/>
            <a:endCxn id="10" idx="3"/>
          </p:cNvCxnSpPr>
          <p:nvPr/>
        </p:nvCxnSpPr>
        <p:spPr>
          <a:xfrm rot="10800000" flipV="1">
            <a:off x="5214942" y="1821645"/>
            <a:ext cx="785818" cy="1571636"/>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9" name="رابط كسهم مستقيم 18"/>
          <p:cNvCxnSpPr/>
          <p:nvPr/>
        </p:nvCxnSpPr>
        <p:spPr>
          <a:xfrm rot="10800000">
            <a:off x="5214942" y="1928802"/>
            <a:ext cx="795342" cy="65246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2" name="رابط كسهم مستقيم 21"/>
          <p:cNvCxnSpPr/>
          <p:nvPr/>
        </p:nvCxnSpPr>
        <p:spPr>
          <a:xfrm rot="10800000">
            <a:off x="5214942" y="2714620"/>
            <a:ext cx="785818" cy="71438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4" name="رابط كسهم مستقيم 23"/>
          <p:cNvCxnSpPr/>
          <p:nvPr/>
        </p:nvCxnSpPr>
        <p:spPr>
          <a:xfrm rot="5400000">
            <a:off x="4822033" y="4536289"/>
            <a:ext cx="1428760" cy="78581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6" name="رابط كسهم مستقيم 25"/>
          <p:cNvCxnSpPr>
            <a:stCxn id="13" idx="1"/>
            <a:endCxn id="14" idx="3"/>
          </p:cNvCxnSpPr>
          <p:nvPr/>
        </p:nvCxnSpPr>
        <p:spPr>
          <a:xfrm rot="10800000">
            <a:off x="5072066" y="4964917"/>
            <a:ext cx="928694" cy="1588"/>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1000"/>
                                        <p:tgtEl>
                                          <p:spTgt spid="4"/>
                                        </p:tgtEl>
                                      </p:cBhvr>
                                    </p:animEffect>
                                  </p:childTnLst>
                                </p:cTn>
                              </p:par>
                              <p:par>
                                <p:cTn id="11" presetID="18" presetClass="entr" presetSubtype="9"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upLeft)">
                                      <p:cBhvr>
                                        <p:cTn id="13" dur="500"/>
                                        <p:tgtEl>
                                          <p:spTgt spid="5"/>
                                        </p:tgtEl>
                                      </p:cBhvr>
                                    </p:animEffect>
                                  </p:childTnLst>
                                </p:cTn>
                              </p:par>
                              <p:par>
                                <p:cTn id="14" presetID="18" presetClass="entr" presetSubtype="9"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strips(upLeft)">
                                      <p:cBhvr>
                                        <p:cTn id="16" dur="500"/>
                                        <p:tgtEl>
                                          <p:spTgt spid="6"/>
                                        </p:tgtEl>
                                      </p:cBhvr>
                                    </p:animEffect>
                                  </p:childTnLst>
                                </p:cTn>
                              </p:par>
                              <p:par>
                                <p:cTn id="17" presetID="18" presetClass="entr" presetSubtype="9"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trips(upLeft)">
                                      <p:cBhvr>
                                        <p:cTn id="19" dur="500"/>
                                        <p:tgtEl>
                                          <p:spTgt spid="7"/>
                                        </p:tgtEl>
                                      </p:cBhvr>
                                    </p:animEffect>
                                  </p:childTnLst>
                                </p:cTn>
                              </p:par>
                              <p:par>
                                <p:cTn id="20" presetID="18" presetClass="entr" presetSubtype="9"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trips(upLeft)">
                                      <p:cBhvr>
                                        <p:cTn id="22" dur="500"/>
                                        <p:tgtEl>
                                          <p:spTgt spid="8"/>
                                        </p:tgtEl>
                                      </p:cBhvr>
                                    </p:animEffect>
                                  </p:childTnLst>
                                </p:cTn>
                              </p:par>
                              <p:par>
                                <p:cTn id="23" presetID="18" presetClass="entr" presetSubtype="9"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strips(upLeft)">
                                      <p:cBhvr>
                                        <p:cTn id="25" dur="500"/>
                                        <p:tgtEl>
                                          <p:spTgt spid="9"/>
                                        </p:tgtEl>
                                      </p:cBhvr>
                                    </p:animEffect>
                                  </p:childTnLst>
                                </p:cTn>
                              </p:par>
                              <p:par>
                                <p:cTn id="26" presetID="18" presetClass="entr" presetSubtype="9"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strips(upLeft)">
                                      <p:cBhvr>
                                        <p:cTn id="28" dur="500"/>
                                        <p:tgtEl>
                                          <p:spTgt spid="10"/>
                                        </p:tgtEl>
                                      </p:cBhvr>
                                    </p:animEffect>
                                  </p:childTnLst>
                                </p:cTn>
                              </p:par>
                              <p:par>
                                <p:cTn id="29" presetID="18" presetClass="entr" presetSubtype="9"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strips(upLeft)">
                                      <p:cBhvr>
                                        <p:cTn id="31" dur="500"/>
                                        <p:tgtEl>
                                          <p:spTgt spid="11"/>
                                        </p:tgtEl>
                                      </p:cBhvr>
                                    </p:animEffect>
                                  </p:childTnLst>
                                </p:cTn>
                              </p:par>
                              <p:par>
                                <p:cTn id="32" presetID="18" presetClass="entr" presetSubtype="9"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strips(upLeft)">
                                      <p:cBhvr>
                                        <p:cTn id="34" dur="500"/>
                                        <p:tgtEl>
                                          <p:spTgt spid="12"/>
                                        </p:tgtEl>
                                      </p:cBhvr>
                                    </p:animEffect>
                                  </p:childTnLst>
                                </p:cTn>
                              </p:par>
                              <p:par>
                                <p:cTn id="35" presetID="18" presetClass="entr" presetSubtype="9"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strips(upLeft)">
                                      <p:cBhvr>
                                        <p:cTn id="37" dur="500"/>
                                        <p:tgtEl>
                                          <p:spTgt spid="13"/>
                                        </p:tgtEl>
                                      </p:cBhvr>
                                    </p:animEffect>
                                  </p:childTnLst>
                                </p:cTn>
                              </p:par>
                              <p:par>
                                <p:cTn id="38" presetID="18" presetClass="entr" presetSubtype="9"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strips(upLeft)">
                                      <p:cBhvr>
                                        <p:cTn id="40" dur="500"/>
                                        <p:tgtEl>
                                          <p:spTgt spid="14"/>
                                        </p:tgtEl>
                                      </p:cBhvr>
                                    </p:animEffect>
                                  </p:childTnLst>
                                </p:cTn>
                              </p:par>
                              <p:par>
                                <p:cTn id="41" presetID="18" presetClass="entr" presetSubtype="9"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strips(upLeft)">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6" presetClass="entr" presetSubtype="16" fill="hold"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circle(in)">
                                      <p:cBhvr>
                                        <p:cTn id="48" dur="10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6" presetClass="entr" presetSubtype="16" fill="hold"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circle(in)">
                                      <p:cBhvr>
                                        <p:cTn id="53" dur="1000"/>
                                        <p:tgtEl>
                                          <p:spTgt spid="19"/>
                                        </p:tgtEl>
                                      </p:cBhvr>
                                    </p:animEffect>
                                  </p:childTnLst>
                                </p:cTn>
                              </p:par>
                            </p:childTnLst>
                          </p:cTn>
                        </p:par>
                      </p:childTnLst>
                    </p:cTn>
                  </p:par>
                  <p:par>
                    <p:cTn id="54" fill="hold">
                      <p:stCondLst>
                        <p:cond delay="indefinite"/>
                      </p:stCondLst>
                      <p:childTnLst>
                        <p:par>
                          <p:cTn id="55" fill="hold">
                            <p:stCondLst>
                              <p:cond delay="0"/>
                            </p:stCondLst>
                            <p:childTnLst>
                              <p:par>
                                <p:cTn id="56" presetID="6" presetClass="entr" presetSubtype="16" fill="hold" nodeType="click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circle(in)">
                                      <p:cBhvr>
                                        <p:cTn id="58" dur="1000"/>
                                        <p:tgtEl>
                                          <p:spTgt spid="22"/>
                                        </p:tgtEl>
                                      </p:cBhvr>
                                    </p:animEffect>
                                  </p:childTnLst>
                                </p:cTn>
                              </p:par>
                            </p:childTnLst>
                          </p:cTn>
                        </p:par>
                      </p:childTnLst>
                    </p:cTn>
                  </p:par>
                  <p:par>
                    <p:cTn id="59" fill="hold">
                      <p:stCondLst>
                        <p:cond delay="indefinite"/>
                      </p:stCondLst>
                      <p:childTnLst>
                        <p:par>
                          <p:cTn id="60" fill="hold">
                            <p:stCondLst>
                              <p:cond delay="0"/>
                            </p:stCondLst>
                            <p:childTnLst>
                              <p:par>
                                <p:cTn id="61" presetID="6" presetClass="entr" presetSubtype="16" fill="hold" nodeType="click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circle(in)">
                                      <p:cBhvr>
                                        <p:cTn id="63" dur="1000"/>
                                        <p:tgtEl>
                                          <p:spTgt spid="24"/>
                                        </p:tgtEl>
                                      </p:cBhvr>
                                    </p:animEffect>
                                  </p:childTnLst>
                                </p:cTn>
                              </p:par>
                            </p:childTnLst>
                          </p:cTn>
                        </p:par>
                      </p:childTnLst>
                    </p:cTn>
                  </p:par>
                  <p:par>
                    <p:cTn id="64" fill="hold">
                      <p:stCondLst>
                        <p:cond delay="indefinite"/>
                      </p:stCondLst>
                      <p:childTnLst>
                        <p:par>
                          <p:cTn id="65" fill="hold">
                            <p:stCondLst>
                              <p:cond delay="0"/>
                            </p:stCondLst>
                            <p:childTnLst>
                              <p:par>
                                <p:cTn id="66" presetID="6" presetClass="entr" presetSubtype="16" fill="hold" nodeType="click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circle(in)">
                                      <p:cBhvr>
                                        <p:cTn id="68"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rot="20303143">
            <a:off x="8010049" y="280275"/>
            <a:ext cx="1000132" cy="707886"/>
          </a:xfrm>
          <a:prstGeom prst="rect">
            <a:avLst/>
          </a:prstGeom>
          <a:noFill/>
        </p:spPr>
        <p:txBody>
          <a:bodyPr wrap="square" rtlCol="1">
            <a:spAutoFit/>
          </a:bodyPr>
          <a:lstStyle/>
          <a:p>
            <a:pPr algn="ctr"/>
            <a:r>
              <a:rPr lang="ar-SA" sz="2000" b="1" dirty="0" smtClean="0">
                <a:solidFill>
                  <a:schemeClr val="accent2">
                    <a:lumMod val="50000"/>
                  </a:schemeClr>
                </a:solidFill>
                <a:sym typeface="Wingdings"/>
              </a:rPr>
              <a:t></a:t>
            </a:r>
          </a:p>
          <a:p>
            <a:pPr algn="ctr"/>
            <a:r>
              <a:rPr lang="ar-SA" sz="2000" b="1" dirty="0" smtClean="0">
                <a:solidFill>
                  <a:schemeClr val="accent2">
                    <a:lumMod val="50000"/>
                  </a:schemeClr>
                </a:solidFill>
                <a:sym typeface="Wingdings"/>
              </a:rPr>
              <a:t>أجيب</a:t>
            </a:r>
            <a:endParaRPr lang="ar-SA" sz="2000" b="1" dirty="0">
              <a:solidFill>
                <a:schemeClr val="accent2">
                  <a:lumMod val="50000"/>
                </a:schemeClr>
              </a:solidFill>
            </a:endParaRPr>
          </a:p>
        </p:txBody>
      </p:sp>
      <p:sp>
        <p:nvSpPr>
          <p:cNvPr id="4" name="شكل بيضاوي 3"/>
          <p:cNvSpPr/>
          <p:nvPr/>
        </p:nvSpPr>
        <p:spPr>
          <a:xfrm rot="20493824">
            <a:off x="8157230" y="63422"/>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زاوية مطوية 4"/>
          <p:cNvSpPr/>
          <p:nvPr/>
        </p:nvSpPr>
        <p:spPr>
          <a:xfrm rot="834941">
            <a:off x="6544361" y="251219"/>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أولاً</a:t>
            </a:r>
            <a:endParaRPr lang="ar-SA" sz="2400" b="1" dirty="0">
              <a:solidFill>
                <a:srgbClr val="C00000"/>
              </a:solidFill>
            </a:endParaRPr>
          </a:p>
        </p:txBody>
      </p:sp>
      <p:sp>
        <p:nvSpPr>
          <p:cNvPr id="6" name="مربع نص 5"/>
          <p:cNvSpPr txBox="1"/>
          <p:nvPr/>
        </p:nvSpPr>
        <p:spPr>
          <a:xfrm>
            <a:off x="214282" y="142852"/>
            <a:ext cx="6929486" cy="1077218"/>
          </a:xfrm>
          <a:prstGeom prst="rect">
            <a:avLst/>
          </a:prstGeom>
          <a:noFill/>
        </p:spPr>
        <p:txBody>
          <a:bodyPr wrap="square" rtlCol="1">
            <a:spAutoFit/>
          </a:bodyPr>
          <a:lstStyle/>
          <a:p>
            <a:pPr marL="514350" indent="-514350" algn="ctr"/>
            <a:r>
              <a:rPr lang="ar-SA" sz="3200" b="1" dirty="0" smtClean="0">
                <a:cs typeface="DecoType Naskh Extensions" pitchFamily="2" charset="-78"/>
              </a:rPr>
              <a:t>ما الساعة التي عدّها الكاتب من أمتع الساعات </a:t>
            </a:r>
          </a:p>
          <a:p>
            <a:pPr marL="514350" indent="-514350" algn="ctr"/>
            <a:r>
              <a:rPr lang="ar-SA" sz="3200" b="1" dirty="0" smtClean="0">
                <a:cs typeface="DecoType Naskh Extensions" pitchFamily="2" charset="-78"/>
              </a:rPr>
              <a:t>عنده؟ولم؟</a:t>
            </a:r>
          </a:p>
        </p:txBody>
      </p:sp>
      <p:sp>
        <p:nvSpPr>
          <p:cNvPr id="7" name="مربع نص 6"/>
          <p:cNvSpPr txBox="1"/>
          <p:nvPr/>
        </p:nvSpPr>
        <p:spPr>
          <a:xfrm>
            <a:off x="285720" y="1046133"/>
            <a:ext cx="7000924" cy="954107"/>
          </a:xfrm>
          <a:prstGeom prst="rect">
            <a:avLst/>
          </a:prstGeom>
          <a:noFill/>
        </p:spPr>
        <p:txBody>
          <a:bodyPr wrap="square" rtlCol="1">
            <a:spAutoFit/>
          </a:bodyPr>
          <a:lstStyle/>
          <a:p>
            <a:pPr algn="ctr"/>
            <a:r>
              <a:rPr lang="ar-SA" sz="2800" b="1" dirty="0" smtClean="0">
                <a:solidFill>
                  <a:srgbClr val="C00000"/>
                </a:solidFill>
              </a:rPr>
              <a:t>ساعة الأشغال اليدوية،لأنه يعمل فيها بكل قدراته (الفكر،القلب،العضلات)</a:t>
            </a:r>
          </a:p>
        </p:txBody>
      </p:sp>
      <p:sp>
        <p:nvSpPr>
          <p:cNvPr id="8" name="زاوية مطوية 7"/>
          <p:cNvSpPr/>
          <p:nvPr/>
        </p:nvSpPr>
        <p:spPr>
          <a:xfrm rot="834941">
            <a:off x="7830245" y="1929267"/>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ثانياً</a:t>
            </a:r>
            <a:endParaRPr lang="ar-SA" sz="2400" b="1" dirty="0">
              <a:solidFill>
                <a:srgbClr val="C00000"/>
              </a:solidFill>
            </a:endParaRPr>
          </a:p>
        </p:txBody>
      </p:sp>
      <p:sp>
        <p:nvSpPr>
          <p:cNvPr id="9" name="مربع نص 8"/>
          <p:cNvSpPr txBox="1"/>
          <p:nvPr/>
        </p:nvSpPr>
        <p:spPr>
          <a:xfrm>
            <a:off x="4131143" y="1892377"/>
            <a:ext cx="3643338" cy="584775"/>
          </a:xfrm>
          <a:prstGeom prst="rect">
            <a:avLst/>
          </a:prstGeom>
          <a:noFill/>
        </p:spPr>
        <p:txBody>
          <a:bodyPr wrap="square" rtlCol="1">
            <a:spAutoFit/>
          </a:bodyPr>
          <a:lstStyle/>
          <a:p>
            <a:pPr marL="514350" indent="-514350" algn="ctr"/>
            <a:r>
              <a:rPr lang="ar-SA" sz="3200" b="1" dirty="0" smtClean="0">
                <a:cs typeface="DecoType Naskh Extensions" pitchFamily="2" charset="-78"/>
              </a:rPr>
              <a:t>بم تشبه الكاتب في أداء عمله؟</a:t>
            </a:r>
          </a:p>
        </p:txBody>
      </p:sp>
      <p:sp>
        <p:nvSpPr>
          <p:cNvPr id="10" name="مربع نص 9"/>
          <p:cNvSpPr txBox="1"/>
          <p:nvPr/>
        </p:nvSpPr>
        <p:spPr>
          <a:xfrm>
            <a:off x="-142908" y="1857364"/>
            <a:ext cx="4572064" cy="523220"/>
          </a:xfrm>
          <a:prstGeom prst="rect">
            <a:avLst/>
          </a:prstGeom>
          <a:noFill/>
        </p:spPr>
        <p:txBody>
          <a:bodyPr wrap="square" rtlCol="1">
            <a:spAutoFit/>
          </a:bodyPr>
          <a:lstStyle/>
          <a:p>
            <a:pPr algn="ctr"/>
            <a:r>
              <a:rPr lang="ar-SA" sz="2800" b="1" dirty="0" smtClean="0">
                <a:solidFill>
                  <a:srgbClr val="C00000"/>
                </a:solidFill>
              </a:rPr>
              <a:t>بالفلاح في عمله،والعامل في معمله.</a:t>
            </a:r>
          </a:p>
        </p:txBody>
      </p:sp>
      <p:sp>
        <p:nvSpPr>
          <p:cNvPr id="11" name="زاوية مطوية 10"/>
          <p:cNvSpPr/>
          <p:nvPr/>
        </p:nvSpPr>
        <p:spPr>
          <a:xfrm rot="834941">
            <a:off x="7699598" y="2751549"/>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ثالثاً</a:t>
            </a:r>
            <a:endParaRPr lang="ar-SA" sz="2400" b="1" dirty="0">
              <a:solidFill>
                <a:srgbClr val="C00000"/>
              </a:solidFill>
            </a:endParaRPr>
          </a:p>
        </p:txBody>
      </p:sp>
      <p:sp>
        <p:nvSpPr>
          <p:cNvPr id="12" name="مربع نص 11"/>
          <p:cNvSpPr txBox="1"/>
          <p:nvPr/>
        </p:nvSpPr>
        <p:spPr>
          <a:xfrm>
            <a:off x="428596" y="2540399"/>
            <a:ext cx="7286676" cy="4031873"/>
          </a:xfrm>
          <a:prstGeom prst="rect">
            <a:avLst/>
          </a:prstGeom>
          <a:noFill/>
        </p:spPr>
        <p:txBody>
          <a:bodyPr wrap="square" rtlCol="1">
            <a:spAutoFit/>
          </a:bodyPr>
          <a:lstStyle/>
          <a:p>
            <a:pPr marL="514350" indent="-514350" algn="ctr"/>
            <a:r>
              <a:rPr lang="ar-SA" sz="3200" b="1" dirty="0" smtClean="0">
                <a:cs typeface="DecoType Naskh Extensions" pitchFamily="2" charset="-78"/>
              </a:rPr>
              <a:t>أشارك مجموعتي؛لصياغة أسئلة تكون إجابتها على النحو التالي:</a:t>
            </a:r>
          </a:p>
          <a:p>
            <a:pPr marL="514350" indent="-514350"/>
            <a:r>
              <a:rPr lang="ar-SA" sz="3200" b="1" dirty="0" smtClean="0">
                <a:cs typeface="DecoType Naskh Extensions" pitchFamily="2" charset="-78"/>
              </a:rPr>
              <a:t>       السؤال:                                                          </a:t>
            </a:r>
          </a:p>
          <a:p>
            <a:pPr marL="514350" indent="-514350" algn="ctr"/>
            <a:r>
              <a:rPr lang="ar-SA" sz="3200" b="1" dirty="0" smtClean="0">
                <a:cs typeface="DecoType Naskh Extensions" pitchFamily="2" charset="-78"/>
              </a:rPr>
              <a:t>الإجابة:إذا جاء عمله كما أراد،وكان خالياً من العيوب.</a:t>
            </a:r>
          </a:p>
          <a:p>
            <a:pPr marL="514350" indent="-514350"/>
            <a:r>
              <a:rPr lang="ar-SA" sz="3200" b="1" dirty="0" smtClean="0">
                <a:cs typeface="DecoType Naskh Extensions" pitchFamily="2" charset="-78"/>
              </a:rPr>
              <a:t>      السؤال:</a:t>
            </a:r>
          </a:p>
          <a:p>
            <a:pPr marL="514350" indent="-514350" algn="ctr"/>
            <a:r>
              <a:rPr lang="ar-SA" sz="3200" b="1" dirty="0" smtClean="0">
                <a:cs typeface="DecoType Naskh Extensions" pitchFamily="2" charset="-78"/>
              </a:rPr>
              <a:t>الإجابة: 1- الفكر     2- القلب    3- العضلات</a:t>
            </a:r>
          </a:p>
          <a:p>
            <a:pPr marL="514350" indent="-514350"/>
            <a:r>
              <a:rPr lang="ar-SA" sz="3200" b="1" dirty="0" smtClean="0">
                <a:cs typeface="DecoType Naskh Extensions" pitchFamily="2" charset="-78"/>
              </a:rPr>
              <a:t>     السؤال:</a:t>
            </a:r>
          </a:p>
          <a:p>
            <a:pPr marL="514350" indent="-514350" algn="ctr"/>
            <a:r>
              <a:rPr lang="ar-SA" sz="3200" b="1" dirty="0" smtClean="0">
                <a:cs typeface="DecoType Naskh Extensions" pitchFamily="2" charset="-78"/>
              </a:rPr>
              <a:t>الإجابة:نعم؛إذا كانت خالية من الإنتاج،والإبداع.</a:t>
            </a:r>
          </a:p>
        </p:txBody>
      </p:sp>
      <p:sp>
        <p:nvSpPr>
          <p:cNvPr id="13" name="مربع نص 12"/>
          <p:cNvSpPr txBox="1"/>
          <p:nvPr/>
        </p:nvSpPr>
        <p:spPr>
          <a:xfrm>
            <a:off x="2143076" y="3500438"/>
            <a:ext cx="4572064" cy="523220"/>
          </a:xfrm>
          <a:prstGeom prst="rect">
            <a:avLst/>
          </a:prstGeom>
          <a:noFill/>
        </p:spPr>
        <p:txBody>
          <a:bodyPr wrap="square" rtlCol="1">
            <a:spAutoFit/>
          </a:bodyPr>
          <a:lstStyle/>
          <a:p>
            <a:pPr algn="ctr"/>
            <a:r>
              <a:rPr lang="ar-SA" sz="2800" b="1" dirty="0" smtClean="0">
                <a:solidFill>
                  <a:srgbClr val="C00000"/>
                </a:solidFill>
              </a:rPr>
              <a:t>متى يشعر الكاتب بالبهجة والسرور؟</a:t>
            </a:r>
          </a:p>
        </p:txBody>
      </p:sp>
      <p:sp>
        <p:nvSpPr>
          <p:cNvPr id="14" name="مربع نص 13"/>
          <p:cNvSpPr txBox="1"/>
          <p:nvPr/>
        </p:nvSpPr>
        <p:spPr>
          <a:xfrm>
            <a:off x="1142944" y="4477416"/>
            <a:ext cx="5715072" cy="523220"/>
          </a:xfrm>
          <a:prstGeom prst="rect">
            <a:avLst/>
          </a:prstGeom>
          <a:noFill/>
        </p:spPr>
        <p:txBody>
          <a:bodyPr wrap="square" rtlCol="1">
            <a:spAutoFit/>
          </a:bodyPr>
          <a:lstStyle/>
          <a:p>
            <a:pPr algn="ctr"/>
            <a:r>
              <a:rPr lang="ar-SA" sz="2800" b="1" dirty="0" smtClean="0">
                <a:solidFill>
                  <a:srgbClr val="C00000"/>
                </a:solidFill>
              </a:rPr>
              <a:t>ما القدرات التي يستخدمها الكاتب في عمله؟</a:t>
            </a:r>
          </a:p>
        </p:txBody>
      </p:sp>
      <p:sp>
        <p:nvSpPr>
          <p:cNvPr id="15" name="مربع نص 14"/>
          <p:cNvSpPr txBox="1"/>
          <p:nvPr/>
        </p:nvSpPr>
        <p:spPr>
          <a:xfrm>
            <a:off x="1142944" y="5477548"/>
            <a:ext cx="5786510" cy="523220"/>
          </a:xfrm>
          <a:prstGeom prst="rect">
            <a:avLst/>
          </a:prstGeom>
          <a:noFill/>
        </p:spPr>
        <p:txBody>
          <a:bodyPr wrap="square" rtlCol="1">
            <a:spAutoFit/>
          </a:bodyPr>
          <a:lstStyle/>
          <a:p>
            <a:pPr algn="ctr"/>
            <a:r>
              <a:rPr lang="ar-SA" sz="2800" b="1" dirty="0" smtClean="0">
                <a:solidFill>
                  <a:srgbClr val="C00000"/>
                </a:solidFill>
              </a:rPr>
              <a:t>هل يمكن أن تكون الحياة كالموت؟وضح ذلك؟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4)">
                                      <p:cBhvr>
                                        <p:cTn id="10" dur="1000"/>
                                        <p:tgtEl>
                                          <p:spTgt spid="6"/>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heel(4)">
                                      <p:cBhvr>
                                        <p:cTn id="13" dur="1000"/>
                                        <p:tgtEl>
                                          <p:spTgt spid="8"/>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heel(4)">
                                      <p:cBhvr>
                                        <p:cTn id="16" dur="1000"/>
                                        <p:tgtEl>
                                          <p:spTgt spid="9"/>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4)">
                                      <p:cBhvr>
                                        <p:cTn id="19" dur="1000"/>
                                        <p:tgtEl>
                                          <p:spTgt spid="11"/>
                                        </p:tgtEl>
                                      </p:cBhvr>
                                    </p:animEffect>
                                  </p:childTnLst>
                                </p:cTn>
                              </p:par>
                              <p:par>
                                <p:cTn id="20" presetID="21" presetClass="entr" presetSubtype="4"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heel(4)">
                                      <p:cBhvr>
                                        <p:cTn id="22" dur="1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ircle(in)">
                                      <p:cBhvr>
                                        <p:cTn id="27" dur="1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circle(in)">
                                      <p:cBhvr>
                                        <p:cTn id="32" dur="1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circle(in)">
                                      <p:cBhvr>
                                        <p:cTn id="37" dur="10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circle(in)">
                                      <p:cBhvr>
                                        <p:cTn id="42" dur="10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circle(in)">
                                      <p:cBhvr>
                                        <p:cTn id="4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p:bldP spid="10" grpId="0"/>
      <p:bldP spid="11" grpId="0" animBg="1"/>
      <p:bldP spid="12" grpId="0"/>
      <p:bldP spid="13" grpId="0"/>
      <p:bldP spid="14" grpId="0"/>
      <p:bldP spid="15"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214282" y="142852"/>
            <a:ext cx="7724828" cy="1077218"/>
          </a:xfrm>
          <a:prstGeom prst="rect">
            <a:avLst/>
          </a:prstGeom>
          <a:noFill/>
        </p:spPr>
        <p:txBody>
          <a:bodyPr wrap="square" rtlCol="1">
            <a:spAutoFit/>
          </a:bodyPr>
          <a:lstStyle/>
          <a:p>
            <a:pPr algn="ctr"/>
            <a:r>
              <a:rPr lang="ar-SA" sz="3200" b="1" dirty="0" smtClean="0">
                <a:cs typeface="DecoType Naskh Extensions" pitchFamily="2" charset="-78"/>
              </a:rPr>
              <a:t>أبحث في القرص المدمج المرفق(</a:t>
            </a:r>
            <a:r>
              <a:rPr lang="en-US" sz="3200" b="1" dirty="0" smtClean="0">
                <a:cs typeface="DecoType Naskh Extensions" pitchFamily="2" charset="-78"/>
              </a:rPr>
              <a:t>(CD</a:t>
            </a:r>
            <a:r>
              <a:rPr lang="ar-SA" sz="3200" b="1" dirty="0" smtClean="0">
                <a:cs typeface="DecoType Naskh Extensions" pitchFamily="2" charset="-78"/>
              </a:rPr>
              <a:t>الذي يحوي معاجم/</a:t>
            </a:r>
          </a:p>
          <a:p>
            <a:pPr algn="ctr"/>
            <a:r>
              <a:rPr lang="ar-SA" sz="3200" b="1" dirty="0" smtClean="0">
                <a:cs typeface="DecoType Naskh Extensions" pitchFamily="2" charset="-78"/>
              </a:rPr>
              <a:t>قواميس للوصول إلى معاني الكلمات التالية:</a:t>
            </a:r>
            <a:endParaRPr lang="ar-SA" sz="3200" b="1" dirty="0">
              <a:cs typeface="DecoType Naskh Extensions" pitchFamily="2" charset="-78"/>
            </a:endParaRPr>
          </a:p>
        </p:txBody>
      </p:sp>
      <p:sp>
        <p:nvSpPr>
          <p:cNvPr id="4" name="وسيلة شرح بيضاوية 3"/>
          <p:cNvSpPr/>
          <p:nvPr/>
        </p:nvSpPr>
        <p:spPr>
          <a:xfrm>
            <a:off x="7500958" y="214290"/>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 </a:t>
            </a:r>
            <a:endParaRPr lang="ar-SA" sz="2400" b="1" dirty="0">
              <a:solidFill>
                <a:schemeClr val="tx1"/>
              </a:solidFill>
            </a:endParaRPr>
          </a:p>
        </p:txBody>
      </p:sp>
      <p:graphicFrame>
        <p:nvGraphicFramePr>
          <p:cNvPr id="5" name="جدول 4"/>
          <p:cNvGraphicFramePr>
            <a:graphicFrameLocks noGrp="1"/>
          </p:cNvGraphicFramePr>
          <p:nvPr/>
        </p:nvGraphicFramePr>
        <p:xfrm>
          <a:off x="1071538" y="1233486"/>
          <a:ext cx="6405586" cy="1981200"/>
        </p:xfrm>
        <a:graphic>
          <a:graphicData uri="http://schemas.openxmlformats.org/drawingml/2006/table">
            <a:tbl>
              <a:tblPr rtl="1" firstRow="1" bandRow="1">
                <a:tableStyleId>{5C22544A-7EE6-4342-B048-85BDC9FD1C3A}</a:tableStyleId>
              </a:tblPr>
              <a:tblGrid>
                <a:gridCol w="1761784"/>
                <a:gridCol w="4643802"/>
              </a:tblGrid>
              <a:tr h="357190">
                <a:tc>
                  <a:txBody>
                    <a:bodyPr/>
                    <a:lstStyle/>
                    <a:p>
                      <a:pPr algn="ctr" rtl="1"/>
                      <a:r>
                        <a:rPr lang="ar-SA" sz="2000" b="1" dirty="0" smtClean="0">
                          <a:solidFill>
                            <a:schemeClr val="tx1"/>
                          </a:solidFill>
                        </a:rPr>
                        <a:t>الكلمة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lin ang="16200000" scaled="1"/>
                      <a:tileRect/>
                    </a:gradFill>
                  </a:tcPr>
                </a:tc>
                <a:tc>
                  <a:txBody>
                    <a:bodyPr/>
                    <a:lstStyle/>
                    <a:p>
                      <a:pPr algn="ctr" rtl="1"/>
                      <a:r>
                        <a:rPr lang="ar-SA" sz="2000" b="1" dirty="0" smtClean="0">
                          <a:solidFill>
                            <a:schemeClr val="tx1"/>
                          </a:solidFill>
                        </a:rPr>
                        <a:t>معناها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lin ang="16200000" scaled="1"/>
                      <a:tileRect/>
                    </a:gradFill>
                  </a:tcPr>
                </a:tc>
              </a:tr>
              <a:tr h="357190">
                <a:tc>
                  <a:txBody>
                    <a:bodyPr/>
                    <a:lstStyle/>
                    <a:p>
                      <a:pPr algn="ctr" rtl="1"/>
                      <a:r>
                        <a:rPr lang="ar-SA" sz="2000" b="1" dirty="0" smtClean="0">
                          <a:solidFill>
                            <a:schemeClr val="tx1"/>
                          </a:solidFill>
                        </a:rPr>
                        <a:t>آنا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lin ang="16200000" scaled="1"/>
                      <a:tileRect/>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lin ang="16200000" scaled="1"/>
                      <a:tileRect/>
                    </a:gradFill>
                  </a:tcPr>
                </a:tc>
              </a:tr>
              <a:tr h="357190">
                <a:tc>
                  <a:txBody>
                    <a:bodyPr/>
                    <a:lstStyle/>
                    <a:p>
                      <a:pPr algn="ctr" rtl="1"/>
                      <a:r>
                        <a:rPr lang="ar-SA" sz="2000" b="1" dirty="0" smtClean="0">
                          <a:solidFill>
                            <a:schemeClr val="tx1"/>
                          </a:solidFill>
                        </a:rPr>
                        <a:t>آونة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lin ang="16200000" scaled="1"/>
                      <a:tileRect/>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lin ang="16200000" scaled="1"/>
                      <a:tileRect/>
                    </a:gradFill>
                  </a:tcPr>
                </a:tc>
              </a:tr>
              <a:tr h="357190">
                <a:tc>
                  <a:txBody>
                    <a:bodyPr/>
                    <a:lstStyle/>
                    <a:p>
                      <a:pPr algn="ctr" rtl="1"/>
                      <a:r>
                        <a:rPr lang="ar-SA" sz="2000" b="1" dirty="0" smtClean="0">
                          <a:solidFill>
                            <a:schemeClr val="tx1"/>
                          </a:solidFill>
                        </a:rPr>
                        <a:t>قُرط</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lin ang="16200000" scaled="1"/>
                      <a:tileRect/>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lin ang="16200000" scaled="1"/>
                      <a:tileRect/>
                    </a:gradFill>
                  </a:tcPr>
                </a:tc>
              </a:tr>
              <a:tr h="357190">
                <a:tc>
                  <a:txBody>
                    <a:bodyPr/>
                    <a:lstStyle/>
                    <a:p>
                      <a:pPr algn="ctr" rtl="1"/>
                      <a:r>
                        <a:rPr lang="ar-SA" sz="2000" b="1" dirty="0" smtClean="0">
                          <a:solidFill>
                            <a:schemeClr val="tx1"/>
                          </a:solidFill>
                        </a:rPr>
                        <a:t>يحوك</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lin ang="16200000" scaled="1"/>
                      <a:tileRect/>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lin ang="16200000" scaled="1"/>
                      <a:tileRect/>
                    </a:gradFill>
                  </a:tcPr>
                </a:tc>
              </a:tr>
            </a:tbl>
          </a:graphicData>
        </a:graphic>
      </p:graphicFrame>
      <p:sp>
        <p:nvSpPr>
          <p:cNvPr id="6" name="مربع نص 5"/>
          <p:cNvSpPr txBox="1"/>
          <p:nvPr/>
        </p:nvSpPr>
        <p:spPr>
          <a:xfrm>
            <a:off x="285720" y="3709104"/>
            <a:ext cx="7724828" cy="1077218"/>
          </a:xfrm>
          <a:prstGeom prst="rect">
            <a:avLst/>
          </a:prstGeom>
          <a:noFill/>
        </p:spPr>
        <p:txBody>
          <a:bodyPr wrap="square" rtlCol="1">
            <a:spAutoFit/>
          </a:bodyPr>
          <a:lstStyle/>
          <a:p>
            <a:pPr algn="ctr"/>
            <a:r>
              <a:rPr lang="ar-SA" sz="3200" b="1" dirty="0" smtClean="0">
                <a:cs typeface="DecoType Naskh Extensions" pitchFamily="2" charset="-78"/>
              </a:rPr>
              <a:t>1)أبحث عن استخدامات للكلمات التالية:الأشغال اليدوية – أمتع –الإبداع - البهجة</a:t>
            </a:r>
          </a:p>
        </p:txBody>
      </p:sp>
      <p:sp>
        <p:nvSpPr>
          <p:cNvPr id="7" name="وسيلة شرح بيضاوية 6"/>
          <p:cNvSpPr/>
          <p:nvPr/>
        </p:nvSpPr>
        <p:spPr>
          <a:xfrm>
            <a:off x="7500958" y="3286124"/>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 </a:t>
            </a:r>
            <a:endParaRPr lang="ar-SA" sz="2400" b="1" dirty="0">
              <a:solidFill>
                <a:schemeClr val="tx1"/>
              </a:solidFill>
            </a:endParaRPr>
          </a:p>
        </p:txBody>
      </p:sp>
      <p:sp>
        <p:nvSpPr>
          <p:cNvPr id="8" name="مربع نص 7"/>
          <p:cNvSpPr txBox="1"/>
          <p:nvPr/>
        </p:nvSpPr>
        <p:spPr>
          <a:xfrm>
            <a:off x="285720" y="4780674"/>
            <a:ext cx="7724828" cy="1077218"/>
          </a:xfrm>
          <a:prstGeom prst="rect">
            <a:avLst/>
          </a:prstGeom>
          <a:noFill/>
        </p:spPr>
        <p:txBody>
          <a:bodyPr wrap="square" rtlCol="1">
            <a:spAutoFit/>
          </a:bodyPr>
          <a:lstStyle/>
          <a:p>
            <a:pPr algn="ctr"/>
            <a:r>
              <a:rPr lang="ar-SA" sz="3200" b="1" dirty="0" smtClean="0">
                <a:cs typeface="DecoType Naskh Extensions" pitchFamily="2" charset="-78"/>
              </a:rPr>
              <a:t>2) أوظف الكلمات السابقة في جمل وعبارات تصلح أن تكون فقر بعنوان(أحب هوايتي).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par>
                                <p:cTn id="11" presetID="21" presetClass="entr" presetSubtype="4"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4)">
                                      <p:cBhvr>
                                        <p:cTn id="13" dur="500"/>
                                        <p:tgtEl>
                                          <p:spTgt spid="5"/>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4)">
                                      <p:cBhvr>
                                        <p:cTn id="16" dur="1000"/>
                                        <p:tgtEl>
                                          <p:spTgt spid="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1000"/>
                                        <p:tgtEl>
                                          <p:spTgt spid="7"/>
                                        </p:tgtEl>
                                      </p:cBhvr>
                                    </p:animEffect>
                                  </p:childTnLst>
                                </p:cTn>
                              </p:par>
                              <p:par>
                                <p:cTn id="20" presetID="21"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4)">
                                      <p:cBhvr>
                                        <p:cTn id="2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p:bldP spid="7" grpId="0" animBg="1"/>
      <p:bldP spid="8"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rot="20303143">
            <a:off x="8010049" y="280275"/>
            <a:ext cx="1000132" cy="707886"/>
          </a:xfrm>
          <a:prstGeom prst="rect">
            <a:avLst/>
          </a:prstGeom>
          <a:noFill/>
        </p:spPr>
        <p:txBody>
          <a:bodyPr wrap="square" rtlCol="1">
            <a:spAutoFit/>
          </a:bodyPr>
          <a:lstStyle/>
          <a:p>
            <a:pPr algn="ctr"/>
            <a:r>
              <a:rPr lang="ar-SA" sz="2000" b="1" dirty="0" smtClean="0">
                <a:solidFill>
                  <a:schemeClr val="accent2">
                    <a:lumMod val="50000"/>
                  </a:schemeClr>
                </a:solidFill>
                <a:sym typeface="Wingdings"/>
              </a:rPr>
              <a:t></a:t>
            </a:r>
          </a:p>
          <a:p>
            <a:pPr algn="ctr"/>
            <a:r>
              <a:rPr lang="ar-SA" sz="2000" b="1" dirty="0" smtClean="0">
                <a:solidFill>
                  <a:schemeClr val="accent2">
                    <a:lumMod val="50000"/>
                  </a:schemeClr>
                </a:solidFill>
                <a:sym typeface="Wingdings"/>
              </a:rPr>
              <a:t>أفكر</a:t>
            </a:r>
            <a:endParaRPr lang="ar-SA" sz="2000" b="1" dirty="0">
              <a:solidFill>
                <a:schemeClr val="accent2">
                  <a:lumMod val="50000"/>
                </a:schemeClr>
              </a:solidFill>
            </a:endParaRPr>
          </a:p>
        </p:txBody>
      </p:sp>
      <p:sp>
        <p:nvSpPr>
          <p:cNvPr id="4" name="شكل بيضاوي 3"/>
          <p:cNvSpPr/>
          <p:nvPr/>
        </p:nvSpPr>
        <p:spPr>
          <a:xfrm rot="20493824">
            <a:off x="8157230" y="63422"/>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زاوية مطوية 4"/>
          <p:cNvSpPr/>
          <p:nvPr/>
        </p:nvSpPr>
        <p:spPr>
          <a:xfrm rot="834941">
            <a:off x="6972989" y="251219"/>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أولاً</a:t>
            </a:r>
            <a:endParaRPr lang="ar-SA" sz="2400" b="1" dirty="0">
              <a:solidFill>
                <a:srgbClr val="C00000"/>
              </a:solidFill>
            </a:endParaRPr>
          </a:p>
        </p:txBody>
      </p:sp>
      <p:sp>
        <p:nvSpPr>
          <p:cNvPr id="6" name="مربع نص 5"/>
          <p:cNvSpPr txBox="1"/>
          <p:nvPr/>
        </p:nvSpPr>
        <p:spPr>
          <a:xfrm>
            <a:off x="357190" y="137204"/>
            <a:ext cx="7072330" cy="1077218"/>
          </a:xfrm>
          <a:prstGeom prst="rect">
            <a:avLst/>
          </a:prstGeom>
          <a:noFill/>
        </p:spPr>
        <p:txBody>
          <a:bodyPr wrap="square" rtlCol="1">
            <a:spAutoFit/>
          </a:bodyPr>
          <a:lstStyle/>
          <a:p>
            <a:pPr marL="514350" indent="-514350" algn="ctr"/>
            <a:r>
              <a:rPr lang="ar-SA" sz="3200" b="1" dirty="0" smtClean="0">
                <a:solidFill>
                  <a:srgbClr val="C00000"/>
                </a:solidFill>
                <a:cs typeface="DecoType Naskh Extensions" pitchFamily="2" charset="-78"/>
              </a:rPr>
              <a:t>(ومبدع من يستنبت بالمحراث شتى البقول والحبوب والثمار،وماهر من يغزل الشعر فيحوك منه خيمة أو بساطاً)</a:t>
            </a:r>
          </a:p>
        </p:txBody>
      </p:sp>
      <p:sp>
        <p:nvSpPr>
          <p:cNvPr id="7" name="مربع نص 6"/>
          <p:cNvSpPr txBox="1"/>
          <p:nvPr/>
        </p:nvSpPr>
        <p:spPr>
          <a:xfrm>
            <a:off x="357158" y="1142984"/>
            <a:ext cx="7715304" cy="1077218"/>
          </a:xfrm>
          <a:prstGeom prst="rect">
            <a:avLst/>
          </a:prstGeom>
          <a:noFill/>
        </p:spPr>
        <p:txBody>
          <a:bodyPr wrap="square" rtlCol="1">
            <a:spAutoFit/>
          </a:bodyPr>
          <a:lstStyle/>
          <a:p>
            <a:pPr marL="514350" indent="-514350" algn="ctr"/>
            <a:r>
              <a:rPr lang="ar-SA" sz="3200" b="1" dirty="0" smtClean="0">
                <a:cs typeface="DecoType Naskh Extensions" pitchFamily="2" charset="-78"/>
              </a:rPr>
              <a:t>1) أشارك من بجواري لملء الفراغات في الشكل التالي مع الاستفادة من العبارة السابقة.</a:t>
            </a:r>
          </a:p>
        </p:txBody>
      </p:sp>
      <p:sp>
        <p:nvSpPr>
          <p:cNvPr id="8" name="شكل بيضاوي 7"/>
          <p:cNvSpPr/>
          <p:nvPr/>
        </p:nvSpPr>
        <p:spPr>
          <a:xfrm>
            <a:off x="5572132" y="3357562"/>
            <a:ext cx="1714512" cy="1714512"/>
          </a:xfrm>
          <a:prstGeom prst="ellipse">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2200" b="1" dirty="0" smtClean="0"/>
              <a:t>مجالات الإبداع والابتكار كما يراها الكاتب</a:t>
            </a:r>
            <a:endParaRPr lang="ar-SA" sz="2200" b="1" dirty="0"/>
          </a:p>
        </p:txBody>
      </p:sp>
      <p:sp>
        <p:nvSpPr>
          <p:cNvPr id="9" name="مستطيل مستدير الزوايا 8"/>
          <p:cNvSpPr/>
          <p:nvPr/>
        </p:nvSpPr>
        <p:spPr>
          <a:xfrm>
            <a:off x="7358082" y="2428868"/>
            <a:ext cx="1571636" cy="1285884"/>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000" b="1" dirty="0" smtClean="0">
                <a:solidFill>
                  <a:schemeClr val="tx1"/>
                </a:solidFill>
              </a:rPr>
              <a:t>صناعة المحراث</a:t>
            </a:r>
            <a:endParaRPr lang="ar-SA" sz="2000" b="1" dirty="0">
              <a:solidFill>
                <a:schemeClr val="tx1"/>
              </a:solidFill>
            </a:endParaRPr>
          </a:p>
        </p:txBody>
      </p:sp>
      <p:sp>
        <p:nvSpPr>
          <p:cNvPr id="10" name="مستطيل مستدير الزوايا 9"/>
          <p:cNvSpPr/>
          <p:nvPr/>
        </p:nvSpPr>
        <p:spPr>
          <a:xfrm>
            <a:off x="7429520" y="4000504"/>
            <a:ext cx="1500198" cy="1285884"/>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11" name="مستطيل مستدير الزوايا 10"/>
          <p:cNvSpPr/>
          <p:nvPr/>
        </p:nvSpPr>
        <p:spPr>
          <a:xfrm>
            <a:off x="285720" y="4643446"/>
            <a:ext cx="1571636" cy="1285884"/>
          </a:xfrm>
          <a:prstGeom prst="round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endParaRPr lang="ar-SA" dirty="0"/>
          </a:p>
        </p:txBody>
      </p:sp>
      <p:sp>
        <p:nvSpPr>
          <p:cNvPr id="12" name="شكل بيضاوي 11"/>
          <p:cNvSpPr/>
          <p:nvPr/>
        </p:nvSpPr>
        <p:spPr>
          <a:xfrm>
            <a:off x="1928794" y="3643314"/>
            <a:ext cx="1785950" cy="1714512"/>
          </a:xfrm>
          <a:prstGeom prst="ellipse">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2200" b="1" dirty="0" smtClean="0"/>
              <a:t>مجالات الإبداع والابتكار كما نراها</a:t>
            </a:r>
          </a:p>
        </p:txBody>
      </p:sp>
      <p:sp>
        <p:nvSpPr>
          <p:cNvPr id="13" name="مستطيل مستدير الزوايا 12"/>
          <p:cNvSpPr/>
          <p:nvPr/>
        </p:nvSpPr>
        <p:spPr>
          <a:xfrm>
            <a:off x="5643570" y="2000240"/>
            <a:ext cx="1571636" cy="1285884"/>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14" name="مستطيل مستدير الزوايا 13"/>
          <p:cNvSpPr/>
          <p:nvPr/>
        </p:nvSpPr>
        <p:spPr>
          <a:xfrm>
            <a:off x="5929322" y="5286388"/>
            <a:ext cx="1571636" cy="1285884"/>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15" name="مستطيل مستدير الزوايا 14"/>
          <p:cNvSpPr/>
          <p:nvPr/>
        </p:nvSpPr>
        <p:spPr>
          <a:xfrm>
            <a:off x="285720" y="2643182"/>
            <a:ext cx="1571636" cy="1285884"/>
          </a:xfrm>
          <a:prstGeom prst="round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endParaRPr lang="ar-SA" dirty="0"/>
          </a:p>
        </p:txBody>
      </p:sp>
      <p:sp>
        <p:nvSpPr>
          <p:cNvPr id="16" name="مستطيل مستدير الزوايا 15"/>
          <p:cNvSpPr/>
          <p:nvPr/>
        </p:nvSpPr>
        <p:spPr>
          <a:xfrm>
            <a:off x="2357422" y="2285992"/>
            <a:ext cx="1571636" cy="1285884"/>
          </a:xfrm>
          <a:prstGeom prst="round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endParaRPr lang="ar-SA" dirty="0"/>
          </a:p>
        </p:txBody>
      </p:sp>
      <p:sp>
        <p:nvSpPr>
          <p:cNvPr id="17" name="مستطيل مستدير الزوايا 16"/>
          <p:cNvSpPr/>
          <p:nvPr/>
        </p:nvSpPr>
        <p:spPr>
          <a:xfrm>
            <a:off x="2428860" y="5429264"/>
            <a:ext cx="1571636" cy="1285884"/>
          </a:xfrm>
          <a:prstGeom prst="round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endParaRPr lang="ar-SA" dirty="0"/>
          </a:p>
        </p:txBody>
      </p:sp>
      <p:sp>
        <p:nvSpPr>
          <p:cNvPr id="18" name="مربع نص 17"/>
          <p:cNvSpPr txBox="1"/>
          <p:nvPr/>
        </p:nvSpPr>
        <p:spPr>
          <a:xfrm>
            <a:off x="5715008" y="2143116"/>
            <a:ext cx="1428760" cy="1077218"/>
          </a:xfrm>
          <a:prstGeom prst="rect">
            <a:avLst/>
          </a:prstGeom>
          <a:noFill/>
        </p:spPr>
        <p:txBody>
          <a:bodyPr wrap="square" rtlCol="1">
            <a:spAutoFit/>
          </a:bodyPr>
          <a:lstStyle/>
          <a:p>
            <a:r>
              <a:rPr lang="ar-SA" sz="3200" b="1" dirty="0" smtClean="0">
                <a:solidFill>
                  <a:srgbClr val="C00000"/>
                </a:solidFill>
              </a:rPr>
              <a:t>الاستبات</a:t>
            </a:r>
          </a:p>
          <a:p>
            <a:pPr algn="ctr"/>
            <a:r>
              <a:rPr lang="ar-SA" sz="3200" b="1" dirty="0" smtClean="0">
                <a:solidFill>
                  <a:srgbClr val="C00000"/>
                </a:solidFill>
              </a:rPr>
              <a:t> به</a:t>
            </a:r>
            <a:endParaRPr lang="ar-SA" sz="3200" b="1" dirty="0">
              <a:solidFill>
                <a:srgbClr val="C00000"/>
              </a:solidFill>
            </a:endParaRPr>
          </a:p>
        </p:txBody>
      </p:sp>
      <p:sp>
        <p:nvSpPr>
          <p:cNvPr id="19" name="مربع نص 18"/>
          <p:cNvSpPr txBox="1"/>
          <p:nvPr/>
        </p:nvSpPr>
        <p:spPr>
          <a:xfrm>
            <a:off x="7500958" y="4071942"/>
            <a:ext cx="1428760" cy="1077218"/>
          </a:xfrm>
          <a:prstGeom prst="rect">
            <a:avLst/>
          </a:prstGeom>
          <a:noFill/>
        </p:spPr>
        <p:txBody>
          <a:bodyPr wrap="square" rtlCol="1">
            <a:spAutoFit/>
          </a:bodyPr>
          <a:lstStyle/>
          <a:p>
            <a:pPr algn="ctr"/>
            <a:r>
              <a:rPr lang="ar-SA" sz="3200" b="1" dirty="0" smtClean="0">
                <a:solidFill>
                  <a:srgbClr val="C00000"/>
                </a:solidFill>
              </a:rPr>
              <a:t>غزل الصوف</a:t>
            </a:r>
            <a:endParaRPr lang="ar-SA" sz="3200" b="1" dirty="0">
              <a:solidFill>
                <a:srgbClr val="C00000"/>
              </a:solidFill>
            </a:endParaRPr>
          </a:p>
        </p:txBody>
      </p:sp>
      <p:sp>
        <p:nvSpPr>
          <p:cNvPr id="20" name="مربع نص 19"/>
          <p:cNvSpPr txBox="1"/>
          <p:nvPr/>
        </p:nvSpPr>
        <p:spPr>
          <a:xfrm>
            <a:off x="6000760" y="5286388"/>
            <a:ext cx="1428760" cy="1384995"/>
          </a:xfrm>
          <a:prstGeom prst="rect">
            <a:avLst/>
          </a:prstGeom>
          <a:noFill/>
        </p:spPr>
        <p:txBody>
          <a:bodyPr wrap="square" rtlCol="1">
            <a:spAutoFit/>
          </a:bodyPr>
          <a:lstStyle/>
          <a:p>
            <a:pPr algn="ctr"/>
            <a:r>
              <a:rPr lang="ar-SA" sz="2800" b="1" dirty="0" smtClean="0">
                <a:solidFill>
                  <a:srgbClr val="C00000"/>
                </a:solidFill>
              </a:rPr>
              <a:t>صناعة الذهب والفضة</a:t>
            </a:r>
            <a:endParaRPr lang="ar-SA" sz="2800" b="1" dirty="0">
              <a:solidFill>
                <a:srgbClr val="C00000"/>
              </a:solidFill>
            </a:endParaRPr>
          </a:p>
        </p:txBody>
      </p:sp>
      <p:sp>
        <p:nvSpPr>
          <p:cNvPr id="21" name="مربع نص 20"/>
          <p:cNvSpPr txBox="1"/>
          <p:nvPr/>
        </p:nvSpPr>
        <p:spPr>
          <a:xfrm>
            <a:off x="2428860" y="2357430"/>
            <a:ext cx="1428760" cy="1077218"/>
          </a:xfrm>
          <a:prstGeom prst="rect">
            <a:avLst/>
          </a:prstGeom>
          <a:noFill/>
        </p:spPr>
        <p:txBody>
          <a:bodyPr wrap="square" rtlCol="1">
            <a:spAutoFit/>
          </a:bodyPr>
          <a:lstStyle/>
          <a:p>
            <a:pPr algn="ctr"/>
            <a:r>
              <a:rPr lang="ar-SA" sz="3200" b="1" dirty="0" smtClean="0">
                <a:solidFill>
                  <a:srgbClr val="C00000"/>
                </a:solidFill>
              </a:rPr>
              <a:t>صناعة السيارة</a:t>
            </a:r>
            <a:endParaRPr lang="ar-SA" sz="3200" b="1" dirty="0">
              <a:solidFill>
                <a:srgbClr val="C00000"/>
              </a:solidFill>
            </a:endParaRPr>
          </a:p>
        </p:txBody>
      </p:sp>
      <p:sp>
        <p:nvSpPr>
          <p:cNvPr id="22" name="مربع نص 21"/>
          <p:cNvSpPr txBox="1"/>
          <p:nvPr/>
        </p:nvSpPr>
        <p:spPr>
          <a:xfrm>
            <a:off x="357158" y="2714620"/>
            <a:ext cx="1428760" cy="1077218"/>
          </a:xfrm>
          <a:prstGeom prst="rect">
            <a:avLst/>
          </a:prstGeom>
          <a:noFill/>
        </p:spPr>
        <p:txBody>
          <a:bodyPr wrap="square" rtlCol="1">
            <a:spAutoFit/>
          </a:bodyPr>
          <a:lstStyle/>
          <a:p>
            <a:pPr algn="ctr"/>
            <a:r>
              <a:rPr lang="ar-SA" sz="3200" b="1" dirty="0" smtClean="0">
                <a:solidFill>
                  <a:srgbClr val="C00000"/>
                </a:solidFill>
              </a:rPr>
              <a:t>صناعة الحاسب</a:t>
            </a:r>
            <a:endParaRPr lang="ar-SA" sz="3200" b="1" dirty="0">
              <a:solidFill>
                <a:srgbClr val="C00000"/>
              </a:solidFill>
            </a:endParaRPr>
          </a:p>
        </p:txBody>
      </p:sp>
      <p:sp>
        <p:nvSpPr>
          <p:cNvPr id="23" name="مربع نص 22"/>
          <p:cNvSpPr txBox="1"/>
          <p:nvPr/>
        </p:nvSpPr>
        <p:spPr>
          <a:xfrm>
            <a:off x="357158" y="4714884"/>
            <a:ext cx="1428760" cy="1077218"/>
          </a:xfrm>
          <a:prstGeom prst="rect">
            <a:avLst/>
          </a:prstGeom>
          <a:noFill/>
        </p:spPr>
        <p:txBody>
          <a:bodyPr wrap="square" rtlCol="1">
            <a:spAutoFit/>
          </a:bodyPr>
          <a:lstStyle/>
          <a:p>
            <a:pPr algn="ctr"/>
            <a:r>
              <a:rPr lang="ar-SA" sz="3200" b="1" dirty="0" smtClean="0">
                <a:solidFill>
                  <a:srgbClr val="C00000"/>
                </a:solidFill>
              </a:rPr>
              <a:t>صيانة الأجهزة </a:t>
            </a:r>
            <a:endParaRPr lang="ar-SA" sz="3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4)">
                                      <p:cBhvr>
                                        <p:cTn id="10" dur="1000"/>
                                        <p:tgtEl>
                                          <p:spTgt spid="6"/>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4)">
                                      <p:cBhvr>
                                        <p:cTn id="13" dur="1000"/>
                                        <p:tgtEl>
                                          <p:spTgt spid="7"/>
                                        </p:tgtEl>
                                      </p:cBhvr>
                                    </p:animEffect>
                                  </p:childTnLst>
                                </p:cTn>
                              </p:par>
                              <p:par>
                                <p:cTn id="14" presetID="18" presetClass="entr" presetSubtype="9"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strips(upLeft)">
                                      <p:cBhvr>
                                        <p:cTn id="16" dur="500"/>
                                        <p:tgtEl>
                                          <p:spTgt spid="13"/>
                                        </p:tgtEl>
                                      </p:cBhvr>
                                    </p:animEffect>
                                  </p:childTnLst>
                                </p:cTn>
                              </p:par>
                              <p:par>
                                <p:cTn id="17" presetID="18" presetClass="entr" presetSubtype="9"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strips(upLeft)">
                                      <p:cBhvr>
                                        <p:cTn id="19" dur="500"/>
                                        <p:tgtEl>
                                          <p:spTgt spid="9"/>
                                        </p:tgtEl>
                                      </p:cBhvr>
                                    </p:animEffect>
                                  </p:childTnLst>
                                </p:cTn>
                              </p:par>
                              <p:par>
                                <p:cTn id="20" presetID="18" presetClass="entr" presetSubtype="9"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strips(upLeft)">
                                      <p:cBhvr>
                                        <p:cTn id="22" dur="500"/>
                                        <p:tgtEl>
                                          <p:spTgt spid="10"/>
                                        </p:tgtEl>
                                      </p:cBhvr>
                                    </p:animEffect>
                                  </p:childTnLst>
                                </p:cTn>
                              </p:par>
                              <p:par>
                                <p:cTn id="23" presetID="18" presetClass="entr" presetSubtype="9"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strips(upLeft)">
                                      <p:cBhvr>
                                        <p:cTn id="25" dur="500"/>
                                        <p:tgtEl>
                                          <p:spTgt spid="14"/>
                                        </p:tgtEl>
                                      </p:cBhvr>
                                    </p:animEffect>
                                  </p:childTnLst>
                                </p:cTn>
                              </p:par>
                              <p:par>
                                <p:cTn id="26" presetID="18" presetClass="entr" presetSubtype="9"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strips(upLeft)">
                                      <p:cBhvr>
                                        <p:cTn id="28" dur="500"/>
                                        <p:tgtEl>
                                          <p:spTgt spid="8"/>
                                        </p:tgtEl>
                                      </p:cBhvr>
                                    </p:animEffect>
                                  </p:childTnLst>
                                </p:cTn>
                              </p:par>
                              <p:par>
                                <p:cTn id="29" presetID="18" presetClass="entr" presetSubtype="9"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strips(upLeft)">
                                      <p:cBhvr>
                                        <p:cTn id="31" dur="500"/>
                                        <p:tgtEl>
                                          <p:spTgt spid="16"/>
                                        </p:tgtEl>
                                      </p:cBhvr>
                                    </p:animEffect>
                                  </p:childTnLst>
                                </p:cTn>
                              </p:par>
                              <p:par>
                                <p:cTn id="32" presetID="18" presetClass="entr" presetSubtype="9"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strips(upLeft)">
                                      <p:cBhvr>
                                        <p:cTn id="34" dur="500"/>
                                        <p:tgtEl>
                                          <p:spTgt spid="15"/>
                                        </p:tgtEl>
                                      </p:cBhvr>
                                    </p:animEffect>
                                  </p:childTnLst>
                                </p:cTn>
                              </p:par>
                              <p:par>
                                <p:cTn id="35" presetID="18" presetClass="entr" presetSubtype="9"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trips(upLeft)">
                                      <p:cBhvr>
                                        <p:cTn id="37" dur="500"/>
                                        <p:tgtEl>
                                          <p:spTgt spid="11"/>
                                        </p:tgtEl>
                                      </p:cBhvr>
                                    </p:animEffect>
                                  </p:childTnLst>
                                </p:cTn>
                              </p:par>
                              <p:par>
                                <p:cTn id="38" presetID="18" presetClass="entr" presetSubtype="9"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strips(upLeft)">
                                      <p:cBhvr>
                                        <p:cTn id="40" dur="500"/>
                                        <p:tgtEl>
                                          <p:spTgt spid="17"/>
                                        </p:tgtEl>
                                      </p:cBhvr>
                                    </p:animEffect>
                                  </p:childTnLst>
                                </p:cTn>
                              </p:par>
                              <p:par>
                                <p:cTn id="41" presetID="18" presetClass="entr" presetSubtype="9"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strips(upLeft)">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17" presetClass="entr" presetSubtype="8"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ppt_x</p:attrName>
                                        </p:attrNameLst>
                                      </p:cBhvr>
                                      <p:tavLst>
                                        <p:tav tm="0">
                                          <p:val>
                                            <p:strVal val="#ppt_x-#ppt_w/2"/>
                                          </p:val>
                                        </p:tav>
                                        <p:tav tm="100000">
                                          <p:val>
                                            <p:strVal val="#ppt_x"/>
                                          </p:val>
                                        </p:tav>
                                      </p:tavLst>
                                    </p:anim>
                                    <p:anim calcmode="lin" valueType="num">
                                      <p:cBhvr>
                                        <p:cTn id="49" dur="500" fill="hold"/>
                                        <p:tgtEl>
                                          <p:spTgt spid="18"/>
                                        </p:tgtEl>
                                        <p:attrNameLst>
                                          <p:attrName>ppt_y</p:attrName>
                                        </p:attrNameLst>
                                      </p:cBhvr>
                                      <p:tavLst>
                                        <p:tav tm="0">
                                          <p:val>
                                            <p:strVal val="#ppt_y"/>
                                          </p:val>
                                        </p:tav>
                                        <p:tav tm="100000">
                                          <p:val>
                                            <p:strVal val="#ppt_y"/>
                                          </p:val>
                                        </p:tav>
                                      </p:tavLst>
                                    </p:anim>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17" presetClass="entr" presetSubtype="8"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500" fill="hold"/>
                                        <p:tgtEl>
                                          <p:spTgt spid="19"/>
                                        </p:tgtEl>
                                        <p:attrNameLst>
                                          <p:attrName>ppt_x</p:attrName>
                                        </p:attrNameLst>
                                      </p:cBhvr>
                                      <p:tavLst>
                                        <p:tav tm="0">
                                          <p:val>
                                            <p:strVal val="#ppt_x-#ppt_w/2"/>
                                          </p:val>
                                        </p:tav>
                                        <p:tav tm="100000">
                                          <p:val>
                                            <p:strVal val="#ppt_x"/>
                                          </p:val>
                                        </p:tav>
                                      </p:tavLst>
                                    </p:anim>
                                    <p:anim calcmode="lin" valueType="num">
                                      <p:cBhvr>
                                        <p:cTn id="57" dur="500" fill="hold"/>
                                        <p:tgtEl>
                                          <p:spTgt spid="19"/>
                                        </p:tgtEl>
                                        <p:attrNameLst>
                                          <p:attrName>ppt_y</p:attrName>
                                        </p:attrNameLst>
                                      </p:cBhvr>
                                      <p:tavLst>
                                        <p:tav tm="0">
                                          <p:val>
                                            <p:strVal val="#ppt_y"/>
                                          </p:val>
                                        </p:tav>
                                        <p:tav tm="100000">
                                          <p:val>
                                            <p:strVal val="#ppt_y"/>
                                          </p:val>
                                        </p:tav>
                                      </p:tavLst>
                                    </p:anim>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17" presetClass="entr" presetSubtype="8" fill="hold" grpId="0" nodeType="click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p:cTn id="64" dur="500" fill="hold"/>
                                        <p:tgtEl>
                                          <p:spTgt spid="20"/>
                                        </p:tgtEl>
                                        <p:attrNameLst>
                                          <p:attrName>ppt_x</p:attrName>
                                        </p:attrNameLst>
                                      </p:cBhvr>
                                      <p:tavLst>
                                        <p:tav tm="0">
                                          <p:val>
                                            <p:strVal val="#ppt_x-#ppt_w/2"/>
                                          </p:val>
                                        </p:tav>
                                        <p:tav tm="100000">
                                          <p:val>
                                            <p:strVal val="#ppt_x"/>
                                          </p:val>
                                        </p:tav>
                                      </p:tavLst>
                                    </p:anim>
                                    <p:anim calcmode="lin" valueType="num">
                                      <p:cBhvr>
                                        <p:cTn id="65" dur="500" fill="hold"/>
                                        <p:tgtEl>
                                          <p:spTgt spid="20"/>
                                        </p:tgtEl>
                                        <p:attrNameLst>
                                          <p:attrName>ppt_y</p:attrName>
                                        </p:attrNameLst>
                                      </p:cBhvr>
                                      <p:tavLst>
                                        <p:tav tm="0">
                                          <p:val>
                                            <p:strVal val="#ppt_y"/>
                                          </p:val>
                                        </p:tav>
                                        <p:tav tm="100000">
                                          <p:val>
                                            <p:strVal val="#ppt_y"/>
                                          </p:val>
                                        </p:tav>
                                      </p:tavLst>
                                    </p:anim>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68" fill="hold">
                      <p:stCondLst>
                        <p:cond delay="indefinite"/>
                      </p:stCondLst>
                      <p:childTnLst>
                        <p:par>
                          <p:cTn id="69" fill="hold">
                            <p:stCondLst>
                              <p:cond delay="0"/>
                            </p:stCondLst>
                            <p:childTnLst>
                              <p:par>
                                <p:cTn id="70" presetID="17" presetClass="entr" presetSubtype="8" fill="hold" grpId="0" nodeType="click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p:cTn id="72" dur="500" fill="hold"/>
                                        <p:tgtEl>
                                          <p:spTgt spid="21"/>
                                        </p:tgtEl>
                                        <p:attrNameLst>
                                          <p:attrName>ppt_x</p:attrName>
                                        </p:attrNameLst>
                                      </p:cBhvr>
                                      <p:tavLst>
                                        <p:tav tm="0">
                                          <p:val>
                                            <p:strVal val="#ppt_x-#ppt_w/2"/>
                                          </p:val>
                                        </p:tav>
                                        <p:tav tm="100000">
                                          <p:val>
                                            <p:strVal val="#ppt_x"/>
                                          </p:val>
                                        </p:tav>
                                      </p:tavLst>
                                    </p:anim>
                                    <p:anim calcmode="lin" valueType="num">
                                      <p:cBhvr>
                                        <p:cTn id="73" dur="500" fill="hold"/>
                                        <p:tgtEl>
                                          <p:spTgt spid="21"/>
                                        </p:tgtEl>
                                        <p:attrNameLst>
                                          <p:attrName>ppt_y</p:attrName>
                                        </p:attrNameLst>
                                      </p:cBhvr>
                                      <p:tavLst>
                                        <p:tav tm="0">
                                          <p:val>
                                            <p:strVal val="#ppt_y"/>
                                          </p:val>
                                        </p:tav>
                                        <p:tav tm="100000">
                                          <p:val>
                                            <p:strVal val="#ppt_y"/>
                                          </p:val>
                                        </p:tav>
                                      </p:tavLst>
                                    </p:anim>
                                    <p:anim calcmode="lin" valueType="num">
                                      <p:cBhvr>
                                        <p:cTn id="74" dur="500" fill="hold"/>
                                        <p:tgtEl>
                                          <p:spTgt spid="21"/>
                                        </p:tgtEl>
                                        <p:attrNameLst>
                                          <p:attrName>ppt_w</p:attrName>
                                        </p:attrNameLst>
                                      </p:cBhvr>
                                      <p:tavLst>
                                        <p:tav tm="0">
                                          <p:val>
                                            <p:fltVal val="0"/>
                                          </p:val>
                                        </p:tav>
                                        <p:tav tm="100000">
                                          <p:val>
                                            <p:strVal val="#ppt_w"/>
                                          </p:val>
                                        </p:tav>
                                      </p:tavLst>
                                    </p:anim>
                                    <p:anim calcmode="lin" valueType="num">
                                      <p:cBhvr>
                                        <p:cTn id="75" dur="5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76" fill="hold">
                      <p:stCondLst>
                        <p:cond delay="indefinite"/>
                      </p:stCondLst>
                      <p:childTnLst>
                        <p:par>
                          <p:cTn id="77" fill="hold">
                            <p:stCondLst>
                              <p:cond delay="0"/>
                            </p:stCondLst>
                            <p:childTnLst>
                              <p:par>
                                <p:cTn id="78" presetID="17" presetClass="entr" presetSubtype="8" fill="hold" grpId="0" nodeType="click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p:cTn id="80" dur="500" fill="hold"/>
                                        <p:tgtEl>
                                          <p:spTgt spid="22"/>
                                        </p:tgtEl>
                                        <p:attrNameLst>
                                          <p:attrName>ppt_x</p:attrName>
                                        </p:attrNameLst>
                                      </p:cBhvr>
                                      <p:tavLst>
                                        <p:tav tm="0">
                                          <p:val>
                                            <p:strVal val="#ppt_x-#ppt_w/2"/>
                                          </p:val>
                                        </p:tav>
                                        <p:tav tm="100000">
                                          <p:val>
                                            <p:strVal val="#ppt_x"/>
                                          </p:val>
                                        </p:tav>
                                      </p:tavLst>
                                    </p:anim>
                                    <p:anim calcmode="lin" valueType="num">
                                      <p:cBhvr>
                                        <p:cTn id="81" dur="500" fill="hold"/>
                                        <p:tgtEl>
                                          <p:spTgt spid="22"/>
                                        </p:tgtEl>
                                        <p:attrNameLst>
                                          <p:attrName>ppt_y</p:attrName>
                                        </p:attrNameLst>
                                      </p:cBhvr>
                                      <p:tavLst>
                                        <p:tav tm="0">
                                          <p:val>
                                            <p:strVal val="#ppt_y"/>
                                          </p:val>
                                        </p:tav>
                                        <p:tav tm="100000">
                                          <p:val>
                                            <p:strVal val="#ppt_y"/>
                                          </p:val>
                                        </p:tav>
                                      </p:tavLst>
                                    </p:anim>
                                    <p:anim calcmode="lin" valueType="num">
                                      <p:cBhvr>
                                        <p:cTn id="82" dur="500" fill="hold"/>
                                        <p:tgtEl>
                                          <p:spTgt spid="22"/>
                                        </p:tgtEl>
                                        <p:attrNameLst>
                                          <p:attrName>ppt_w</p:attrName>
                                        </p:attrNameLst>
                                      </p:cBhvr>
                                      <p:tavLst>
                                        <p:tav tm="0">
                                          <p:val>
                                            <p:fltVal val="0"/>
                                          </p:val>
                                        </p:tav>
                                        <p:tav tm="100000">
                                          <p:val>
                                            <p:strVal val="#ppt_w"/>
                                          </p:val>
                                        </p:tav>
                                      </p:tavLst>
                                    </p:anim>
                                    <p:anim calcmode="lin" valueType="num">
                                      <p:cBhvr>
                                        <p:cTn id="83" dur="5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17" presetClass="entr" presetSubtype="8" fill="hold" grpId="0" nodeType="clickEffect">
                                  <p:stCondLst>
                                    <p:cond delay="0"/>
                                  </p:stCondLst>
                                  <p:childTnLst>
                                    <p:set>
                                      <p:cBhvr>
                                        <p:cTn id="87" dur="1" fill="hold">
                                          <p:stCondLst>
                                            <p:cond delay="0"/>
                                          </p:stCondLst>
                                        </p:cTn>
                                        <p:tgtEl>
                                          <p:spTgt spid="23"/>
                                        </p:tgtEl>
                                        <p:attrNameLst>
                                          <p:attrName>style.visibility</p:attrName>
                                        </p:attrNameLst>
                                      </p:cBhvr>
                                      <p:to>
                                        <p:strVal val="visible"/>
                                      </p:to>
                                    </p:set>
                                    <p:anim calcmode="lin" valueType="num">
                                      <p:cBhvr>
                                        <p:cTn id="88" dur="500" fill="hold"/>
                                        <p:tgtEl>
                                          <p:spTgt spid="23"/>
                                        </p:tgtEl>
                                        <p:attrNameLst>
                                          <p:attrName>ppt_x</p:attrName>
                                        </p:attrNameLst>
                                      </p:cBhvr>
                                      <p:tavLst>
                                        <p:tav tm="0">
                                          <p:val>
                                            <p:strVal val="#ppt_x-#ppt_w/2"/>
                                          </p:val>
                                        </p:tav>
                                        <p:tav tm="100000">
                                          <p:val>
                                            <p:strVal val="#ppt_x"/>
                                          </p:val>
                                        </p:tav>
                                      </p:tavLst>
                                    </p:anim>
                                    <p:anim calcmode="lin" valueType="num">
                                      <p:cBhvr>
                                        <p:cTn id="89" dur="500" fill="hold"/>
                                        <p:tgtEl>
                                          <p:spTgt spid="23"/>
                                        </p:tgtEl>
                                        <p:attrNameLst>
                                          <p:attrName>ppt_y</p:attrName>
                                        </p:attrNameLst>
                                      </p:cBhvr>
                                      <p:tavLst>
                                        <p:tav tm="0">
                                          <p:val>
                                            <p:strVal val="#ppt_y"/>
                                          </p:val>
                                        </p:tav>
                                        <p:tav tm="100000">
                                          <p:val>
                                            <p:strVal val="#ppt_y"/>
                                          </p:val>
                                        </p:tav>
                                      </p:tavLst>
                                    </p:anim>
                                    <p:anim calcmode="lin" valueType="num">
                                      <p:cBhvr>
                                        <p:cTn id="90" dur="500" fill="hold"/>
                                        <p:tgtEl>
                                          <p:spTgt spid="23"/>
                                        </p:tgtEl>
                                        <p:attrNameLst>
                                          <p:attrName>ppt_w</p:attrName>
                                        </p:attrNameLst>
                                      </p:cBhvr>
                                      <p:tavLst>
                                        <p:tav tm="0">
                                          <p:val>
                                            <p:fltVal val="0"/>
                                          </p:val>
                                        </p:tav>
                                        <p:tav tm="100000">
                                          <p:val>
                                            <p:strVal val="#ppt_w"/>
                                          </p:val>
                                        </p:tav>
                                      </p:tavLst>
                                    </p:anim>
                                    <p:anim calcmode="lin" valueType="num">
                                      <p:cBhvr>
                                        <p:cTn id="91" dur="500" fill="hold"/>
                                        <p:tgtEl>
                                          <p:spTgt spid="2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428596" y="923022"/>
            <a:ext cx="7858180" cy="1077218"/>
          </a:xfrm>
          <a:prstGeom prst="rect">
            <a:avLst/>
          </a:prstGeom>
          <a:noFill/>
        </p:spPr>
        <p:txBody>
          <a:bodyPr wrap="square" rtlCol="1">
            <a:spAutoFit/>
          </a:bodyPr>
          <a:lstStyle/>
          <a:p>
            <a:pPr marL="514350" indent="-514350" algn="ctr"/>
            <a:r>
              <a:rPr lang="ar-SA" sz="3200" b="1" dirty="0" smtClean="0">
                <a:cs typeface="DecoType Naskh Extensions" pitchFamily="2" charset="-78"/>
              </a:rPr>
              <a:t>2) أتعاون مع مجموعتي لجمع عدد من مجالات الإبداع،وترتيبها حسب أهميتها كما أرى،مع الاستفادة من الشكل التالي:</a:t>
            </a:r>
          </a:p>
        </p:txBody>
      </p:sp>
      <p:sp>
        <p:nvSpPr>
          <p:cNvPr id="4" name="زاوية مطوية 3"/>
          <p:cNvSpPr/>
          <p:nvPr/>
        </p:nvSpPr>
        <p:spPr>
          <a:xfrm rot="834941">
            <a:off x="7544493" y="2471445"/>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ثانياً</a:t>
            </a:r>
            <a:endParaRPr lang="ar-SA" sz="2400" b="1" dirty="0">
              <a:solidFill>
                <a:srgbClr val="C00000"/>
              </a:solidFill>
            </a:endParaRPr>
          </a:p>
        </p:txBody>
      </p:sp>
      <p:sp>
        <p:nvSpPr>
          <p:cNvPr id="5" name="مربع نص 4"/>
          <p:cNvSpPr txBox="1"/>
          <p:nvPr/>
        </p:nvSpPr>
        <p:spPr>
          <a:xfrm>
            <a:off x="428596" y="2214554"/>
            <a:ext cx="7072330" cy="1077218"/>
          </a:xfrm>
          <a:prstGeom prst="rect">
            <a:avLst/>
          </a:prstGeom>
          <a:noFill/>
        </p:spPr>
        <p:txBody>
          <a:bodyPr wrap="square" rtlCol="1">
            <a:spAutoFit/>
          </a:bodyPr>
          <a:lstStyle/>
          <a:p>
            <a:pPr marL="514350" indent="-514350" algn="ctr"/>
            <a:r>
              <a:rPr lang="ar-SA" sz="3200" b="1" dirty="0" smtClean="0">
                <a:solidFill>
                  <a:srgbClr val="C00000"/>
                </a:solidFill>
                <a:cs typeface="DecoType Naskh Extensions" pitchFamily="2" charset="-78"/>
              </a:rPr>
              <a:t>(وكم من الذين يقضون أعمارهم في هذا الزمان يؤثرون الراحة،وأيديهم وأرجلهم تكاد لا تلمس التراب..)</a:t>
            </a:r>
          </a:p>
        </p:txBody>
      </p:sp>
      <p:sp>
        <p:nvSpPr>
          <p:cNvPr id="6" name="مربع نص 5"/>
          <p:cNvSpPr txBox="1"/>
          <p:nvPr/>
        </p:nvSpPr>
        <p:spPr>
          <a:xfrm>
            <a:off x="642910" y="3566228"/>
            <a:ext cx="7715304" cy="1077218"/>
          </a:xfrm>
          <a:prstGeom prst="rect">
            <a:avLst/>
          </a:prstGeom>
          <a:noFill/>
        </p:spPr>
        <p:txBody>
          <a:bodyPr wrap="square" rtlCol="1">
            <a:spAutoFit/>
          </a:bodyPr>
          <a:lstStyle/>
          <a:p>
            <a:pPr marL="514350" indent="-514350" algn="ctr"/>
            <a:r>
              <a:rPr lang="ar-SA" sz="3200" b="1" dirty="0" smtClean="0">
                <a:cs typeface="DecoType Naskh Extensions" pitchFamily="2" charset="-78"/>
              </a:rPr>
              <a:t>- لو كان هناك من يترفع عن الأعمال المهنية اليدوية؛مارأيك فيه؟وبم تنصحه؟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1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4)">
                                      <p:cBhvr>
                                        <p:cTn id="13" dur="1000"/>
                                        <p:tgtEl>
                                          <p:spTgt spid="5"/>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4)">
                                      <p:cBhvr>
                                        <p:cTn id="1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pic>
        <p:nvPicPr>
          <p:cNvPr id="3"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4" name="مربع نص 3"/>
          <p:cNvSpPr txBox="1"/>
          <p:nvPr/>
        </p:nvSpPr>
        <p:spPr>
          <a:xfrm rot="20303143">
            <a:off x="8010049" y="280275"/>
            <a:ext cx="1000132" cy="707886"/>
          </a:xfrm>
          <a:prstGeom prst="rect">
            <a:avLst/>
          </a:prstGeom>
          <a:noFill/>
        </p:spPr>
        <p:txBody>
          <a:bodyPr wrap="square" rtlCol="1">
            <a:spAutoFit/>
          </a:bodyPr>
          <a:lstStyle/>
          <a:p>
            <a:pPr algn="ctr"/>
            <a:r>
              <a:rPr lang="ar-SA" sz="2000" b="1" dirty="0" smtClean="0">
                <a:solidFill>
                  <a:schemeClr val="accent2">
                    <a:lumMod val="50000"/>
                  </a:schemeClr>
                </a:solidFill>
                <a:sym typeface="Wingdings"/>
              </a:rPr>
              <a:t></a:t>
            </a:r>
          </a:p>
          <a:p>
            <a:pPr algn="ctr"/>
            <a:r>
              <a:rPr lang="ar-SA" sz="2000" b="1" dirty="0" smtClean="0">
                <a:solidFill>
                  <a:schemeClr val="accent2">
                    <a:lumMod val="50000"/>
                  </a:schemeClr>
                </a:solidFill>
                <a:sym typeface="Wingdings"/>
              </a:rPr>
              <a:t>استثمر</a:t>
            </a:r>
            <a:endParaRPr lang="ar-SA" sz="2000" b="1" dirty="0">
              <a:solidFill>
                <a:schemeClr val="accent2">
                  <a:lumMod val="50000"/>
                </a:schemeClr>
              </a:solidFill>
            </a:endParaRPr>
          </a:p>
        </p:txBody>
      </p:sp>
      <p:sp>
        <p:nvSpPr>
          <p:cNvPr id="5" name="شكل بيضاوي 4"/>
          <p:cNvSpPr/>
          <p:nvPr/>
        </p:nvSpPr>
        <p:spPr>
          <a:xfrm rot="20493824">
            <a:off x="8157230" y="63422"/>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6" name="مربع نص 5"/>
          <p:cNvSpPr txBox="1"/>
          <p:nvPr/>
        </p:nvSpPr>
        <p:spPr>
          <a:xfrm>
            <a:off x="2714612" y="214290"/>
            <a:ext cx="4643470" cy="584775"/>
          </a:xfrm>
          <a:prstGeom prst="rect">
            <a:avLst/>
          </a:prstGeom>
          <a:noFill/>
        </p:spPr>
        <p:txBody>
          <a:bodyPr wrap="square" rtlCol="1">
            <a:spAutoFit/>
          </a:bodyPr>
          <a:lstStyle/>
          <a:p>
            <a:pPr marL="514350" indent="-514350" algn="ctr"/>
            <a:r>
              <a:rPr lang="ar-SA" sz="3200" b="1" dirty="0" smtClean="0">
                <a:cs typeface="DecoType Naskh Extensions" pitchFamily="2" charset="-78"/>
              </a:rPr>
              <a:t>أقرأ المقطع التالي  قراءة صحيحة:</a:t>
            </a:r>
          </a:p>
        </p:txBody>
      </p:sp>
      <p:sp>
        <p:nvSpPr>
          <p:cNvPr id="7" name="مستطيل مستدير الزوايا 6"/>
          <p:cNvSpPr/>
          <p:nvPr/>
        </p:nvSpPr>
        <p:spPr>
          <a:xfrm>
            <a:off x="642910" y="785794"/>
            <a:ext cx="7358114" cy="1714512"/>
          </a:xfrm>
          <a:prstGeom prst="roundRect">
            <a:avLst/>
          </a:prstGeom>
          <a:solidFill>
            <a:schemeClr val="tx2">
              <a:lumMod val="20000"/>
              <a:lumOff val="80000"/>
            </a:schemeClr>
          </a:solidFill>
          <a:ln w="571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ولكم كان يسعدني أن أنسى نفسي إذ أنكب بكل فكري وقلبي وعضلاتي على خشبات في يدي،آنا بالمنشار وآونة  بالقدوم أو بالإزميل،فإذا بها تؤول بالتدريج منضدة أو إطار لمنظر.وما كان أطيب العرق يتصبب من جبيني!فأمسحه بمنديلي أو بيدي مثلما يفعل الفلاح في حقله والعامل في معمله! بل ما كان أطيب الغراء تتلوث به يدي؛لأنني أشعر بلذة الإبداع.</a:t>
            </a:r>
            <a:endParaRPr lang="ar-SA" sz="2000" b="1" dirty="0">
              <a:solidFill>
                <a:schemeClr val="tx1"/>
              </a:solidFill>
            </a:endParaRPr>
          </a:p>
        </p:txBody>
      </p:sp>
      <p:sp>
        <p:nvSpPr>
          <p:cNvPr id="8" name="مربع نص 7"/>
          <p:cNvSpPr txBox="1"/>
          <p:nvPr/>
        </p:nvSpPr>
        <p:spPr>
          <a:xfrm rot="20303143">
            <a:off x="7867173" y="2597772"/>
            <a:ext cx="1000132" cy="707886"/>
          </a:xfrm>
          <a:prstGeom prst="rect">
            <a:avLst/>
          </a:prstGeom>
          <a:noFill/>
        </p:spPr>
        <p:txBody>
          <a:bodyPr wrap="square" rtlCol="1">
            <a:spAutoFit/>
          </a:bodyPr>
          <a:lstStyle/>
          <a:p>
            <a:pPr algn="ctr"/>
            <a:r>
              <a:rPr lang="ar-SA" sz="2000" b="1" dirty="0" smtClean="0">
                <a:solidFill>
                  <a:schemeClr val="accent2">
                    <a:lumMod val="50000"/>
                  </a:schemeClr>
                </a:solidFill>
                <a:sym typeface="Wingdings"/>
              </a:rPr>
              <a:t></a:t>
            </a:r>
          </a:p>
          <a:p>
            <a:pPr algn="ctr"/>
            <a:r>
              <a:rPr lang="ar-SA" sz="2000" b="1" dirty="0" smtClean="0">
                <a:solidFill>
                  <a:schemeClr val="accent2">
                    <a:lumMod val="50000"/>
                  </a:schemeClr>
                </a:solidFill>
                <a:sym typeface="Wingdings"/>
              </a:rPr>
              <a:t>ألخص</a:t>
            </a:r>
            <a:endParaRPr lang="ar-SA" sz="2000" b="1" dirty="0">
              <a:solidFill>
                <a:schemeClr val="accent2">
                  <a:lumMod val="50000"/>
                </a:schemeClr>
              </a:solidFill>
            </a:endParaRPr>
          </a:p>
        </p:txBody>
      </p:sp>
      <p:sp>
        <p:nvSpPr>
          <p:cNvPr id="9" name="شكل بيضاوي 8"/>
          <p:cNvSpPr/>
          <p:nvPr/>
        </p:nvSpPr>
        <p:spPr>
          <a:xfrm rot="20493824">
            <a:off x="8014354" y="2380919"/>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0" name="مربع نص 9"/>
          <p:cNvSpPr txBox="1"/>
          <p:nvPr/>
        </p:nvSpPr>
        <p:spPr>
          <a:xfrm>
            <a:off x="1357290" y="2558473"/>
            <a:ext cx="6143668" cy="584775"/>
          </a:xfrm>
          <a:prstGeom prst="rect">
            <a:avLst/>
          </a:prstGeom>
          <a:noFill/>
        </p:spPr>
        <p:txBody>
          <a:bodyPr wrap="square" rtlCol="1">
            <a:spAutoFit/>
          </a:bodyPr>
          <a:lstStyle/>
          <a:p>
            <a:pPr marL="514350" indent="-514350" algn="ctr"/>
            <a:r>
              <a:rPr lang="ar-SA" sz="3200" b="1" dirty="0" smtClean="0">
                <a:cs typeface="DecoType Naskh Extensions" pitchFamily="2" charset="-78"/>
              </a:rPr>
              <a:t>أستخدم الشكل التالي؛لتلخيص أهم أفكار النص:</a:t>
            </a:r>
          </a:p>
        </p:txBody>
      </p:sp>
      <p:sp>
        <p:nvSpPr>
          <p:cNvPr id="11" name="شكل بيضاوي 10"/>
          <p:cNvSpPr/>
          <p:nvPr/>
        </p:nvSpPr>
        <p:spPr>
          <a:xfrm>
            <a:off x="2285984" y="4143380"/>
            <a:ext cx="4429156" cy="857256"/>
          </a:xfrm>
          <a:prstGeom prst="ellipse">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SA" sz="2200" b="1" dirty="0" smtClean="0">
                <a:solidFill>
                  <a:schemeClr val="tx1"/>
                </a:solidFill>
              </a:rPr>
              <a:t>أهم الأفكار التي وجدتها في نص</a:t>
            </a:r>
          </a:p>
          <a:p>
            <a:pPr algn="ctr"/>
            <a:r>
              <a:rPr lang="ar-SA" sz="2200" b="1" dirty="0" smtClean="0">
                <a:solidFill>
                  <a:schemeClr val="tx1"/>
                </a:solidFill>
              </a:rPr>
              <a:t>(</a:t>
            </a:r>
            <a:r>
              <a:rPr lang="ar-SA" sz="2200" b="1" dirty="0" smtClean="0">
                <a:solidFill>
                  <a:srgbClr val="C00000"/>
                </a:solidFill>
              </a:rPr>
              <a:t>لذة الإبداع</a:t>
            </a:r>
            <a:r>
              <a:rPr lang="ar-SA" sz="2200" b="1" dirty="0" smtClean="0">
                <a:solidFill>
                  <a:schemeClr val="tx1"/>
                </a:solidFill>
              </a:rPr>
              <a:t>)</a:t>
            </a:r>
            <a:endParaRPr lang="ar-SA" sz="2200" b="1" dirty="0">
              <a:solidFill>
                <a:schemeClr val="tx1"/>
              </a:solidFill>
            </a:endParaRPr>
          </a:p>
        </p:txBody>
      </p:sp>
      <p:sp>
        <p:nvSpPr>
          <p:cNvPr id="12" name="مستطيل مستدير الزوايا 11"/>
          <p:cNvSpPr/>
          <p:nvPr/>
        </p:nvSpPr>
        <p:spPr>
          <a:xfrm>
            <a:off x="4786314" y="3214686"/>
            <a:ext cx="2857520" cy="857256"/>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endParaRPr lang="ar-SA" sz="2200" b="1" dirty="0" smtClean="0">
              <a:solidFill>
                <a:schemeClr val="tx1"/>
              </a:solidFill>
            </a:endParaRPr>
          </a:p>
        </p:txBody>
      </p:sp>
      <p:sp>
        <p:nvSpPr>
          <p:cNvPr id="13" name="مستطيل مستدير الزوايا 12"/>
          <p:cNvSpPr/>
          <p:nvPr/>
        </p:nvSpPr>
        <p:spPr>
          <a:xfrm>
            <a:off x="5072066" y="5143512"/>
            <a:ext cx="2857520" cy="857256"/>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endParaRPr lang="ar-SA" sz="2200" b="1" dirty="0" smtClean="0">
              <a:solidFill>
                <a:schemeClr val="tx1"/>
              </a:solidFill>
            </a:endParaRPr>
          </a:p>
        </p:txBody>
      </p:sp>
      <p:sp>
        <p:nvSpPr>
          <p:cNvPr id="14" name="مستطيل مستدير الزوايا 13"/>
          <p:cNvSpPr/>
          <p:nvPr/>
        </p:nvSpPr>
        <p:spPr>
          <a:xfrm>
            <a:off x="857224" y="3214686"/>
            <a:ext cx="2857520" cy="857256"/>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SA" sz="2400" b="1" dirty="0" smtClean="0">
                <a:solidFill>
                  <a:schemeClr val="tx1"/>
                </a:solidFill>
              </a:rPr>
              <a:t>ترفع بعض الناس عن العمل اليدوي</a:t>
            </a:r>
          </a:p>
        </p:txBody>
      </p:sp>
      <p:sp>
        <p:nvSpPr>
          <p:cNvPr id="15" name="مستطيل مستدير الزوايا 14"/>
          <p:cNvSpPr/>
          <p:nvPr/>
        </p:nvSpPr>
        <p:spPr>
          <a:xfrm>
            <a:off x="857224" y="5072074"/>
            <a:ext cx="2857520" cy="857256"/>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endParaRPr lang="ar-SA" sz="2200" b="1" dirty="0" smtClean="0">
              <a:solidFill>
                <a:schemeClr val="tx1"/>
              </a:solidFill>
            </a:endParaRPr>
          </a:p>
        </p:txBody>
      </p:sp>
      <p:sp>
        <p:nvSpPr>
          <p:cNvPr id="16" name="مربع نص 15"/>
          <p:cNvSpPr txBox="1"/>
          <p:nvPr/>
        </p:nvSpPr>
        <p:spPr>
          <a:xfrm>
            <a:off x="4786314" y="3143248"/>
            <a:ext cx="2786082" cy="1077218"/>
          </a:xfrm>
          <a:prstGeom prst="rect">
            <a:avLst/>
          </a:prstGeom>
          <a:noFill/>
        </p:spPr>
        <p:txBody>
          <a:bodyPr wrap="square" rtlCol="1">
            <a:spAutoFit/>
          </a:bodyPr>
          <a:lstStyle/>
          <a:p>
            <a:pPr algn="ctr"/>
            <a:r>
              <a:rPr lang="ar-SA" sz="3200" b="1" dirty="0" smtClean="0">
                <a:solidFill>
                  <a:srgbClr val="C00000"/>
                </a:solidFill>
              </a:rPr>
              <a:t>إخلاص الكاتب في عمله</a:t>
            </a:r>
            <a:endParaRPr lang="ar-SA" sz="3200" b="1" dirty="0">
              <a:solidFill>
                <a:srgbClr val="C00000"/>
              </a:solidFill>
            </a:endParaRPr>
          </a:p>
        </p:txBody>
      </p:sp>
      <p:sp>
        <p:nvSpPr>
          <p:cNvPr id="17" name="مربع نص 16"/>
          <p:cNvSpPr txBox="1"/>
          <p:nvPr/>
        </p:nvSpPr>
        <p:spPr>
          <a:xfrm>
            <a:off x="5072066" y="5273117"/>
            <a:ext cx="2786082" cy="584775"/>
          </a:xfrm>
          <a:prstGeom prst="rect">
            <a:avLst/>
          </a:prstGeom>
          <a:noFill/>
        </p:spPr>
        <p:txBody>
          <a:bodyPr wrap="square" rtlCol="1">
            <a:spAutoFit/>
          </a:bodyPr>
          <a:lstStyle/>
          <a:p>
            <a:pPr algn="ctr"/>
            <a:r>
              <a:rPr lang="ar-SA" sz="3200" b="1" dirty="0" smtClean="0">
                <a:solidFill>
                  <a:srgbClr val="C00000"/>
                </a:solidFill>
              </a:rPr>
              <a:t>أصناف المبدعين</a:t>
            </a:r>
            <a:endParaRPr lang="ar-SA" sz="3200" b="1" dirty="0">
              <a:solidFill>
                <a:srgbClr val="C00000"/>
              </a:solidFill>
            </a:endParaRPr>
          </a:p>
        </p:txBody>
      </p:sp>
      <p:sp>
        <p:nvSpPr>
          <p:cNvPr id="18" name="مربع نص 17"/>
          <p:cNvSpPr txBox="1"/>
          <p:nvPr/>
        </p:nvSpPr>
        <p:spPr>
          <a:xfrm>
            <a:off x="928662" y="4994988"/>
            <a:ext cx="2786082" cy="1077218"/>
          </a:xfrm>
          <a:prstGeom prst="rect">
            <a:avLst/>
          </a:prstGeom>
          <a:noFill/>
        </p:spPr>
        <p:txBody>
          <a:bodyPr wrap="square" rtlCol="1">
            <a:spAutoFit/>
          </a:bodyPr>
          <a:lstStyle/>
          <a:p>
            <a:pPr algn="ctr"/>
            <a:r>
              <a:rPr lang="ar-SA" sz="3200" b="1" dirty="0" smtClean="0">
                <a:solidFill>
                  <a:srgbClr val="C00000"/>
                </a:solidFill>
              </a:rPr>
              <a:t>عدم التلاؤم بين العمل وما درس</a:t>
            </a:r>
            <a:endParaRPr lang="ar-SA" sz="3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1000"/>
                                        <p:tgtEl>
                                          <p:spTgt spid="6"/>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heel(4)">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ppt_x</p:attrName>
                                        </p:attrNameLst>
                                      </p:cBhvr>
                                      <p:tavLst>
                                        <p:tav tm="0">
                                          <p:val>
                                            <p:strVal val="#ppt_x-#ppt_w/2"/>
                                          </p:val>
                                        </p:tav>
                                        <p:tav tm="100000">
                                          <p:val>
                                            <p:strVal val="#ppt_x"/>
                                          </p:val>
                                        </p:tav>
                                      </p:tavLst>
                                    </p:anim>
                                    <p:anim calcmode="lin" valueType="num">
                                      <p:cBhvr>
                                        <p:cTn id="16" dur="500" fill="hold"/>
                                        <p:tgtEl>
                                          <p:spTgt spid="16"/>
                                        </p:tgtEl>
                                        <p:attrNameLst>
                                          <p:attrName>ppt_y</p:attrName>
                                        </p:attrNameLst>
                                      </p:cBhvr>
                                      <p:tavLst>
                                        <p:tav tm="0">
                                          <p:val>
                                            <p:strVal val="#ppt_y"/>
                                          </p:val>
                                        </p:tav>
                                        <p:tav tm="100000">
                                          <p:val>
                                            <p:strVal val="#ppt_y"/>
                                          </p:val>
                                        </p:tav>
                                      </p:tavLst>
                                    </p:anim>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ppt_x</p:attrName>
                                        </p:attrNameLst>
                                      </p:cBhvr>
                                      <p:tavLst>
                                        <p:tav tm="0">
                                          <p:val>
                                            <p:strVal val="#ppt_x-#ppt_w/2"/>
                                          </p:val>
                                        </p:tav>
                                        <p:tav tm="100000">
                                          <p:val>
                                            <p:strVal val="#ppt_x"/>
                                          </p:val>
                                        </p:tav>
                                      </p:tavLst>
                                    </p:anim>
                                    <p:anim calcmode="lin" valueType="num">
                                      <p:cBhvr>
                                        <p:cTn id="24" dur="500" fill="hold"/>
                                        <p:tgtEl>
                                          <p:spTgt spid="17"/>
                                        </p:tgtEl>
                                        <p:attrNameLst>
                                          <p:attrName>ppt_y</p:attrName>
                                        </p:attrNameLst>
                                      </p:cBhvr>
                                      <p:tavLst>
                                        <p:tav tm="0">
                                          <p:val>
                                            <p:strVal val="#ppt_y"/>
                                          </p:val>
                                        </p:tav>
                                        <p:tav tm="100000">
                                          <p:val>
                                            <p:strVal val="#ppt_y"/>
                                          </p:val>
                                        </p:tav>
                                      </p:tavLst>
                                    </p:anim>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8"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ppt_x</p:attrName>
                                        </p:attrNameLst>
                                      </p:cBhvr>
                                      <p:tavLst>
                                        <p:tav tm="0">
                                          <p:val>
                                            <p:strVal val="#ppt_x-#ppt_w/2"/>
                                          </p:val>
                                        </p:tav>
                                        <p:tav tm="100000">
                                          <p:val>
                                            <p:strVal val="#ppt_x"/>
                                          </p:val>
                                        </p:tav>
                                      </p:tavLst>
                                    </p:anim>
                                    <p:anim calcmode="lin" valueType="num">
                                      <p:cBhvr>
                                        <p:cTn id="32" dur="500" fill="hold"/>
                                        <p:tgtEl>
                                          <p:spTgt spid="18"/>
                                        </p:tgtEl>
                                        <p:attrNameLst>
                                          <p:attrName>ppt_y</p:attrName>
                                        </p:attrNameLst>
                                      </p:cBhvr>
                                      <p:tavLst>
                                        <p:tav tm="0">
                                          <p:val>
                                            <p:strVal val="#ppt_y"/>
                                          </p:val>
                                        </p:tav>
                                        <p:tav tm="100000">
                                          <p:val>
                                            <p:strVal val="#ppt_y"/>
                                          </p:val>
                                        </p:tav>
                                      </p:tavLst>
                                    </p:anim>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6" grpId="0"/>
      <p:bldP spid="17" grpId="0"/>
      <p:bldP spid="18"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714348" y="928670"/>
            <a:ext cx="7429552" cy="5016758"/>
          </a:xfrm>
          <a:prstGeom prst="rect">
            <a:avLst/>
          </a:prstGeom>
          <a:noFill/>
        </p:spPr>
        <p:txBody>
          <a:bodyPr wrap="square" rtlCol="1">
            <a:spAutoFit/>
          </a:bodyPr>
          <a:lstStyle/>
          <a:p>
            <a:pPr marL="514350" indent="-514350" algn="ctr"/>
            <a:r>
              <a:rPr lang="ar-SA" sz="4000" b="1" u="sng"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DecoType Naskh Extensions" pitchFamily="2" charset="-78"/>
              </a:rPr>
              <a:t>اختار نشاطاً واحداً مما يلي،وأضمنه ملف إنجازي:</a:t>
            </a:r>
          </a:p>
          <a:p>
            <a:pPr marL="514350" indent="-514350" algn="ctr">
              <a:buFontTx/>
              <a:buChar char="-"/>
            </a:pPr>
            <a:r>
              <a:rPr lang="ar-SA"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DecoType Naskh Extensions" pitchFamily="2" charset="-78"/>
              </a:rPr>
              <a:t>أبحث في السنة النبوية المطهرة عن ثلاث أحاديث شريفة تحث على العمل اليدوي وترغب فيه.</a:t>
            </a:r>
          </a:p>
          <a:p>
            <a:pPr marL="514350" indent="-514350" algn="ctr">
              <a:buFontTx/>
              <a:buChar char="-"/>
            </a:pPr>
            <a:r>
              <a:rPr lang="ar-SA"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DecoType Naskh Extensions" pitchFamily="2" charset="-78"/>
              </a:rPr>
              <a:t>أجمع صوراً ومقالات لأحد الأعمال الحرفية الموجودة في المجتمع السعودي،وأكون منها مجلة مدرسية</a:t>
            </a:r>
            <a:r>
              <a:rPr lang="ar-SA" sz="3600" b="1" dirty="0" smtClean="0">
                <a:cs typeface="DecoType Naskh Extensions" pitchFamily="2" charset="-78"/>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hp\Desktop\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عنصر نائب للتذييل 2"/>
          <p:cNvSpPr>
            <a:spLocks noGrp="1"/>
          </p:cNvSpPr>
          <p:nvPr>
            <p:ph type="ftr" sz="quarter" idx="11"/>
          </p:nvPr>
        </p:nvSpPr>
        <p:spPr/>
        <p:txBody>
          <a:bodyPr/>
          <a:lstStyle/>
          <a:p>
            <a:r>
              <a:rPr lang="ar-SA" smtClean="0"/>
              <a:t>بوح الخاطر</a:t>
            </a:r>
            <a:endParaRPr lang="ar-SA"/>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1071538" y="1071546"/>
            <a:ext cx="6786610" cy="1077218"/>
          </a:xfrm>
          <a:prstGeom prst="rect">
            <a:avLst/>
          </a:prstGeom>
          <a:noFill/>
        </p:spPr>
        <p:txBody>
          <a:bodyPr wrap="square" rtlCol="1">
            <a:spAutoFit/>
          </a:bodyPr>
          <a:lstStyle/>
          <a:p>
            <a:pPr algn="ctr"/>
            <a:r>
              <a:rPr lang="ar-SA" sz="3200" b="1" dirty="0" smtClean="0">
                <a:cs typeface="DecoType Naskh Extensions" pitchFamily="2" charset="-78"/>
              </a:rPr>
              <a:t>أ)أحول الكلمات الملونة في العبارات التالية إلى ما ترد إليه الأسهم،وأغير ما يلزم:</a:t>
            </a:r>
          </a:p>
        </p:txBody>
      </p:sp>
      <p:sp>
        <p:nvSpPr>
          <p:cNvPr id="4" name="وسيلة شرح بيضاوية 3"/>
          <p:cNvSpPr/>
          <p:nvPr/>
        </p:nvSpPr>
        <p:spPr>
          <a:xfrm>
            <a:off x="7572396" y="1071546"/>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 </a:t>
            </a:r>
            <a:endParaRPr lang="ar-SA" sz="2400" b="1" dirty="0">
              <a:solidFill>
                <a:schemeClr val="tx1"/>
              </a:solidFill>
            </a:endParaRPr>
          </a:p>
        </p:txBody>
      </p:sp>
      <p:sp>
        <p:nvSpPr>
          <p:cNvPr id="5" name="دمعة 4"/>
          <p:cNvSpPr/>
          <p:nvPr/>
        </p:nvSpPr>
        <p:spPr>
          <a:xfrm rot="20108170">
            <a:off x="-42395" y="290735"/>
            <a:ext cx="1643074" cy="1180118"/>
          </a:xfrm>
          <a:prstGeom prst="teardrop">
            <a:avLst/>
          </a:prstGeom>
          <a:ln w="38100"/>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solidFill>
                  <a:srgbClr val="C00000"/>
                </a:solidFill>
              </a:rPr>
              <a:t>الأسماء الموصولة</a:t>
            </a:r>
            <a:endParaRPr lang="ar-SA" sz="2400" b="1" dirty="0">
              <a:solidFill>
                <a:srgbClr val="C00000"/>
              </a:solidFill>
            </a:endParaRPr>
          </a:p>
        </p:txBody>
      </p:sp>
      <p:sp>
        <p:nvSpPr>
          <p:cNvPr id="6" name="مستطيل مستدير الزوايا 5"/>
          <p:cNvSpPr/>
          <p:nvPr/>
        </p:nvSpPr>
        <p:spPr>
          <a:xfrm>
            <a:off x="6286512" y="2143115"/>
            <a:ext cx="2500330" cy="831279"/>
          </a:xfrm>
          <a:prstGeom prst="roundRect">
            <a:avLst/>
          </a:prstGeom>
        </p:spPr>
        <p:style>
          <a:lnRef idx="3">
            <a:schemeClr val="lt1"/>
          </a:lnRef>
          <a:fillRef idx="1">
            <a:schemeClr val="accent5"/>
          </a:fillRef>
          <a:effectRef idx="1">
            <a:schemeClr val="accent5"/>
          </a:effectRef>
          <a:fontRef idx="minor">
            <a:schemeClr val="lt1"/>
          </a:fontRef>
        </p:style>
        <p:txBody>
          <a:bodyPr rtlCol="1" anchor="ctr"/>
          <a:lstStyle/>
          <a:p>
            <a:pPr algn="ctr"/>
            <a:r>
              <a:rPr lang="ar-SA" sz="2400" b="1" dirty="0" smtClean="0">
                <a:solidFill>
                  <a:schemeClr val="tx1"/>
                </a:solidFill>
              </a:rPr>
              <a:t>المزارع يستعمل المحراث</a:t>
            </a:r>
            <a:endParaRPr lang="ar-SA" sz="2400" b="1" dirty="0">
              <a:solidFill>
                <a:schemeClr val="tx1"/>
              </a:solidFill>
            </a:endParaRPr>
          </a:p>
        </p:txBody>
      </p:sp>
      <p:sp>
        <p:nvSpPr>
          <p:cNvPr id="7" name="مستطيل مستدير الزوايا 6"/>
          <p:cNvSpPr/>
          <p:nvPr/>
        </p:nvSpPr>
        <p:spPr>
          <a:xfrm>
            <a:off x="6286512" y="3143248"/>
            <a:ext cx="2500330" cy="831279"/>
          </a:xfrm>
          <a:prstGeom prst="roundRect">
            <a:avLst/>
          </a:prstGeom>
        </p:spPr>
        <p:style>
          <a:lnRef idx="3">
            <a:schemeClr val="lt1"/>
          </a:lnRef>
          <a:fillRef idx="1">
            <a:schemeClr val="accent5"/>
          </a:fillRef>
          <a:effectRef idx="1">
            <a:schemeClr val="accent5"/>
          </a:effectRef>
          <a:fontRef idx="minor">
            <a:schemeClr val="lt1"/>
          </a:fontRef>
        </p:style>
        <p:txBody>
          <a:bodyPr rtlCol="1" anchor="ctr"/>
          <a:lstStyle/>
          <a:p>
            <a:pPr algn="ctr"/>
            <a:r>
              <a:rPr lang="ar-SA" sz="2400" b="1" dirty="0" smtClean="0">
                <a:solidFill>
                  <a:schemeClr val="tx1"/>
                </a:solidFill>
              </a:rPr>
              <a:t>المبدع من يصوغ الفضة</a:t>
            </a:r>
            <a:endParaRPr lang="ar-SA" sz="2400" b="1" dirty="0">
              <a:solidFill>
                <a:schemeClr val="tx1"/>
              </a:solidFill>
            </a:endParaRPr>
          </a:p>
        </p:txBody>
      </p:sp>
      <p:sp>
        <p:nvSpPr>
          <p:cNvPr id="8" name="مستطيل مستدير الزوايا 7"/>
          <p:cNvSpPr/>
          <p:nvPr/>
        </p:nvSpPr>
        <p:spPr>
          <a:xfrm>
            <a:off x="6286512" y="4071942"/>
            <a:ext cx="2500330" cy="1143008"/>
          </a:xfrm>
          <a:prstGeom prst="roundRect">
            <a:avLst/>
          </a:prstGeom>
        </p:spPr>
        <p:style>
          <a:lnRef idx="3">
            <a:schemeClr val="lt1"/>
          </a:lnRef>
          <a:fillRef idx="1">
            <a:schemeClr val="accent5"/>
          </a:fillRef>
          <a:effectRef idx="1">
            <a:schemeClr val="accent5"/>
          </a:effectRef>
          <a:fontRef idx="minor">
            <a:schemeClr val="lt1"/>
          </a:fontRef>
        </p:style>
        <p:txBody>
          <a:bodyPr rtlCol="1" anchor="ctr"/>
          <a:lstStyle/>
          <a:p>
            <a:pPr algn="ctr"/>
            <a:r>
              <a:rPr lang="ar-SA" sz="2400" b="1" dirty="0" smtClean="0">
                <a:solidFill>
                  <a:schemeClr val="tx1"/>
                </a:solidFill>
              </a:rPr>
              <a:t>كم من الذين يقضون أعمارهم يؤثرون الراحة</a:t>
            </a:r>
            <a:endParaRPr lang="ar-SA" sz="2400" b="1" dirty="0">
              <a:solidFill>
                <a:schemeClr val="tx1"/>
              </a:solidFill>
            </a:endParaRPr>
          </a:p>
        </p:txBody>
      </p:sp>
      <p:sp>
        <p:nvSpPr>
          <p:cNvPr id="9" name="سهم إلى اليسار 8"/>
          <p:cNvSpPr/>
          <p:nvPr/>
        </p:nvSpPr>
        <p:spPr>
          <a:xfrm>
            <a:off x="3214678" y="2334276"/>
            <a:ext cx="3000396" cy="500066"/>
          </a:xfrm>
          <a:prstGeom prst="leftArrow">
            <a:avLst>
              <a:gd name="adj1" fmla="val 73219"/>
              <a:gd name="adj2" fmla="val 50000"/>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ar-SA" sz="2400" b="1" dirty="0" smtClean="0">
                <a:solidFill>
                  <a:schemeClr val="tx1"/>
                </a:solidFill>
              </a:rPr>
              <a:t>موصول خاص بالمثنى</a:t>
            </a:r>
            <a:endParaRPr lang="ar-SA" sz="2400" b="1" dirty="0">
              <a:solidFill>
                <a:schemeClr val="tx1"/>
              </a:solidFill>
            </a:endParaRPr>
          </a:p>
        </p:txBody>
      </p:sp>
      <p:sp>
        <p:nvSpPr>
          <p:cNvPr id="10" name="سهم إلى اليسار 9"/>
          <p:cNvSpPr/>
          <p:nvPr/>
        </p:nvSpPr>
        <p:spPr>
          <a:xfrm>
            <a:off x="3214678" y="3357562"/>
            <a:ext cx="3000396" cy="500066"/>
          </a:xfrm>
          <a:prstGeom prst="leftArrow">
            <a:avLst>
              <a:gd name="adj1" fmla="val 73219"/>
              <a:gd name="adj2" fmla="val 50000"/>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ar-SA" sz="2000" b="1" dirty="0" smtClean="0">
                <a:solidFill>
                  <a:schemeClr val="tx1"/>
                </a:solidFill>
              </a:rPr>
              <a:t>موصول خاص بالمثنى المؤنث</a:t>
            </a:r>
            <a:endParaRPr lang="ar-SA" sz="2000" b="1" dirty="0">
              <a:solidFill>
                <a:schemeClr val="tx1"/>
              </a:solidFill>
            </a:endParaRPr>
          </a:p>
        </p:txBody>
      </p:sp>
      <p:sp>
        <p:nvSpPr>
          <p:cNvPr id="11" name="سهم إلى اليسار 10"/>
          <p:cNvSpPr/>
          <p:nvPr/>
        </p:nvSpPr>
        <p:spPr>
          <a:xfrm>
            <a:off x="3214678" y="4260843"/>
            <a:ext cx="3000396" cy="500066"/>
          </a:xfrm>
          <a:prstGeom prst="leftArrow">
            <a:avLst>
              <a:gd name="adj1" fmla="val 73219"/>
              <a:gd name="adj2" fmla="val 50000"/>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ar-SA" sz="2400" b="1" dirty="0" smtClean="0">
                <a:solidFill>
                  <a:schemeClr val="tx1"/>
                </a:solidFill>
              </a:rPr>
              <a:t>موصول خاص بالمؤنثات</a:t>
            </a:r>
            <a:endParaRPr lang="ar-SA" sz="2400" b="1" dirty="0">
              <a:solidFill>
                <a:schemeClr val="tx1"/>
              </a:solidFill>
            </a:endParaRPr>
          </a:p>
        </p:txBody>
      </p:sp>
      <p:sp>
        <p:nvSpPr>
          <p:cNvPr id="12" name="مربع نص 11"/>
          <p:cNvSpPr txBox="1"/>
          <p:nvPr/>
        </p:nvSpPr>
        <p:spPr>
          <a:xfrm>
            <a:off x="571472" y="2334276"/>
            <a:ext cx="2786082" cy="523220"/>
          </a:xfrm>
          <a:prstGeom prst="rect">
            <a:avLst/>
          </a:prstGeom>
          <a:noFill/>
        </p:spPr>
        <p:txBody>
          <a:bodyPr wrap="square" rtlCol="1">
            <a:spAutoFit/>
          </a:bodyPr>
          <a:lstStyle/>
          <a:p>
            <a:pPr algn="ctr"/>
            <a:r>
              <a:rPr lang="ar-SA" sz="2800" b="1" dirty="0" smtClean="0">
                <a:solidFill>
                  <a:srgbClr val="C00000"/>
                </a:solidFill>
              </a:rPr>
              <a:t>المزارعان هما اللذان </a:t>
            </a:r>
            <a:endParaRPr lang="ar-SA" sz="2800" b="1" dirty="0">
              <a:solidFill>
                <a:srgbClr val="C00000"/>
              </a:solidFill>
            </a:endParaRPr>
          </a:p>
        </p:txBody>
      </p:sp>
      <p:sp>
        <p:nvSpPr>
          <p:cNvPr id="14" name="مربع نص 13"/>
          <p:cNvSpPr txBox="1"/>
          <p:nvPr/>
        </p:nvSpPr>
        <p:spPr>
          <a:xfrm>
            <a:off x="642910" y="3143248"/>
            <a:ext cx="2571768" cy="954107"/>
          </a:xfrm>
          <a:prstGeom prst="rect">
            <a:avLst/>
          </a:prstGeom>
          <a:noFill/>
        </p:spPr>
        <p:txBody>
          <a:bodyPr wrap="square" rtlCol="1">
            <a:spAutoFit/>
          </a:bodyPr>
          <a:lstStyle/>
          <a:p>
            <a:pPr algn="ctr"/>
            <a:r>
              <a:rPr lang="ar-SA" sz="2800" b="1" dirty="0" smtClean="0">
                <a:solidFill>
                  <a:srgbClr val="C00000"/>
                </a:solidFill>
              </a:rPr>
              <a:t>المبدعتان هما اللتان تصوغان الفضة</a:t>
            </a:r>
            <a:endParaRPr lang="ar-SA" sz="2800" b="1" dirty="0">
              <a:solidFill>
                <a:srgbClr val="C00000"/>
              </a:solidFill>
            </a:endParaRPr>
          </a:p>
        </p:txBody>
      </p:sp>
      <p:sp>
        <p:nvSpPr>
          <p:cNvPr id="15" name="مربع نص 14"/>
          <p:cNvSpPr txBox="1"/>
          <p:nvPr/>
        </p:nvSpPr>
        <p:spPr>
          <a:xfrm>
            <a:off x="285720" y="4117967"/>
            <a:ext cx="3071834" cy="954107"/>
          </a:xfrm>
          <a:prstGeom prst="rect">
            <a:avLst/>
          </a:prstGeom>
          <a:noFill/>
        </p:spPr>
        <p:txBody>
          <a:bodyPr wrap="square" rtlCol="1">
            <a:spAutoFit/>
          </a:bodyPr>
          <a:lstStyle/>
          <a:p>
            <a:pPr algn="ctr"/>
            <a:r>
              <a:rPr lang="ar-SA" sz="2800" b="1" dirty="0" smtClean="0">
                <a:solidFill>
                  <a:srgbClr val="C00000"/>
                </a:solidFill>
              </a:rPr>
              <a:t>كم من اللاتي يقضين أعمارهن يؤثرن الراحة</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ppt_x</p:attrName>
                                        </p:attrNameLst>
                                      </p:cBhvr>
                                      <p:tavLst>
                                        <p:tav tm="0">
                                          <p:val>
                                            <p:strVal val="#ppt_x-#ppt_w/2"/>
                                          </p:val>
                                        </p:tav>
                                        <p:tav tm="100000">
                                          <p:val>
                                            <p:strVal val="#ppt_x"/>
                                          </p:val>
                                        </p:tav>
                                      </p:tavLst>
                                    </p:anim>
                                    <p:anim calcmode="lin" valueType="num">
                                      <p:cBhvr>
                                        <p:cTn id="16" dur="500" fill="hold"/>
                                        <p:tgtEl>
                                          <p:spTgt spid="12"/>
                                        </p:tgtEl>
                                        <p:attrNameLst>
                                          <p:attrName>ppt_y</p:attrName>
                                        </p:attrNameLst>
                                      </p:cBhvr>
                                      <p:tavLst>
                                        <p:tav tm="0">
                                          <p:val>
                                            <p:strVal val="#ppt_y"/>
                                          </p:val>
                                        </p:tav>
                                        <p:tav tm="100000">
                                          <p:val>
                                            <p:strVal val="#ppt_y"/>
                                          </p:val>
                                        </p:tav>
                                      </p:tavLst>
                                    </p:anim>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ppt_x</p:attrName>
                                        </p:attrNameLst>
                                      </p:cBhvr>
                                      <p:tavLst>
                                        <p:tav tm="0">
                                          <p:val>
                                            <p:strVal val="#ppt_x-#ppt_w/2"/>
                                          </p:val>
                                        </p:tav>
                                        <p:tav tm="100000">
                                          <p:val>
                                            <p:strVal val="#ppt_x"/>
                                          </p:val>
                                        </p:tav>
                                      </p:tavLst>
                                    </p:anim>
                                    <p:anim calcmode="lin" valueType="num">
                                      <p:cBhvr>
                                        <p:cTn id="24" dur="500" fill="hold"/>
                                        <p:tgtEl>
                                          <p:spTgt spid="14"/>
                                        </p:tgtEl>
                                        <p:attrNameLst>
                                          <p:attrName>ppt_y</p:attrName>
                                        </p:attrNameLst>
                                      </p:cBhvr>
                                      <p:tavLst>
                                        <p:tav tm="0">
                                          <p:val>
                                            <p:strVal val="#ppt_y"/>
                                          </p:val>
                                        </p:tav>
                                        <p:tav tm="100000">
                                          <p:val>
                                            <p:strVal val="#ppt_y"/>
                                          </p:val>
                                        </p:tav>
                                      </p:tavLst>
                                    </p:anim>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8"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ppt_x</p:attrName>
                                        </p:attrNameLst>
                                      </p:cBhvr>
                                      <p:tavLst>
                                        <p:tav tm="0">
                                          <p:val>
                                            <p:strVal val="#ppt_x-#ppt_w/2"/>
                                          </p:val>
                                        </p:tav>
                                        <p:tav tm="100000">
                                          <p:val>
                                            <p:strVal val="#ppt_x"/>
                                          </p:val>
                                        </p:tav>
                                      </p:tavLst>
                                    </p:anim>
                                    <p:anim calcmode="lin" valueType="num">
                                      <p:cBhvr>
                                        <p:cTn id="32" dur="500" fill="hold"/>
                                        <p:tgtEl>
                                          <p:spTgt spid="15"/>
                                        </p:tgtEl>
                                        <p:attrNameLst>
                                          <p:attrName>ppt_y</p:attrName>
                                        </p:attrNameLst>
                                      </p:cBhvr>
                                      <p:tavLst>
                                        <p:tav tm="0">
                                          <p:val>
                                            <p:strVal val="#ppt_y"/>
                                          </p:val>
                                        </p:tav>
                                        <p:tav tm="100000">
                                          <p:val>
                                            <p:strVal val="#ppt_y"/>
                                          </p:val>
                                        </p:tav>
                                      </p:tavLst>
                                    </p:anim>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2" grpId="0"/>
      <p:bldP spid="14" grpId="0"/>
      <p:bldP spid="15"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1071538" y="349543"/>
            <a:ext cx="6786610" cy="3046988"/>
          </a:xfrm>
          <a:prstGeom prst="rect">
            <a:avLst/>
          </a:prstGeom>
          <a:noFill/>
        </p:spPr>
        <p:txBody>
          <a:bodyPr wrap="square" rtlCol="1">
            <a:spAutoFit/>
          </a:bodyPr>
          <a:lstStyle/>
          <a:p>
            <a:pPr algn="ctr"/>
            <a:r>
              <a:rPr lang="ar-SA" sz="3200" b="1" dirty="0" smtClean="0">
                <a:cs typeface="DecoType Naskh Extensions" pitchFamily="2" charset="-78"/>
              </a:rPr>
              <a:t>ب) أقارن بين(ما)في العبارتين التاليتين من حيث المعنى:</a:t>
            </a:r>
          </a:p>
          <a:p>
            <a:pPr algn="ctr">
              <a:buFontTx/>
              <a:buChar char="-"/>
            </a:pPr>
            <a:r>
              <a:rPr lang="ar-SA" sz="3200" b="1" dirty="0" smtClean="0">
                <a:solidFill>
                  <a:srgbClr val="C00000"/>
                </a:solidFill>
                <a:cs typeface="DecoType Naskh Extensions" pitchFamily="2" charset="-78"/>
              </a:rPr>
              <a:t>كم من طالب ما لمست يده المعول أو المنجل.</a:t>
            </a:r>
            <a:r>
              <a:rPr lang="ar-SA" sz="3200" b="1" dirty="0" smtClean="0">
                <a:cs typeface="DecoType Naskh Extensions" pitchFamily="2" charset="-78"/>
              </a:rPr>
              <a:t>      </a:t>
            </a:r>
          </a:p>
          <a:p>
            <a:r>
              <a:rPr lang="ar-SA" sz="3200" b="1" dirty="0" smtClean="0">
                <a:cs typeface="DecoType Naskh Extensions" pitchFamily="2" charset="-78"/>
              </a:rPr>
              <a:t>              * (ما) الأولى:</a:t>
            </a:r>
          </a:p>
          <a:p>
            <a:pPr algn="ctr">
              <a:buFontTx/>
              <a:buChar char="-"/>
            </a:pPr>
            <a:r>
              <a:rPr lang="ar-SA" sz="3200" b="1" dirty="0" smtClean="0">
                <a:solidFill>
                  <a:srgbClr val="C00000"/>
                </a:solidFill>
                <a:cs typeface="DecoType Naskh Extensions" pitchFamily="2" charset="-78"/>
              </a:rPr>
              <a:t>لا صلة بينهما وبين ما درسه على الإطلاق</a:t>
            </a:r>
          </a:p>
          <a:p>
            <a:r>
              <a:rPr lang="ar-SA" sz="3200" b="1" dirty="0" smtClean="0">
                <a:cs typeface="DecoType Naskh Extensions" pitchFamily="2" charset="-78"/>
              </a:rPr>
              <a:t>            * (ما) الثانية:</a:t>
            </a:r>
          </a:p>
        </p:txBody>
      </p:sp>
      <p:sp>
        <p:nvSpPr>
          <p:cNvPr id="4" name="مربع نص 3"/>
          <p:cNvSpPr txBox="1"/>
          <p:nvPr/>
        </p:nvSpPr>
        <p:spPr>
          <a:xfrm>
            <a:off x="1000100" y="3303347"/>
            <a:ext cx="6786610" cy="2554545"/>
          </a:xfrm>
          <a:prstGeom prst="rect">
            <a:avLst/>
          </a:prstGeom>
          <a:noFill/>
        </p:spPr>
        <p:txBody>
          <a:bodyPr wrap="square" rtlCol="1">
            <a:spAutoFit/>
          </a:bodyPr>
          <a:lstStyle/>
          <a:p>
            <a:pPr algn="ctr"/>
            <a:r>
              <a:rPr lang="ar-SA" sz="3200" b="1" dirty="0" smtClean="0">
                <a:cs typeface="DecoType Naskh Extensions" pitchFamily="2" charset="-78"/>
              </a:rPr>
              <a:t>عيد صياغة الجملتين وأضمنهما اسماً موصولاً:</a:t>
            </a:r>
          </a:p>
          <a:p>
            <a:pPr algn="ctr">
              <a:buFontTx/>
              <a:buChar char="-"/>
            </a:pPr>
            <a:r>
              <a:rPr lang="ar-SA" sz="3200" b="1" dirty="0" smtClean="0">
                <a:solidFill>
                  <a:srgbClr val="C00000"/>
                </a:solidFill>
                <a:cs typeface="DecoType Naskh Extensions" pitchFamily="2" charset="-78"/>
              </a:rPr>
              <a:t>أي نكهة لحياة لا إنتاج فيها؟</a:t>
            </a:r>
            <a:r>
              <a:rPr lang="ar-SA" sz="3200" b="1" dirty="0" smtClean="0">
                <a:cs typeface="DecoType Naskh Extensions" pitchFamily="2" charset="-78"/>
              </a:rPr>
              <a:t>      </a:t>
            </a:r>
          </a:p>
          <a:p>
            <a:r>
              <a:rPr lang="ar-SA" sz="3200" b="1" dirty="0" smtClean="0">
                <a:cs typeface="DecoType Naskh Extensions" pitchFamily="2" charset="-78"/>
              </a:rPr>
              <a:t>         * </a:t>
            </a:r>
          </a:p>
          <a:p>
            <a:pPr algn="ctr">
              <a:buFontTx/>
              <a:buChar char="-"/>
            </a:pPr>
            <a:r>
              <a:rPr lang="ar-SA" sz="3200" b="1" dirty="0" smtClean="0">
                <a:solidFill>
                  <a:srgbClr val="C00000"/>
                </a:solidFill>
                <a:cs typeface="DecoType Naskh Extensions" pitchFamily="2" charset="-78"/>
              </a:rPr>
              <a:t>ما نكهة أطيب العرق يتصبب من جبيني!</a:t>
            </a:r>
          </a:p>
          <a:p>
            <a:r>
              <a:rPr lang="ar-SA" sz="3200" b="1" dirty="0" smtClean="0">
                <a:cs typeface="DecoType Naskh Extensions" pitchFamily="2" charset="-78"/>
              </a:rPr>
              <a:t>        *</a:t>
            </a:r>
          </a:p>
        </p:txBody>
      </p:sp>
      <p:sp>
        <p:nvSpPr>
          <p:cNvPr id="5" name="مربع نص 4"/>
          <p:cNvSpPr txBox="1"/>
          <p:nvPr/>
        </p:nvSpPr>
        <p:spPr>
          <a:xfrm>
            <a:off x="1785918" y="1905648"/>
            <a:ext cx="3786214" cy="523220"/>
          </a:xfrm>
          <a:prstGeom prst="rect">
            <a:avLst/>
          </a:prstGeom>
          <a:noFill/>
          <a:ln>
            <a:noFill/>
          </a:ln>
        </p:spPr>
        <p:txBody>
          <a:bodyPr wrap="square" rtlCol="1">
            <a:spAutoFit/>
          </a:bodyPr>
          <a:lstStyle/>
          <a:p>
            <a:pPr algn="ctr"/>
            <a:r>
              <a:rPr lang="ar-SA" sz="2800" b="1" u="sng" dirty="0" smtClean="0">
                <a:solidFill>
                  <a:srgbClr val="002060"/>
                </a:solidFill>
              </a:rPr>
              <a:t>نافية لا عمل لها(حرف).</a:t>
            </a:r>
            <a:endParaRPr lang="ar-SA" sz="2800" b="1" u="sng" dirty="0">
              <a:solidFill>
                <a:srgbClr val="002060"/>
              </a:solidFill>
            </a:endParaRPr>
          </a:p>
        </p:txBody>
      </p:sp>
      <p:sp>
        <p:nvSpPr>
          <p:cNvPr id="6" name="مربع نص 5"/>
          <p:cNvSpPr txBox="1"/>
          <p:nvPr/>
        </p:nvSpPr>
        <p:spPr>
          <a:xfrm>
            <a:off x="1928794" y="2834342"/>
            <a:ext cx="3786214" cy="523220"/>
          </a:xfrm>
          <a:prstGeom prst="rect">
            <a:avLst/>
          </a:prstGeom>
          <a:noFill/>
          <a:ln>
            <a:noFill/>
          </a:ln>
        </p:spPr>
        <p:txBody>
          <a:bodyPr wrap="square" rtlCol="1">
            <a:spAutoFit/>
          </a:bodyPr>
          <a:lstStyle/>
          <a:p>
            <a:pPr algn="ctr"/>
            <a:r>
              <a:rPr lang="ar-SA" sz="2800" b="1" u="sng" dirty="0" smtClean="0">
                <a:solidFill>
                  <a:srgbClr val="002060"/>
                </a:solidFill>
              </a:rPr>
              <a:t>اسم موصول بمعنى الذي</a:t>
            </a:r>
            <a:endParaRPr lang="ar-SA" sz="2800" b="1" u="sng" dirty="0">
              <a:solidFill>
                <a:srgbClr val="002060"/>
              </a:solidFill>
            </a:endParaRPr>
          </a:p>
        </p:txBody>
      </p:sp>
      <p:sp>
        <p:nvSpPr>
          <p:cNvPr id="7" name="مربع نص 6"/>
          <p:cNvSpPr txBox="1"/>
          <p:nvPr/>
        </p:nvSpPr>
        <p:spPr>
          <a:xfrm>
            <a:off x="1714480" y="4286256"/>
            <a:ext cx="5143536" cy="523220"/>
          </a:xfrm>
          <a:prstGeom prst="rect">
            <a:avLst/>
          </a:prstGeom>
          <a:noFill/>
          <a:ln>
            <a:noFill/>
          </a:ln>
        </p:spPr>
        <p:txBody>
          <a:bodyPr wrap="square" rtlCol="1">
            <a:spAutoFit/>
          </a:bodyPr>
          <a:lstStyle/>
          <a:p>
            <a:pPr algn="ctr"/>
            <a:r>
              <a:rPr lang="ar-SA" sz="2800" b="1" u="sng" dirty="0" smtClean="0">
                <a:solidFill>
                  <a:srgbClr val="002060"/>
                </a:solidFill>
              </a:rPr>
              <a:t>أي نكهة للحياة التي لا إنتاج فيها؟</a:t>
            </a:r>
            <a:endParaRPr lang="ar-SA" sz="2800" b="1" u="sng" dirty="0">
              <a:solidFill>
                <a:srgbClr val="002060"/>
              </a:solidFill>
            </a:endParaRPr>
          </a:p>
        </p:txBody>
      </p:sp>
      <p:sp>
        <p:nvSpPr>
          <p:cNvPr id="8" name="مربع نص 7"/>
          <p:cNvSpPr txBox="1"/>
          <p:nvPr/>
        </p:nvSpPr>
        <p:spPr>
          <a:xfrm>
            <a:off x="1285852" y="5334672"/>
            <a:ext cx="5643602" cy="523220"/>
          </a:xfrm>
          <a:prstGeom prst="rect">
            <a:avLst/>
          </a:prstGeom>
          <a:noFill/>
          <a:ln>
            <a:noFill/>
          </a:ln>
        </p:spPr>
        <p:txBody>
          <a:bodyPr wrap="square" rtlCol="1">
            <a:spAutoFit/>
          </a:bodyPr>
          <a:lstStyle/>
          <a:p>
            <a:pPr algn="ctr"/>
            <a:r>
              <a:rPr lang="ar-SA" sz="2800" b="1" u="sng" dirty="0" smtClean="0">
                <a:solidFill>
                  <a:srgbClr val="002060"/>
                </a:solidFill>
              </a:rPr>
              <a:t>ما كان أطيب العرق الذي يتصبب من جبيني.</a:t>
            </a:r>
            <a:endParaRPr lang="ar-SA" sz="2800" b="1" u="sng"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ppt_w/2"/>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ppt_x</p:attrName>
                                        </p:attrNameLst>
                                      </p:cBhvr>
                                      <p:tavLst>
                                        <p:tav tm="0">
                                          <p:val>
                                            <p:strVal val="#ppt_x-#ppt_w/2"/>
                                          </p:val>
                                        </p:tav>
                                        <p:tav tm="100000">
                                          <p:val>
                                            <p:strVal val="#ppt_x"/>
                                          </p:val>
                                        </p:tav>
                                      </p:tavLst>
                                    </p:anim>
                                    <p:anim calcmode="lin" valueType="num">
                                      <p:cBhvr>
                                        <p:cTn id="24" dur="500" fill="hold"/>
                                        <p:tgtEl>
                                          <p:spTgt spid="6"/>
                                        </p:tgtEl>
                                        <p:attrNameLst>
                                          <p:attrName>ppt_y</p:attrName>
                                        </p:attrNameLst>
                                      </p:cBhvr>
                                      <p:tavLst>
                                        <p:tav tm="0">
                                          <p:val>
                                            <p:strVal val="#ppt_y"/>
                                          </p:val>
                                        </p:tav>
                                        <p:tav tm="100000">
                                          <p:val>
                                            <p:strVal val="#ppt_y"/>
                                          </p:val>
                                        </p:tav>
                                      </p:tavLst>
                                    </p:anim>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8"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ppt_x</p:attrName>
                                        </p:attrNameLst>
                                      </p:cBhvr>
                                      <p:tavLst>
                                        <p:tav tm="0">
                                          <p:val>
                                            <p:strVal val="#ppt_x-#ppt_w/2"/>
                                          </p:val>
                                        </p:tav>
                                        <p:tav tm="100000">
                                          <p:val>
                                            <p:strVal val="#ppt_x"/>
                                          </p:val>
                                        </p:tav>
                                      </p:tavLst>
                                    </p:anim>
                                    <p:anim calcmode="lin" valueType="num">
                                      <p:cBhvr>
                                        <p:cTn id="32" dur="500" fill="hold"/>
                                        <p:tgtEl>
                                          <p:spTgt spid="7"/>
                                        </p:tgtEl>
                                        <p:attrNameLst>
                                          <p:attrName>ppt_y</p:attrName>
                                        </p:attrNameLst>
                                      </p:cBhvr>
                                      <p:tavLst>
                                        <p:tav tm="0">
                                          <p:val>
                                            <p:strVal val="#ppt_y"/>
                                          </p:val>
                                        </p:tav>
                                        <p:tav tm="100000">
                                          <p:val>
                                            <p:strVal val="#ppt_y"/>
                                          </p:val>
                                        </p:tav>
                                      </p:tavLst>
                                    </p:anim>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7" presetClass="entr" presetSubtype="8"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ppt_x</p:attrName>
                                        </p:attrNameLst>
                                      </p:cBhvr>
                                      <p:tavLst>
                                        <p:tav tm="0">
                                          <p:val>
                                            <p:strVal val="#ppt_x-#ppt_w/2"/>
                                          </p:val>
                                        </p:tav>
                                        <p:tav tm="100000">
                                          <p:val>
                                            <p:strVal val="#ppt_x"/>
                                          </p:val>
                                        </p:tav>
                                      </p:tavLst>
                                    </p:anim>
                                    <p:anim calcmode="lin" valueType="num">
                                      <p:cBhvr>
                                        <p:cTn id="40" dur="500" fill="hold"/>
                                        <p:tgtEl>
                                          <p:spTgt spid="8"/>
                                        </p:tgtEl>
                                        <p:attrNameLst>
                                          <p:attrName>ppt_y</p:attrName>
                                        </p:attrNameLst>
                                      </p:cBhvr>
                                      <p:tavLst>
                                        <p:tav tm="0">
                                          <p:val>
                                            <p:strVal val="#ppt_y"/>
                                          </p:val>
                                        </p:tav>
                                        <p:tav tm="100000">
                                          <p:val>
                                            <p:strVal val="#ppt_y"/>
                                          </p:val>
                                        </p:tav>
                                      </p:tavLst>
                                    </p:anim>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642910" y="214290"/>
            <a:ext cx="6786610" cy="1077218"/>
          </a:xfrm>
          <a:prstGeom prst="rect">
            <a:avLst/>
          </a:prstGeom>
          <a:noFill/>
        </p:spPr>
        <p:txBody>
          <a:bodyPr wrap="square" rtlCol="1">
            <a:spAutoFit/>
          </a:bodyPr>
          <a:lstStyle/>
          <a:p>
            <a:pPr algn="ctr"/>
            <a:r>
              <a:rPr lang="ar-SA" sz="3200" b="1" dirty="0" smtClean="0">
                <a:cs typeface="DecoType Naskh Extensions" pitchFamily="2" charset="-78"/>
              </a:rPr>
              <a:t>أكمل الفراغات باستخدام الأسماء الموصولة على غرار المثال الأول:</a:t>
            </a:r>
          </a:p>
        </p:txBody>
      </p:sp>
      <p:sp>
        <p:nvSpPr>
          <p:cNvPr id="4" name="وسيلة شرح بيضاوية 3"/>
          <p:cNvSpPr/>
          <p:nvPr/>
        </p:nvSpPr>
        <p:spPr>
          <a:xfrm>
            <a:off x="7286644" y="285728"/>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 </a:t>
            </a:r>
            <a:endParaRPr lang="ar-SA" sz="2400" b="1" dirty="0">
              <a:solidFill>
                <a:schemeClr val="tx1"/>
              </a:solidFill>
            </a:endParaRPr>
          </a:p>
        </p:txBody>
      </p:sp>
      <p:sp>
        <p:nvSpPr>
          <p:cNvPr id="5" name="مستطيل مستدير الزوايا 4"/>
          <p:cNvSpPr/>
          <p:nvPr/>
        </p:nvSpPr>
        <p:spPr>
          <a:xfrm>
            <a:off x="642910" y="1214422"/>
            <a:ext cx="7286676" cy="1000132"/>
          </a:xfrm>
          <a:prstGeom prst="roundRect">
            <a:avLst/>
          </a:prstGeom>
          <a:solidFill>
            <a:schemeClr val="accent2">
              <a:lumMod val="40000"/>
              <a:lumOff val="6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نعيب زماننا والعيب فينا          وما لزماننا عيبٌ سوانا.</a:t>
            </a:r>
          </a:p>
          <a:p>
            <a:pPr algn="ctr"/>
            <a:r>
              <a:rPr lang="ar-SA" sz="2800" b="1" dirty="0" smtClean="0">
                <a:solidFill>
                  <a:schemeClr val="tx1"/>
                </a:solidFill>
              </a:rPr>
              <a:t>نقولها:للتلاميذ الذين يلقون مسؤولية فلهم على الحظ.</a:t>
            </a:r>
          </a:p>
          <a:p>
            <a:pPr algn="ctr"/>
            <a:endParaRPr lang="ar-SA" sz="2800" b="1" dirty="0">
              <a:solidFill>
                <a:schemeClr val="tx1"/>
              </a:solidFill>
            </a:endParaRPr>
          </a:p>
        </p:txBody>
      </p:sp>
      <p:sp>
        <p:nvSpPr>
          <p:cNvPr id="6" name="مستطيل مستدير الزوايا 5"/>
          <p:cNvSpPr/>
          <p:nvPr/>
        </p:nvSpPr>
        <p:spPr>
          <a:xfrm>
            <a:off x="642910" y="2714620"/>
            <a:ext cx="7286676" cy="1000132"/>
          </a:xfrm>
          <a:prstGeom prst="roundRect">
            <a:avLst/>
          </a:prstGeom>
          <a:solidFill>
            <a:schemeClr val="accent2">
              <a:lumMod val="40000"/>
              <a:lumOff val="6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قال تعالى:(وأقيموا الوزن بالقسط ولا تخسروا الميزان)</a:t>
            </a:r>
          </a:p>
          <a:p>
            <a:pPr algn="ctr"/>
            <a:r>
              <a:rPr lang="ar-SA" sz="2800" b="1" dirty="0" smtClean="0">
                <a:solidFill>
                  <a:schemeClr val="tx1"/>
                </a:solidFill>
              </a:rPr>
              <a:t>نقولها:للبائع</a:t>
            </a:r>
            <a:r>
              <a:rPr lang="ar-SA" sz="2800" b="1" dirty="0" smtClean="0">
                <a:solidFill>
                  <a:schemeClr val="accent3">
                    <a:lumMod val="40000"/>
                    <a:lumOff val="60000"/>
                  </a:schemeClr>
                </a:solidFill>
              </a:rPr>
              <a:t>...................................................</a:t>
            </a:r>
          </a:p>
          <a:p>
            <a:pPr algn="ctr"/>
            <a:endParaRPr lang="ar-SA" sz="2800" b="1" dirty="0">
              <a:solidFill>
                <a:schemeClr val="tx1"/>
              </a:solidFill>
            </a:endParaRPr>
          </a:p>
        </p:txBody>
      </p:sp>
      <p:sp>
        <p:nvSpPr>
          <p:cNvPr id="7" name="مستطيل مستدير الزوايا 6"/>
          <p:cNvSpPr/>
          <p:nvPr/>
        </p:nvSpPr>
        <p:spPr>
          <a:xfrm>
            <a:off x="642910" y="4214818"/>
            <a:ext cx="7286676" cy="1000132"/>
          </a:xfrm>
          <a:prstGeom prst="roundRect">
            <a:avLst/>
          </a:prstGeom>
          <a:solidFill>
            <a:schemeClr val="accent2">
              <a:lumMod val="40000"/>
              <a:lumOff val="6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لا تؤجل عمل اليوم إلى الغد</a:t>
            </a:r>
          </a:p>
          <a:p>
            <a:pPr algn="ctr"/>
            <a:r>
              <a:rPr lang="ar-SA" sz="2800" b="1" dirty="0" smtClean="0">
                <a:solidFill>
                  <a:schemeClr val="tx1"/>
                </a:solidFill>
              </a:rPr>
              <a:t>نقولها:</a:t>
            </a:r>
            <a:r>
              <a:rPr lang="ar-SA" sz="2800" b="1" dirty="0" smtClean="0">
                <a:solidFill>
                  <a:schemeClr val="accent3">
                    <a:lumMod val="40000"/>
                    <a:lumOff val="60000"/>
                  </a:schemeClr>
                </a:solidFill>
              </a:rPr>
              <a:t>.......................................................</a:t>
            </a:r>
          </a:p>
          <a:p>
            <a:pPr algn="ctr"/>
            <a:endParaRPr lang="ar-SA" sz="2800" b="1" dirty="0">
              <a:solidFill>
                <a:schemeClr val="tx1"/>
              </a:solidFill>
            </a:endParaRPr>
          </a:p>
        </p:txBody>
      </p:sp>
      <p:sp>
        <p:nvSpPr>
          <p:cNvPr id="8" name="مربع نص 7"/>
          <p:cNvSpPr txBox="1"/>
          <p:nvPr/>
        </p:nvSpPr>
        <p:spPr>
          <a:xfrm>
            <a:off x="1857356" y="3143248"/>
            <a:ext cx="3786214" cy="523220"/>
          </a:xfrm>
          <a:prstGeom prst="rect">
            <a:avLst/>
          </a:prstGeom>
          <a:noFill/>
          <a:ln>
            <a:noFill/>
          </a:ln>
        </p:spPr>
        <p:txBody>
          <a:bodyPr wrap="square" rtlCol="1">
            <a:spAutoFit/>
          </a:bodyPr>
          <a:lstStyle/>
          <a:p>
            <a:pPr algn="ctr"/>
            <a:r>
              <a:rPr lang="ar-SA" sz="2800" b="1" dirty="0" smtClean="0">
                <a:solidFill>
                  <a:srgbClr val="C00000"/>
                </a:solidFill>
              </a:rPr>
              <a:t>الذي يُخسر ويطفف الميزان</a:t>
            </a:r>
            <a:endParaRPr lang="ar-SA" sz="2800" b="1" dirty="0">
              <a:solidFill>
                <a:srgbClr val="C00000"/>
              </a:solidFill>
            </a:endParaRPr>
          </a:p>
        </p:txBody>
      </p:sp>
      <p:sp>
        <p:nvSpPr>
          <p:cNvPr id="9" name="مربع نص 8"/>
          <p:cNvSpPr txBox="1"/>
          <p:nvPr/>
        </p:nvSpPr>
        <p:spPr>
          <a:xfrm>
            <a:off x="1000100" y="4643446"/>
            <a:ext cx="5286412" cy="523220"/>
          </a:xfrm>
          <a:prstGeom prst="rect">
            <a:avLst/>
          </a:prstGeom>
          <a:noFill/>
          <a:ln>
            <a:noFill/>
          </a:ln>
        </p:spPr>
        <p:txBody>
          <a:bodyPr wrap="square" rtlCol="1">
            <a:spAutoFit/>
          </a:bodyPr>
          <a:lstStyle/>
          <a:p>
            <a:pPr algn="ctr"/>
            <a:r>
              <a:rPr lang="ar-SA" sz="2800" b="1" dirty="0" smtClean="0">
                <a:solidFill>
                  <a:srgbClr val="C00000"/>
                </a:solidFill>
              </a:rPr>
              <a:t>للطالبين اللذين يؤجلان عمل اليوم إلى الغد</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ppt_x-#ppt_w/2"/>
                                          </p:val>
                                        </p:tav>
                                        <p:tav tm="100000">
                                          <p:val>
                                            <p:strVal val="#ppt_x"/>
                                          </p:val>
                                        </p:tav>
                                      </p:tavLst>
                                    </p:anim>
                                    <p:anim calcmode="lin" valueType="num">
                                      <p:cBhvr>
                                        <p:cTn id="16" dur="500" fill="hold"/>
                                        <p:tgtEl>
                                          <p:spTgt spid="8"/>
                                        </p:tgtEl>
                                        <p:attrNameLst>
                                          <p:attrName>ppt_y</p:attrName>
                                        </p:attrNameLst>
                                      </p:cBhvr>
                                      <p:tavLst>
                                        <p:tav tm="0">
                                          <p:val>
                                            <p:strVal val="#ppt_y"/>
                                          </p:val>
                                        </p:tav>
                                        <p:tav tm="100000">
                                          <p:val>
                                            <p:strVal val="#ppt_y"/>
                                          </p:val>
                                        </p:tav>
                                      </p:tavLst>
                                    </p:anim>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ppt_x</p:attrName>
                                        </p:attrNameLst>
                                      </p:cBhvr>
                                      <p:tavLst>
                                        <p:tav tm="0">
                                          <p:val>
                                            <p:strVal val="#ppt_x-#ppt_w/2"/>
                                          </p:val>
                                        </p:tav>
                                        <p:tav tm="100000">
                                          <p:val>
                                            <p:strVal val="#ppt_x"/>
                                          </p:val>
                                        </p:tav>
                                      </p:tavLst>
                                    </p:anim>
                                    <p:anim calcmode="lin" valueType="num">
                                      <p:cBhvr>
                                        <p:cTn id="24" dur="500" fill="hold"/>
                                        <p:tgtEl>
                                          <p:spTgt spid="9"/>
                                        </p:tgtEl>
                                        <p:attrNameLst>
                                          <p:attrName>ppt_y</p:attrName>
                                        </p:attrNameLst>
                                      </p:cBhvr>
                                      <p:tavLst>
                                        <p:tav tm="0">
                                          <p:val>
                                            <p:strVal val="#ppt_y"/>
                                          </p:val>
                                        </p:tav>
                                        <p:tav tm="100000">
                                          <p:val>
                                            <p:strVal val="#ppt_y"/>
                                          </p:val>
                                        </p:tav>
                                      </p:tavLst>
                                    </p:anim>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p:bldP spid="9"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1142976" y="851584"/>
            <a:ext cx="7500990" cy="1077218"/>
          </a:xfrm>
          <a:prstGeom prst="rect">
            <a:avLst/>
          </a:prstGeom>
          <a:noFill/>
        </p:spPr>
        <p:txBody>
          <a:bodyPr wrap="square" rtlCol="1">
            <a:spAutoFit/>
          </a:bodyPr>
          <a:lstStyle/>
          <a:p>
            <a:pPr algn="ctr"/>
            <a:r>
              <a:rPr lang="ar-SA" sz="3200" b="1" dirty="0" smtClean="0">
                <a:cs typeface="DecoType Naskh Extensions" pitchFamily="2" charset="-78"/>
              </a:rPr>
              <a:t>أستخرج من الجمل التالية الفعل المضارع وأبين حالته وعلامته الإعرابية في الجدول التالي:</a:t>
            </a:r>
          </a:p>
        </p:txBody>
      </p:sp>
      <p:sp>
        <p:nvSpPr>
          <p:cNvPr id="4" name="وسيلة شرح بيضاوية 3"/>
          <p:cNvSpPr/>
          <p:nvPr/>
        </p:nvSpPr>
        <p:spPr>
          <a:xfrm>
            <a:off x="7500958" y="214290"/>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 </a:t>
            </a:r>
            <a:endParaRPr lang="ar-SA" sz="2400" b="1" dirty="0">
              <a:solidFill>
                <a:schemeClr val="tx1"/>
              </a:solidFill>
            </a:endParaRPr>
          </a:p>
        </p:txBody>
      </p:sp>
      <p:sp>
        <p:nvSpPr>
          <p:cNvPr id="5" name="دمعة 4"/>
          <p:cNvSpPr/>
          <p:nvPr/>
        </p:nvSpPr>
        <p:spPr>
          <a:xfrm rot="20108170">
            <a:off x="-42395" y="290735"/>
            <a:ext cx="1643074" cy="1180118"/>
          </a:xfrm>
          <a:prstGeom prst="teardrop">
            <a:avLst/>
          </a:prstGeom>
          <a:ln w="38100"/>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solidFill>
                  <a:srgbClr val="C00000"/>
                </a:solidFill>
              </a:rPr>
              <a:t>الفعل المضارع </a:t>
            </a:r>
          </a:p>
        </p:txBody>
      </p:sp>
      <p:graphicFrame>
        <p:nvGraphicFramePr>
          <p:cNvPr id="6" name="جدول 5"/>
          <p:cNvGraphicFramePr>
            <a:graphicFrameLocks noGrp="1"/>
          </p:cNvGraphicFramePr>
          <p:nvPr/>
        </p:nvGraphicFramePr>
        <p:xfrm>
          <a:off x="766110" y="1928802"/>
          <a:ext cx="7806418" cy="4265312"/>
        </p:xfrm>
        <a:graphic>
          <a:graphicData uri="http://schemas.openxmlformats.org/drawingml/2006/table">
            <a:tbl>
              <a:tblPr rtl="1" firstRow="1" bandRow="1">
                <a:tableStyleId>{5C22544A-7EE6-4342-B048-85BDC9FD1C3A}</a:tableStyleId>
              </a:tblPr>
              <a:tblGrid>
                <a:gridCol w="3868766"/>
                <a:gridCol w="1105572"/>
                <a:gridCol w="1460718"/>
                <a:gridCol w="1371362"/>
              </a:tblGrid>
              <a:tr h="654848">
                <a:tc>
                  <a:txBody>
                    <a:bodyPr/>
                    <a:lstStyle/>
                    <a:p>
                      <a:pPr algn="ctr" rtl="1"/>
                      <a:r>
                        <a:rPr lang="ar-SA" sz="2400" b="1" dirty="0" smtClean="0">
                          <a:solidFill>
                            <a:schemeClr val="tx1"/>
                          </a:solidFill>
                        </a:rPr>
                        <a:t>الجملة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r>
                        <a:rPr lang="ar-SA" sz="2400" b="1" dirty="0" smtClean="0">
                          <a:solidFill>
                            <a:schemeClr val="tx1"/>
                          </a:solidFill>
                        </a:rPr>
                        <a:t>الفعل</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r>
                        <a:rPr lang="ar-SA" sz="2400" b="1" dirty="0" smtClean="0">
                          <a:solidFill>
                            <a:schemeClr val="tx1"/>
                          </a:solidFill>
                        </a:rPr>
                        <a:t>حالته الإعرابية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r>
                        <a:rPr lang="ar-SA" sz="2400" b="1" dirty="0" smtClean="0">
                          <a:solidFill>
                            <a:schemeClr val="tx1"/>
                          </a:solidFill>
                        </a:rPr>
                        <a:t>علامة الإعراب</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654848">
                <a:tc>
                  <a:txBody>
                    <a:bodyPr/>
                    <a:lstStyle/>
                    <a:p>
                      <a:pPr algn="ctr" rtl="1"/>
                      <a:r>
                        <a:rPr lang="ar-SA" sz="2400" b="1" dirty="0" smtClean="0">
                          <a:solidFill>
                            <a:schemeClr val="tx1"/>
                          </a:solidFill>
                        </a:rPr>
                        <a:t>ما أطيب العرق يتصبب من جبيني</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54848">
                <a:tc>
                  <a:txBody>
                    <a:bodyPr/>
                    <a:lstStyle/>
                    <a:p>
                      <a:pPr algn="ctr" rtl="1"/>
                      <a:r>
                        <a:rPr lang="ar-SA" sz="2400" b="1" dirty="0" smtClean="0">
                          <a:solidFill>
                            <a:schemeClr val="tx1"/>
                          </a:solidFill>
                        </a:rPr>
                        <a:t>مثلما يفعل الفلاح</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54848">
                <a:tc>
                  <a:txBody>
                    <a:bodyPr/>
                    <a:lstStyle/>
                    <a:p>
                      <a:pPr algn="ctr" rtl="1"/>
                      <a:r>
                        <a:rPr lang="ar-SA" sz="2400" b="1" dirty="0" smtClean="0">
                          <a:solidFill>
                            <a:schemeClr val="tx1"/>
                          </a:solidFill>
                        </a:rPr>
                        <a:t>لم يكن لها وجود</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54848">
                <a:tc>
                  <a:txBody>
                    <a:bodyPr/>
                    <a:lstStyle/>
                    <a:p>
                      <a:pPr algn="ctr" rtl="1"/>
                      <a:r>
                        <a:rPr lang="ar-SA" sz="2400" b="1" dirty="0" smtClean="0">
                          <a:solidFill>
                            <a:schemeClr val="tx1"/>
                          </a:solidFill>
                        </a:rPr>
                        <a:t>إنني</a:t>
                      </a:r>
                      <a:r>
                        <a:rPr lang="ar-SA" sz="2400" b="1" baseline="0" dirty="0" smtClean="0">
                          <a:solidFill>
                            <a:schemeClr val="tx1"/>
                          </a:solidFill>
                        </a:rPr>
                        <a:t> أصنع من أشياء موجودة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54848">
                <a:tc>
                  <a:txBody>
                    <a:bodyPr/>
                    <a:lstStyle/>
                    <a:p>
                      <a:pPr algn="ctr" rtl="1"/>
                      <a:r>
                        <a:rPr lang="ar-SA" sz="2400" b="1" dirty="0" smtClean="0">
                          <a:solidFill>
                            <a:schemeClr val="tx1"/>
                          </a:solidFill>
                        </a:rPr>
                        <a:t>المبتكر من يصوغ من الفضة والذهب خاتماً</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مربع نص 6"/>
          <p:cNvSpPr txBox="1"/>
          <p:nvPr/>
        </p:nvSpPr>
        <p:spPr>
          <a:xfrm>
            <a:off x="3500430" y="2857496"/>
            <a:ext cx="1214446" cy="523220"/>
          </a:xfrm>
          <a:prstGeom prst="rect">
            <a:avLst/>
          </a:prstGeom>
          <a:noFill/>
          <a:ln>
            <a:noFill/>
          </a:ln>
        </p:spPr>
        <p:txBody>
          <a:bodyPr wrap="square" rtlCol="1">
            <a:spAutoFit/>
          </a:bodyPr>
          <a:lstStyle/>
          <a:p>
            <a:pPr algn="ctr"/>
            <a:r>
              <a:rPr lang="ar-SA" sz="2800" b="1" dirty="0" smtClean="0">
                <a:solidFill>
                  <a:srgbClr val="C00000"/>
                </a:solidFill>
              </a:rPr>
              <a:t>يتصبب</a:t>
            </a:r>
            <a:endParaRPr lang="ar-SA" sz="2800" b="1" dirty="0">
              <a:solidFill>
                <a:srgbClr val="C00000"/>
              </a:solidFill>
            </a:endParaRPr>
          </a:p>
        </p:txBody>
      </p:sp>
      <p:sp>
        <p:nvSpPr>
          <p:cNvPr id="8" name="مربع نص 7"/>
          <p:cNvSpPr txBox="1"/>
          <p:nvPr/>
        </p:nvSpPr>
        <p:spPr>
          <a:xfrm>
            <a:off x="2285984" y="2857496"/>
            <a:ext cx="1214446" cy="523220"/>
          </a:xfrm>
          <a:prstGeom prst="rect">
            <a:avLst/>
          </a:prstGeom>
          <a:noFill/>
          <a:ln>
            <a:noFill/>
          </a:ln>
        </p:spPr>
        <p:txBody>
          <a:bodyPr wrap="square" rtlCol="1">
            <a:spAutoFit/>
          </a:bodyPr>
          <a:lstStyle/>
          <a:p>
            <a:pPr algn="ctr"/>
            <a:r>
              <a:rPr lang="ar-SA" sz="2800" b="1" dirty="0" smtClean="0">
                <a:solidFill>
                  <a:srgbClr val="C00000"/>
                </a:solidFill>
              </a:rPr>
              <a:t>مرفوع</a:t>
            </a:r>
            <a:endParaRPr lang="ar-SA" sz="2800" b="1" dirty="0">
              <a:solidFill>
                <a:srgbClr val="C00000"/>
              </a:solidFill>
            </a:endParaRPr>
          </a:p>
        </p:txBody>
      </p:sp>
      <p:sp>
        <p:nvSpPr>
          <p:cNvPr id="9" name="مربع نص 8"/>
          <p:cNvSpPr txBox="1"/>
          <p:nvPr/>
        </p:nvSpPr>
        <p:spPr>
          <a:xfrm>
            <a:off x="857224" y="2834342"/>
            <a:ext cx="1214446" cy="523220"/>
          </a:xfrm>
          <a:prstGeom prst="rect">
            <a:avLst/>
          </a:prstGeom>
          <a:noFill/>
          <a:ln>
            <a:noFill/>
          </a:ln>
        </p:spPr>
        <p:txBody>
          <a:bodyPr wrap="square" rtlCol="1">
            <a:spAutoFit/>
          </a:bodyPr>
          <a:lstStyle/>
          <a:p>
            <a:pPr algn="ctr"/>
            <a:r>
              <a:rPr lang="ar-SA" sz="2800" b="1" dirty="0" smtClean="0">
                <a:solidFill>
                  <a:srgbClr val="C00000"/>
                </a:solidFill>
              </a:rPr>
              <a:t>الضمة</a:t>
            </a:r>
            <a:endParaRPr lang="ar-SA" sz="2800" b="1" dirty="0">
              <a:solidFill>
                <a:srgbClr val="C00000"/>
              </a:solidFill>
            </a:endParaRPr>
          </a:p>
        </p:txBody>
      </p:sp>
      <p:sp>
        <p:nvSpPr>
          <p:cNvPr id="11" name="مربع نص 10"/>
          <p:cNvSpPr txBox="1"/>
          <p:nvPr/>
        </p:nvSpPr>
        <p:spPr>
          <a:xfrm>
            <a:off x="3500430" y="3477284"/>
            <a:ext cx="1214446" cy="523220"/>
          </a:xfrm>
          <a:prstGeom prst="rect">
            <a:avLst/>
          </a:prstGeom>
          <a:noFill/>
          <a:ln>
            <a:noFill/>
          </a:ln>
        </p:spPr>
        <p:txBody>
          <a:bodyPr wrap="square" rtlCol="1">
            <a:spAutoFit/>
          </a:bodyPr>
          <a:lstStyle/>
          <a:p>
            <a:pPr algn="ctr"/>
            <a:r>
              <a:rPr lang="ar-SA" sz="2800" b="1" dirty="0" smtClean="0">
                <a:solidFill>
                  <a:srgbClr val="C00000"/>
                </a:solidFill>
              </a:rPr>
              <a:t>يفعل</a:t>
            </a:r>
            <a:endParaRPr lang="ar-SA" sz="2800" b="1" dirty="0">
              <a:solidFill>
                <a:srgbClr val="C00000"/>
              </a:solidFill>
            </a:endParaRPr>
          </a:p>
        </p:txBody>
      </p:sp>
      <p:sp>
        <p:nvSpPr>
          <p:cNvPr id="12" name="مربع نص 11"/>
          <p:cNvSpPr txBox="1"/>
          <p:nvPr/>
        </p:nvSpPr>
        <p:spPr>
          <a:xfrm>
            <a:off x="2285984" y="3477284"/>
            <a:ext cx="1214446" cy="523220"/>
          </a:xfrm>
          <a:prstGeom prst="rect">
            <a:avLst/>
          </a:prstGeom>
          <a:noFill/>
          <a:ln>
            <a:noFill/>
          </a:ln>
        </p:spPr>
        <p:txBody>
          <a:bodyPr wrap="square" rtlCol="1">
            <a:spAutoFit/>
          </a:bodyPr>
          <a:lstStyle/>
          <a:p>
            <a:pPr algn="ctr"/>
            <a:r>
              <a:rPr lang="ar-SA" sz="2800" b="1" dirty="0" smtClean="0">
                <a:solidFill>
                  <a:srgbClr val="C00000"/>
                </a:solidFill>
              </a:rPr>
              <a:t>مرفوع</a:t>
            </a:r>
            <a:endParaRPr lang="ar-SA" sz="2800" b="1" dirty="0">
              <a:solidFill>
                <a:srgbClr val="C00000"/>
              </a:solidFill>
            </a:endParaRPr>
          </a:p>
        </p:txBody>
      </p:sp>
      <p:sp>
        <p:nvSpPr>
          <p:cNvPr id="13" name="مربع نص 12"/>
          <p:cNvSpPr txBox="1"/>
          <p:nvPr/>
        </p:nvSpPr>
        <p:spPr>
          <a:xfrm>
            <a:off x="857224" y="3454130"/>
            <a:ext cx="1214446" cy="523220"/>
          </a:xfrm>
          <a:prstGeom prst="rect">
            <a:avLst/>
          </a:prstGeom>
          <a:noFill/>
          <a:ln>
            <a:noFill/>
          </a:ln>
        </p:spPr>
        <p:txBody>
          <a:bodyPr wrap="square" rtlCol="1">
            <a:spAutoFit/>
          </a:bodyPr>
          <a:lstStyle/>
          <a:p>
            <a:pPr algn="ctr"/>
            <a:r>
              <a:rPr lang="ar-SA" sz="2800" b="1" dirty="0" smtClean="0">
                <a:solidFill>
                  <a:srgbClr val="C00000"/>
                </a:solidFill>
              </a:rPr>
              <a:t>الضمة</a:t>
            </a:r>
            <a:endParaRPr lang="ar-SA" sz="2800" b="1" dirty="0">
              <a:solidFill>
                <a:srgbClr val="C00000"/>
              </a:solidFill>
            </a:endParaRPr>
          </a:p>
        </p:txBody>
      </p:sp>
      <p:sp>
        <p:nvSpPr>
          <p:cNvPr id="14" name="مربع نص 13"/>
          <p:cNvSpPr txBox="1"/>
          <p:nvPr/>
        </p:nvSpPr>
        <p:spPr>
          <a:xfrm>
            <a:off x="3500430" y="4120226"/>
            <a:ext cx="1214446" cy="523220"/>
          </a:xfrm>
          <a:prstGeom prst="rect">
            <a:avLst/>
          </a:prstGeom>
          <a:noFill/>
          <a:ln>
            <a:noFill/>
          </a:ln>
        </p:spPr>
        <p:txBody>
          <a:bodyPr wrap="square" rtlCol="1">
            <a:spAutoFit/>
          </a:bodyPr>
          <a:lstStyle/>
          <a:p>
            <a:pPr algn="ctr"/>
            <a:r>
              <a:rPr lang="ar-SA" sz="2800" b="1" dirty="0" smtClean="0">
                <a:solidFill>
                  <a:srgbClr val="C00000"/>
                </a:solidFill>
              </a:rPr>
              <a:t>يكن</a:t>
            </a:r>
            <a:endParaRPr lang="ar-SA" sz="2800" b="1" dirty="0">
              <a:solidFill>
                <a:srgbClr val="C00000"/>
              </a:solidFill>
            </a:endParaRPr>
          </a:p>
        </p:txBody>
      </p:sp>
      <p:sp>
        <p:nvSpPr>
          <p:cNvPr id="15" name="مربع نص 14"/>
          <p:cNvSpPr txBox="1"/>
          <p:nvPr/>
        </p:nvSpPr>
        <p:spPr>
          <a:xfrm>
            <a:off x="2285984" y="4120226"/>
            <a:ext cx="1214446" cy="523220"/>
          </a:xfrm>
          <a:prstGeom prst="rect">
            <a:avLst/>
          </a:prstGeom>
          <a:noFill/>
          <a:ln>
            <a:noFill/>
          </a:ln>
        </p:spPr>
        <p:txBody>
          <a:bodyPr wrap="square" rtlCol="1">
            <a:spAutoFit/>
          </a:bodyPr>
          <a:lstStyle/>
          <a:p>
            <a:pPr algn="ctr"/>
            <a:r>
              <a:rPr lang="ar-SA" sz="2800" b="1" dirty="0" smtClean="0">
                <a:solidFill>
                  <a:srgbClr val="C00000"/>
                </a:solidFill>
              </a:rPr>
              <a:t>مجزوم</a:t>
            </a:r>
            <a:endParaRPr lang="ar-SA" sz="2800" b="1" dirty="0">
              <a:solidFill>
                <a:srgbClr val="C00000"/>
              </a:solidFill>
            </a:endParaRPr>
          </a:p>
        </p:txBody>
      </p:sp>
      <p:sp>
        <p:nvSpPr>
          <p:cNvPr id="16" name="مربع نص 15"/>
          <p:cNvSpPr txBox="1"/>
          <p:nvPr/>
        </p:nvSpPr>
        <p:spPr>
          <a:xfrm>
            <a:off x="857224" y="4097072"/>
            <a:ext cx="1214446" cy="523220"/>
          </a:xfrm>
          <a:prstGeom prst="rect">
            <a:avLst/>
          </a:prstGeom>
          <a:noFill/>
          <a:ln>
            <a:noFill/>
          </a:ln>
        </p:spPr>
        <p:txBody>
          <a:bodyPr wrap="square" rtlCol="1">
            <a:spAutoFit/>
          </a:bodyPr>
          <a:lstStyle/>
          <a:p>
            <a:pPr algn="ctr"/>
            <a:r>
              <a:rPr lang="ar-SA" sz="2800" b="1" dirty="0" smtClean="0">
                <a:solidFill>
                  <a:srgbClr val="C00000"/>
                </a:solidFill>
              </a:rPr>
              <a:t>السكون</a:t>
            </a:r>
            <a:endParaRPr lang="ar-SA" sz="2800" b="1" dirty="0">
              <a:solidFill>
                <a:srgbClr val="C00000"/>
              </a:solidFill>
            </a:endParaRPr>
          </a:p>
        </p:txBody>
      </p:sp>
      <p:sp>
        <p:nvSpPr>
          <p:cNvPr id="17" name="مربع نص 16"/>
          <p:cNvSpPr txBox="1"/>
          <p:nvPr/>
        </p:nvSpPr>
        <p:spPr>
          <a:xfrm>
            <a:off x="3571868" y="4763168"/>
            <a:ext cx="1214446" cy="523220"/>
          </a:xfrm>
          <a:prstGeom prst="rect">
            <a:avLst/>
          </a:prstGeom>
          <a:noFill/>
          <a:ln>
            <a:noFill/>
          </a:ln>
        </p:spPr>
        <p:txBody>
          <a:bodyPr wrap="square" rtlCol="1">
            <a:spAutoFit/>
          </a:bodyPr>
          <a:lstStyle/>
          <a:p>
            <a:pPr algn="ctr"/>
            <a:r>
              <a:rPr lang="ar-SA" sz="2800" b="1" dirty="0" smtClean="0">
                <a:solidFill>
                  <a:srgbClr val="C00000"/>
                </a:solidFill>
              </a:rPr>
              <a:t>أصنع</a:t>
            </a:r>
            <a:endParaRPr lang="ar-SA" sz="2800" b="1" dirty="0">
              <a:solidFill>
                <a:srgbClr val="C00000"/>
              </a:solidFill>
            </a:endParaRPr>
          </a:p>
        </p:txBody>
      </p:sp>
      <p:sp>
        <p:nvSpPr>
          <p:cNvPr id="18" name="مربع نص 17"/>
          <p:cNvSpPr txBox="1"/>
          <p:nvPr/>
        </p:nvSpPr>
        <p:spPr>
          <a:xfrm>
            <a:off x="2357422" y="4763168"/>
            <a:ext cx="1214446" cy="523220"/>
          </a:xfrm>
          <a:prstGeom prst="rect">
            <a:avLst/>
          </a:prstGeom>
          <a:noFill/>
          <a:ln>
            <a:noFill/>
          </a:ln>
        </p:spPr>
        <p:txBody>
          <a:bodyPr wrap="square" rtlCol="1">
            <a:spAutoFit/>
          </a:bodyPr>
          <a:lstStyle/>
          <a:p>
            <a:pPr algn="ctr"/>
            <a:r>
              <a:rPr lang="ar-SA" sz="2800" b="1" dirty="0" smtClean="0">
                <a:solidFill>
                  <a:srgbClr val="C00000"/>
                </a:solidFill>
              </a:rPr>
              <a:t>مرفوع</a:t>
            </a:r>
            <a:endParaRPr lang="ar-SA" sz="2800" b="1" dirty="0">
              <a:solidFill>
                <a:srgbClr val="C00000"/>
              </a:solidFill>
            </a:endParaRPr>
          </a:p>
        </p:txBody>
      </p:sp>
      <p:sp>
        <p:nvSpPr>
          <p:cNvPr id="19" name="مربع نص 18"/>
          <p:cNvSpPr txBox="1"/>
          <p:nvPr/>
        </p:nvSpPr>
        <p:spPr>
          <a:xfrm>
            <a:off x="928662" y="4740014"/>
            <a:ext cx="1214446" cy="523220"/>
          </a:xfrm>
          <a:prstGeom prst="rect">
            <a:avLst/>
          </a:prstGeom>
          <a:noFill/>
          <a:ln>
            <a:noFill/>
          </a:ln>
        </p:spPr>
        <p:txBody>
          <a:bodyPr wrap="square" rtlCol="1">
            <a:spAutoFit/>
          </a:bodyPr>
          <a:lstStyle/>
          <a:p>
            <a:pPr algn="ctr"/>
            <a:r>
              <a:rPr lang="ar-SA" sz="2800" b="1" dirty="0" smtClean="0">
                <a:solidFill>
                  <a:srgbClr val="C00000"/>
                </a:solidFill>
              </a:rPr>
              <a:t>الضمة</a:t>
            </a:r>
            <a:endParaRPr lang="ar-SA" sz="2800" b="1" dirty="0">
              <a:solidFill>
                <a:srgbClr val="C00000"/>
              </a:solidFill>
            </a:endParaRPr>
          </a:p>
        </p:txBody>
      </p:sp>
      <p:sp>
        <p:nvSpPr>
          <p:cNvPr id="20" name="مربع نص 19"/>
          <p:cNvSpPr txBox="1"/>
          <p:nvPr/>
        </p:nvSpPr>
        <p:spPr>
          <a:xfrm>
            <a:off x="3500430" y="5477548"/>
            <a:ext cx="1214446" cy="523220"/>
          </a:xfrm>
          <a:prstGeom prst="rect">
            <a:avLst/>
          </a:prstGeom>
          <a:noFill/>
          <a:ln>
            <a:noFill/>
          </a:ln>
        </p:spPr>
        <p:txBody>
          <a:bodyPr wrap="square" rtlCol="1">
            <a:spAutoFit/>
          </a:bodyPr>
          <a:lstStyle/>
          <a:p>
            <a:pPr algn="ctr"/>
            <a:r>
              <a:rPr lang="ar-SA" sz="2800" b="1" dirty="0" smtClean="0">
                <a:solidFill>
                  <a:srgbClr val="C00000"/>
                </a:solidFill>
              </a:rPr>
              <a:t>يصوغ</a:t>
            </a:r>
            <a:endParaRPr lang="ar-SA" sz="2800" b="1" dirty="0">
              <a:solidFill>
                <a:srgbClr val="C00000"/>
              </a:solidFill>
            </a:endParaRPr>
          </a:p>
        </p:txBody>
      </p:sp>
      <p:sp>
        <p:nvSpPr>
          <p:cNvPr id="21" name="مربع نص 20"/>
          <p:cNvSpPr txBox="1"/>
          <p:nvPr/>
        </p:nvSpPr>
        <p:spPr>
          <a:xfrm>
            <a:off x="2285984" y="5477548"/>
            <a:ext cx="1214446" cy="523220"/>
          </a:xfrm>
          <a:prstGeom prst="rect">
            <a:avLst/>
          </a:prstGeom>
          <a:noFill/>
          <a:ln>
            <a:noFill/>
          </a:ln>
        </p:spPr>
        <p:txBody>
          <a:bodyPr wrap="square" rtlCol="1">
            <a:spAutoFit/>
          </a:bodyPr>
          <a:lstStyle/>
          <a:p>
            <a:pPr algn="ctr"/>
            <a:r>
              <a:rPr lang="ar-SA" sz="2800" b="1" dirty="0" smtClean="0">
                <a:solidFill>
                  <a:srgbClr val="C00000"/>
                </a:solidFill>
              </a:rPr>
              <a:t>مرفوع</a:t>
            </a:r>
            <a:endParaRPr lang="ar-SA" sz="2800" b="1" dirty="0">
              <a:solidFill>
                <a:srgbClr val="C00000"/>
              </a:solidFill>
            </a:endParaRPr>
          </a:p>
        </p:txBody>
      </p:sp>
      <p:sp>
        <p:nvSpPr>
          <p:cNvPr id="22" name="مربع نص 21"/>
          <p:cNvSpPr txBox="1"/>
          <p:nvPr/>
        </p:nvSpPr>
        <p:spPr>
          <a:xfrm>
            <a:off x="857224" y="5454394"/>
            <a:ext cx="1214446" cy="523220"/>
          </a:xfrm>
          <a:prstGeom prst="rect">
            <a:avLst/>
          </a:prstGeom>
          <a:noFill/>
          <a:ln>
            <a:noFill/>
          </a:ln>
        </p:spPr>
        <p:txBody>
          <a:bodyPr wrap="square" rtlCol="1">
            <a:spAutoFit/>
          </a:bodyPr>
          <a:lstStyle/>
          <a:p>
            <a:pPr algn="ctr"/>
            <a:r>
              <a:rPr lang="ar-SA" sz="2800" b="1" dirty="0" smtClean="0">
                <a:solidFill>
                  <a:srgbClr val="C00000"/>
                </a:solidFill>
              </a:rPr>
              <a:t>الضمة</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ppt_x</p:attrName>
                                        </p:attrNameLst>
                                      </p:cBhvr>
                                      <p:tavLst>
                                        <p:tav tm="0">
                                          <p:val>
                                            <p:strVal val="#ppt_x-#ppt_w/2"/>
                                          </p:val>
                                        </p:tav>
                                        <p:tav tm="100000">
                                          <p:val>
                                            <p:strVal val="#ppt_x"/>
                                          </p:val>
                                        </p:tav>
                                      </p:tavLst>
                                    </p:anim>
                                    <p:anim calcmode="lin" valueType="num">
                                      <p:cBhvr>
                                        <p:cTn id="16" dur="500" fill="hold"/>
                                        <p:tgtEl>
                                          <p:spTgt spid="7"/>
                                        </p:tgtEl>
                                        <p:attrNameLst>
                                          <p:attrName>ppt_y</p:attrName>
                                        </p:attrNameLst>
                                      </p:cBhvr>
                                      <p:tavLst>
                                        <p:tav tm="0">
                                          <p:val>
                                            <p:strVal val="#ppt_y"/>
                                          </p:val>
                                        </p:tav>
                                        <p:tav tm="100000">
                                          <p:val>
                                            <p:strVal val="#ppt_y"/>
                                          </p:val>
                                        </p:tav>
                                      </p:tavLst>
                                    </p:anim>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ppt_x-#ppt_w/2"/>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8"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ppt_x</p:attrName>
                                        </p:attrNameLst>
                                      </p:cBhvr>
                                      <p:tavLst>
                                        <p:tav tm="0">
                                          <p:val>
                                            <p:strVal val="#ppt_x-#ppt_w/2"/>
                                          </p:val>
                                        </p:tav>
                                        <p:tav tm="100000">
                                          <p:val>
                                            <p:strVal val="#ppt_x"/>
                                          </p:val>
                                        </p:tav>
                                      </p:tavLst>
                                    </p:anim>
                                    <p:anim calcmode="lin" valueType="num">
                                      <p:cBhvr>
                                        <p:cTn id="32" dur="500" fill="hold"/>
                                        <p:tgtEl>
                                          <p:spTgt spid="9"/>
                                        </p:tgtEl>
                                        <p:attrNameLst>
                                          <p:attrName>ppt_y</p:attrName>
                                        </p:attrNameLst>
                                      </p:cBhvr>
                                      <p:tavLst>
                                        <p:tav tm="0">
                                          <p:val>
                                            <p:strVal val="#ppt_y"/>
                                          </p:val>
                                        </p:tav>
                                        <p:tav tm="100000">
                                          <p:val>
                                            <p:strVal val="#ppt_y"/>
                                          </p:val>
                                        </p:tav>
                                      </p:tavLst>
                                    </p:anim>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7" presetClass="entr" presetSubtype="8"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ppt_x</p:attrName>
                                        </p:attrNameLst>
                                      </p:cBhvr>
                                      <p:tavLst>
                                        <p:tav tm="0">
                                          <p:val>
                                            <p:strVal val="#ppt_x-#ppt_w/2"/>
                                          </p:val>
                                        </p:tav>
                                        <p:tav tm="100000">
                                          <p:val>
                                            <p:strVal val="#ppt_x"/>
                                          </p:val>
                                        </p:tav>
                                      </p:tavLst>
                                    </p:anim>
                                    <p:anim calcmode="lin" valueType="num">
                                      <p:cBhvr>
                                        <p:cTn id="40" dur="500" fill="hold"/>
                                        <p:tgtEl>
                                          <p:spTgt spid="11"/>
                                        </p:tgtEl>
                                        <p:attrNameLst>
                                          <p:attrName>ppt_y</p:attrName>
                                        </p:attrNameLst>
                                      </p:cBhvr>
                                      <p:tavLst>
                                        <p:tav tm="0">
                                          <p:val>
                                            <p:strVal val="#ppt_y"/>
                                          </p:val>
                                        </p:tav>
                                        <p:tav tm="100000">
                                          <p:val>
                                            <p:strVal val="#ppt_y"/>
                                          </p:val>
                                        </p:tav>
                                      </p:tavLst>
                                    </p:anim>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7" presetClass="entr" presetSubtype="8"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ppt_x</p:attrName>
                                        </p:attrNameLst>
                                      </p:cBhvr>
                                      <p:tavLst>
                                        <p:tav tm="0">
                                          <p:val>
                                            <p:strVal val="#ppt_x-#ppt_w/2"/>
                                          </p:val>
                                        </p:tav>
                                        <p:tav tm="100000">
                                          <p:val>
                                            <p:strVal val="#ppt_x"/>
                                          </p:val>
                                        </p:tav>
                                      </p:tavLst>
                                    </p:anim>
                                    <p:anim calcmode="lin" valueType="num">
                                      <p:cBhvr>
                                        <p:cTn id="48" dur="500" fill="hold"/>
                                        <p:tgtEl>
                                          <p:spTgt spid="12"/>
                                        </p:tgtEl>
                                        <p:attrNameLst>
                                          <p:attrName>ppt_y</p:attrName>
                                        </p:attrNameLst>
                                      </p:cBhvr>
                                      <p:tavLst>
                                        <p:tav tm="0">
                                          <p:val>
                                            <p:strVal val="#ppt_y"/>
                                          </p:val>
                                        </p:tav>
                                        <p:tav tm="100000">
                                          <p:val>
                                            <p:strVal val="#ppt_y"/>
                                          </p:val>
                                        </p:tav>
                                      </p:tavLst>
                                    </p:anim>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17" presetClass="entr" presetSubtype="8"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ppt_x</p:attrName>
                                        </p:attrNameLst>
                                      </p:cBhvr>
                                      <p:tavLst>
                                        <p:tav tm="0">
                                          <p:val>
                                            <p:strVal val="#ppt_x-#ppt_w/2"/>
                                          </p:val>
                                        </p:tav>
                                        <p:tav tm="100000">
                                          <p:val>
                                            <p:strVal val="#ppt_x"/>
                                          </p:val>
                                        </p:tav>
                                      </p:tavLst>
                                    </p:anim>
                                    <p:anim calcmode="lin" valueType="num">
                                      <p:cBhvr>
                                        <p:cTn id="56" dur="500" fill="hold"/>
                                        <p:tgtEl>
                                          <p:spTgt spid="13"/>
                                        </p:tgtEl>
                                        <p:attrNameLst>
                                          <p:attrName>ppt_y</p:attrName>
                                        </p:attrNameLst>
                                      </p:cBhvr>
                                      <p:tavLst>
                                        <p:tav tm="0">
                                          <p:val>
                                            <p:strVal val="#ppt_y"/>
                                          </p:val>
                                        </p:tav>
                                        <p:tav tm="100000">
                                          <p:val>
                                            <p:strVal val="#ppt_y"/>
                                          </p:val>
                                        </p:tav>
                                      </p:tavLst>
                                    </p:anim>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17" presetClass="entr" presetSubtype="8"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ppt_x</p:attrName>
                                        </p:attrNameLst>
                                      </p:cBhvr>
                                      <p:tavLst>
                                        <p:tav tm="0">
                                          <p:val>
                                            <p:strVal val="#ppt_x-#ppt_w/2"/>
                                          </p:val>
                                        </p:tav>
                                        <p:tav tm="100000">
                                          <p:val>
                                            <p:strVal val="#ppt_x"/>
                                          </p:val>
                                        </p:tav>
                                      </p:tavLst>
                                    </p:anim>
                                    <p:anim calcmode="lin" valueType="num">
                                      <p:cBhvr>
                                        <p:cTn id="64" dur="500" fill="hold"/>
                                        <p:tgtEl>
                                          <p:spTgt spid="14"/>
                                        </p:tgtEl>
                                        <p:attrNameLst>
                                          <p:attrName>ppt_y</p:attrName>
                                        </p:attrNameLst>
                                      </p:cBhvr>
                                      <p:tavLst>
                                        <p:tav tm="0">
                                          <p:val>
                                            <p:strVal val="#ppt_y"/>
                                          </p:val>
                                        </p:tav>
                                        <p:tav tm="100000">
                                          <p:val>
                                            <p:strVal val="#ppt_y"/>
                                          </p:val>
                                        </p:tav>
                                      </p:tavLst>
                                    </p:anim>
                                    <p:anim calcmode="lin" valueType="num">
                                      <p:cBhvr>
                                        <p:cTn id="65" dur="500" fill="hold"/>
                                        <p:tgtEl>
                                          <p:spTgt spid="14"/>
                                        </p:tgtEl>
                                        <p:attrNameLst>
                                          <p:attrName>ppt_w</p:attrName>
                                        </p:attrNameLst>
                                      </p:cBhvr>
                                      <p:tavLst>
                                        <p:tav tm="0">
                                          <p:val>
                                            <p:fltVal val="0"/>
                                          </p:val>
                                        </p:tav>
                                        <p:tav tm="100000">
                                          <p:val>
                                            <p:strVal val="#ppt_w"/>
                                          </p:val>
                                        </p:tav>
                                      </p:tavLst>
                                    </p:anim>
                                    <p:anim calcmode="lin" valueType="num">
                                      <p:cBhvr>
                                        <p:cTn id="66"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17" presetClass="entr" presetSubtype="8" fill="hold" grpId="0" nodeType="click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500" fill="hold"/>
                                        <p:tgtEl>
                                          <p:spTgt spid="15"/>
                                        </p:tgtEl>
                                        <p:attrNameLst>
                                          <p:attrName>ppt_x</p:attrName>
                                        </p:attrNameLst>
                                      </p:cBhvr>
                                      <p:tavLst>
                                        <p:tav tm="0">
                                          <p:val>
                                            <p:strVal val="#ppt_x-#ppt_w/2"/>
                                          </p:val>
                                        </p:tav>
                                        <p:tav tm="100000">
                                          <p:val>
                                            <p:strVal val="#ppt_x"/>
                                          </p:val>
                                        </p:tav>
                                      </p:tavLst>
                                    </p:anim>
                                    <p:anim calcmode="lin" valueType="num">
                                      <p:cBhvr>
                                        <p:cTn id="72" dur="500" fill="hold"/>
                                        <p:tgtEl>
                                          <p:spTgt spid="15"/>
                                        </p:tgtEl>
                                        <p:attrNameLst>
                                          <p:attrName>ppt_y</p:attrName>
                                        </p:attrNameLst>
                                      </p:cBhvr>
                                      <p:tavLst>
                                        <p:tav tm="0">
                                          <p:val>
                                            <p:strVal val="#ppt_y"/>
                                          </p:val>
                                        </p:tav>
                                        <p:tav tm="100000">
                                          <p:val>
                                            <p:strVal val="#ppt_y"/>
                                          </p:val>
                                        </p:tav>
                                      </p:tavLst>
                                    </p:anim>
                                    <p:anim calcmode="lin" valueType="num">
                                      <p:cBhvr>
                                        <p:cTn id="73" dur="500" fill="hold"/>
                                        <p:tgtEl>
                                          <p:spTgt spid="15"/>
                                        </p:tgtEl>
                                        <p:attrNameLst>
                                          <p:attrName>ppt_w</p:attrName>
                                        </p:attrNameLst>
                                      </p:cBhvr>
                                      <p:tavLst>
                                        <p:tav tm="0">
                                          <p:val>
                                            <p:fltVal val="0"/>
                                          </p:val>
                                        </p:tav>
                                        <p:tav tm="100000">
                                          <p:val>
                                            <p:strVal val="#ppt_w"/>
                                          </p:val>
                                        </p:tav>
                                      </p:tavLst>
                                    </p:anim>
                                    <p:anim calcmode="lin" valueType="num">
                                      <p:cBhvr>
                                        <p:cTn id="74"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75" fill="hold">
                      <p:stCondLst>
                        <p:cond delay="indefinite"/>
                      </p:stCondLst>
                      <p:childTnLst>
                        <p:par>
                          <p:cTn id="76" fill="hold">
                            <p:stCondLst>
                              <p:cond delay="0"/>
                            </p:stCondLst>
                            <p:childTnLst>
                              <p:par>
                                <p:cTn id="77" presetID="17" presetClass="entr" presetSubtype="8"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p:cTn id="79" dur="500" fill="hold"/>
                                        <p:tgtEl>
                                          <p:spTgt spid="16"/>
                                        </p:tgtEl>
                                        <p:attrNameLst>
                                          <p:attrName>ppt_x</p:attrName>
                                        </p:attrNameLst>
                                      </p:cBhvr>
                                      <p:tavLst>
                                        <p:tav tm="0">
                                          <p:val>
                                            <p:strVal val="#ppt_x-#ppt_w/2"/>
                                          </p:val>
                                        </p:tav>
                                        <p:tav tm="100000">
                                          <p:val>
                                            <p:strVal val="#ppt_x"/>
                                          </p:val>
                                        </p:tav>
                                      </p:tavLst>
                                    </p:anim>
                                    <p:anim calcmode="lin" valueType="num">
                                      <p:cBhvr>
                                        <p:cTn id="80" dur="500" fill="hold"/>
                                        <p:tgtEl>
                                          <p:spTgt spid="16"/>
                                        </p:tgtEl>
                                        <p:attrNameLst>
                                          <p:attrName>ppt_y</p:attrName>
                                        </p:attrNameLst>
                                      </p:cBhvr>
                                      <p:tavLst>
                                        <p:tav tm="0">
                                          <p:val>
                                            <p:strVal val="#ppt_y"/>
                                          </p:val>
                                        </p:tav>
                                        <p:tav tm="100000">
                                          <p:val>
                                            <p:strVal val="#ppt_y"/>
                                          </p:val>
                                        </p:tav>
                                      </p:tavLst>
                                    </p:anim>
                                    <p:anim calcmode="lin" valueType="num">
                                      <p:cBhvr>
                                        <p:cTn id="81" dur="500" fill="hold"/>
                                        <p:tgtEl>
                                          <p:spTgt spid="16"/>
                                        </p:tgtEl>
                                        <p:attrNameLst>
                                          <p:attrName>ppt_w</p:attrName>
                                        </p:attrNameLst>
                                      </p:cBhvr>
                                      <p:tavLst>
                                        <p:tav tm="0">
                                          <p:val>
                                            <p:fltVal val="0"/>
                                          </p:val>
                                        </p:tav>
                                        <p:tav tm="100000">
                                          <p:val>
                                            <p:strVal val="#ppt_w"/>
                                          </p:val>
                                        </p:tav>
                                      </p:tavLst>
                                    </p:anim>
                                    <p:anim calcmode="lin" valueType="num">
                                      <p:cBhvr>
                                        <p:cTn id="82"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83" fill="hold">
                      <p:stCondLst>
                        <p:cond delay="indefinite"/>
                      </p:stCondLst>
                      <p:childTnLst>
                        <p:par>
                          <p:cTn id="84" fill="hold">
                            <p:stCondLst>
                              <p:cond delay="0"/>
                            </p:stCondLst>
                            <p:childTnLst>
                              <p:par>
                                <p:cTn id="85" presetID="17" presetClass="entr" presetSubtype="8" fill="hold" grpId="0" nodeType="click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p:cTn id="87" dur="500" fill="hold"/>
                                        <p:tgtEl>
                                          <p:spTgt spid="17"/>
                                        </p:tgtEl>
                                        <p:attrNameLst>
                                          <p:attrName>ppt_x</p:attrName>
                                        </p:attrNameLst>
                                      </p:cBhvr>
                                      <p:tavLst>
                                        <p:tav tm="0">
                                          <p:val>
                                            <p:strVal val="#ppt_x-#ppt_w/2"/>
                                          </p:val>
                                        </p:tav>
                                        <p:tav tm="100000">
                                          <p:val>
                                            <p:strVal val="#ppt_x"/>
                                          </p:val>
                                        </p:tav>
                                      </p:tavLst>
                                    </p:anim>
                                    <p:anim calcmode="lin" valueType="num">
                                      <p:cBhvr>
                                        <p:cTn id="88" dur="500" fill="hold"/>
                                        <p:tgtEl>
                                          <p:spTgt spid="17"/>
                                        </p:tgtEl>
                                        <p:attrNameLst>
                                          <p:attrName>ppt_y</p:attrName>
                                        </p:attrNameLst>
                                      </p:cBhvr>
                                      <p:tavLst>
                                        <p:tav tm="0">
                                          <p:val>
                                            <p:strVal val="#ppt_y"/>
                                          </p:val>
                                        </p:tav>
                                        <p:tav tm="100000">
                                          <p:val>
                                            <p:strVal val="#ppt_y"/>
                                          </p:val>
                                        </p:tav>
                                      </p:tavLst>
                                    </p:anim>
                                    <p:anim calcmode="lin" valueType="num">
                                      <p:cBhvr>
                                        <p:cTn id="89" dur="500" fill="hold"/>
                                        <p:tgtEl>
                                          <p:spTgt spid="17"/>
                                        </p:tgtEl>
                                        <p:attrNameLst>
                                          <p:attrName>ppt_w</p:attrName>
                                        </p:attrNameLst>
                                      </p:cBhvr>
                                      <p:tavLst>
                                        <p:tav tm="0">
                                          <p:val>
                                            <p:fltVal val="0"/>
                                          </p:val>
                                        </p:tav>
                                        <p:tav tm="100000">
                                          <p:val>
                                            <p:strVal val="#ppt_w"/>
                                          </p:val>
                                        </p:tav>
                                      </p:tavLst>
                                    </p:anim>
                                    <p:anim calcmode="lin" valueType="num">
                                      <p:cBhvr>
                                        <p:cTn id="90" dur="5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91" fill="hold">
                      <p:stCondLst>
                        <p:cond delay="indefinite"/>
                      </p:stCondLst>
                      <p:childTnLst>
                        <p:par>
                          <p:cTn id="92" fill="hold">
                            <p:stCondLst>
                              <p:cond delay="0"/>
                            </p:stCondLst>
                            <p:childTnLst>
                              <p:par>
                                <p:cTn id="93" presetID="17" presetClass="entr" presetSubtype="8" fill="hold" grpId="0" nodeType="clickEffect">
                                  <p:stCondLst>
                                    <p:cond delay="0"/>
                                  </p:stCondLst>
                                  <p:childTnLst>
                                    <p:set>
                                      <p:cBhvr>
                                        <p:cTn id="94" dur="1" fill="hold">
                                          <p:stCondLst>
                                            <p:cond delay="0"/>
                                          </p:stCondLst>
                                        </p:cTn>
                                        <p:tgtEl>
                                          <p:spTgt spid="18"/>
                                        </p:tgtEl>
                                        <p:attrNameLst>
                                          <p:attrName>style.visibility</p:attrName>
                                        </p:attrNameLst>
                                      </p:cBhvr>
                                      <p:to>
                                        <p:strVal val="visible"/>
                                      </p:to>
                                    </p:set>
                                    <p:anim calcmode="lin" valueType="num">
                                      <p:cBhvr>
                                        <p:cTn id="95" dur="500" fill="hold"/>
                                        <p:tgtEl>
                                          <p:spTgt spid="18"/>
                                        </p:tgtEl>
                                        <p:attrNameLst>
                                          <p:attrName>ppt_x</p:attrName>
                                        </p:attrNameLst>
                                      </p:cBhvr>
                                      <p:tavLst>
                                        <p:tav tm="0">
                                          <p:val>
                                            <p:strVal val="#ppt_x-#ppt_w/2"/>
                                          </p:val>
                                        </p:tav>
                                        <p:tav tm="100000">
                                          <p:val>
                                            <p:strVal val="#ppt_x"/>
                                          </p:val>
                                        </p:tav>
                                      </p:tavLst>
                                    </p:anim>
                                    <p:anim calcmode="lin" valueType="num">
                                      <p:cBhvr>
                                        <p:cTn id="96" dur="500" fill="hold"/>
                                        <p:tgtEl>
                                          <p:spTgt spid="18"/>
                                        </p:tgtEl>
                                        <p:attrNameLst>
                                          <p:attrName>ppt_y</p:attrName>
                                        </p:attrNameLst>
                                      </p:cBhvr>
                                      <p:tavLst>
                                        <p:tav tm="0">
                                          <p:val>
                                            <p:strVal val="#ppt_y"/>
                                          </p:val>
                                        </p:tav>
                                        <p:tav tm="100000">
                                          <p:val>
                                            <p:strVal val="#ppt_y"/>
                                          </p:val>
                                        </p:tav>
                                      </p:tavLst>
                                    </p:anim>
                                    <p:anim calcmode="lin" valueType="num">
                                      <p:cBhvr>
                                        <p:cTn id="97" dur="500" fill="hold"/>
                                        <p:tgtEl>
                                          <p:spTgt spid="18"/>
                                        </p:tgtEl>
                                        <p:attrNameLst>
                                          <p:attrName>ppt_w</p:attrName>
                                        </p:attrNameLst>
                                      </p:cBhvr>
                                      <p:tavLst>
                                        <p:tav tm="0">
                                          <p:val>
                                            <p:fltVal val="0"/>
                                          </p:val>
                                        </p:tav>
                                        <p:tav tm="100000">
                                          <p:val>
                                            <p:strVal val="#ppt_w"/>
                                          </p:val>
                                        </p:tav>
                                      </p:tavLst>
                                    </p:anim>
                                    <p:anim calcmode="lin" valueType="num">
                                      <p:cBhvr>
                                        <p:cTn id="98"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99" fill="hold">
                      <p:stCondLst>
                        <p:cond delay="indefinite"/>
                      </p:stCondLst>
                      <p:childTnLst>
                        <p:par>
                          <p:cTn id="100" fill="hold">
                            <p:stCondLst>
                              <p:cond delay="0"/>
                            </p:stCondLst>
                            <p:childTnLst>
                              <p:par>
                                <p:cTn id="101" presetID="17" presetClass="entr" presetSubtype="8" fill="hold" grpId="0" nodeType="clickEffect">
                                  <p:stCondLst>
                                    <p:cond delay="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500" fill="hold"/>
                                        <p:tgtEl>
                                          <p:spTgt spid="19"/>
                                        </p:tgtEl>
                                        <p:attrNameLst>
                                          <p:attrName>ppt_x</p:attrName>
                                        </p:attrNameLst>
                                      </p:cBhvr>
                                      <p:tavLst>
                                        <p:tav tm="0">
                                          <p:val>
                                            <p:strVal val="#ppt_x-#ppt_w/2"/>
                                          </p:val>
                                        </p:tav>
                                        <p:tav tm="100000">
                                          <p:val>
                                            <p:strVal val="#ppt_x"/>
                                          </p:val>
                                        </p:tav>
                                      </p:tavLst>
                                    </p:anim>
                                    <p:anim calcmode="lin" valueType="num">
                                      <p:cBhvr>
                                        <p:cTn id="104" dur="500" fill="hold"/>
                                        <p:tgtEl>
                                          <p:spTgt spid="19"/>
                                        </p:tgtEl>
                                        <p:attrNameLst>
                                          <p:attrName>ppt_y</p:attrName>
                                        </p:attrNameLst>
                                      </p:cBhvr>
                                      <p:tavLst>
                                        <p:tav tm="0">
                                          <p:val>
                                            <p:strVal val="#ppt_y"/>
                                          </p:val>
                                        </p:tav>
                                        <p:tav tm="100000">
                                          <p:val>
                                            <p:strVal val="#ppt_y"/>
                                          </p:val>
                                        </p:tav>
                                      </p:tavLst>
                                    </p:anim>
                                    <p:anim calcmode="lin" valueType="num">
                                      <p:cBhvr>
                                        <p:cTn id="105" dur="500" fill="hold"/>
                                        <p:tgtEl>
                                          <p:spTgt spid="19"/>
                                        </p:tgtEl>
                                        <p:attrNameLst>
                                          <p:attrName>ppt_w</p:attrName>
                                        </p:attrNameLst>
                                      </p:cBhvr>
                                      <p:tavLst>
                                        <p:tav tm="0">
                                          <p:val>
                                            <p:fltVal val="0"/>
                                          </p:val>
                                        </p:tav>
                                        <p:tav tm="100000">
                                          <p:val>
                                            <p:strVal val="#ppt_w"/>
                                          </p:val>
                                        </p:tav>
                                      </p:tavLst>
                                    </p:anim>
                                    <p:anim calcmode="lin" valueType="num">
                                      <p:cBhvr>
                                        <p:cTn id="106" dur="5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107" fill="hold">
                      <p:stCondLst>
                        <p:cond delay="indefinite"/>
                      </p:stCondLst>
                      <p:childTnLst>
                        <p:par>
                          <p:cTn id="108" fill="hold">
                            <p:stCondLst>
                              <p:cond delay="0"/>
                            </p:stCondLst>
                            <p:childTnLst>
                              <p:par>
                                <p:cTn id="109" presetID="17" presetClass="entr" presetSubtype="8" fill="hold" grpId="0" nodeType="clickEffect">
                                  <p:stCondLst>
                                    <p:cond delay="0"/>
                                  </p:stCondLst>
                                  <p:childTnLst>
                                    <p:set>
                                      <p:cBhvr>
                                        <p:cTn id="110" dur="1" fill="hold">
                                          <p:stCondLst>
                                            <p:cond delay="0"/>
                                          </p:stCondLst>
                                        </p:cTn>
                                        <p:tgtEl>
                                          <p:spTgt spid="20"/>
                                        </p:tgtEl>
                                        <p:attrNameLst>
                                          <p:attrName>style.visibility</p:attrName>
                                        </p:attrNameLst>
                                      </p:cBhvr>
                                      <p:to>
                                        <p:strVal val="visible"/>
                                      </p:to>
                                    </p:set>
                                    <p:anim calcmode="lin" valueType="num">
                                      <p:cBhvr>
                                        <p:cTn id="111" dur="500" fill="hold"/>
                                        <p:tgtEl>
                                          <p:spTgt spid="20"/>
                                        </p:tgtEl>
                                        <p:attrNameLst>
                                          <p:attrName>ppt_x</p:attrName>
                                        </p:attrNameLst>
                                      </p:cBhvr>
                                      <p:tavLst>
                                        <p:tav tm="0">
                                          <p:val>
                                            <p:strVal val="#ppt_x-#ppt_w/2"/>
                                          </p:val>
                                        </p:tav>
                                        <p:tav tm="100000">
                                          <p:val>
                                            <p:strVal val="#ppt_x"/>
                                          </p:val>
                                        </p:tav>
                                      </p:tavLst>
                                    </p:anim>
                                    <p:anim calcmode="lin" valueType="num">
                                      <p:cBhvr>
                                        <p:cTn id="112" dur="500" fill="hold"/>
                                        <p:tgtEl>
                                          <p:spTgt spid="20"/>
                                        </p:tgtEl>
                                        <p:attrNameLst>
                                          <p:attrName>ppt_y</p:attrName>
                                        </p:attrNameLst>
                                      </p:cBhvr>
                                      <p:tavLst>
                                        <p:tav tm="0">
                                          <p:val>
                                            <p:strVal val="#ppt_y"/>
                                          </p:val>
                                        </p:tav>
                                        <p:tav tm="100000">
                                          <p:val>
                                            <p:strVal val="#ppt_y"/>
                                          </p:val>
                                        </p:tav>
                                      </p:tavLst>
                                    </p:anim>
                                    <p:anim calcmode="lin" valueType="num">
                                      <p:cBhvr>
                                        <p:cTn id="113" dur="500" fill="hold"/>
                                        <p:tgtEl>
                                          <p:spTgt spid="20"/>
                                        </p:tgtEl>
                                        <p:attrNameLst>
                                          <p:attrName>ppt_w</p:attrName>
                                        </p:attrNameLst>
                                      </p:cBhvr>
                                      <p:tavLst>
                                        <p:tav tm="0">
                                          <p:val>
                                            <p:fltVal val="0"/>
                                          </p:val>
                                        </p:tav>
                                        <p:tav tm="100000">
                                          <p:val>
                                            <p:strVal val="#ppt_w"/>
                                          </p:val>
                                        </p:tav>
                                      </p:tavLst>
                                    </p:anim>
                                    <p:anim calcmode="lin" valueType="num">
                                      <p:cBhvr>
                                        <p:cTn id="114"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115" fill="hold">
                      <p:stCondLst>
                        <p:cond delay="indefinite"/>
                      </p:stCondLst>
                      <p:childTnLst>
                        <p:par>
                          <p:cTn id="116" fill="hold">
                            <p:stCondLst>
                              <p:cond delay="0"/>
                            </p:stCondLst>
                            <p:childTnLst>
                              <p:par>
                                <p:cTn id="117" presetID="17" presetClass="entr" presetSubtype="8" fill="hold" grpId="0" nodeType="clickEffect">
                                  <p:stCondLst>
                                    <p:cond delay="0"/>
                                  </p:stCondLst>
                                  <p:childTnLst>
                                    <p:set>
                                      <p:cBhvr>
                                        <p:cTn id="118" dur="1" fill="hold">
                                          <p:stCondLst>
                                            <p:cond delay="0"/>
                                          </p:stCondLst>
                                        </p:cTn>
                                        <p:tgtEl>
                                          <p:spTgt spid="21"/>
                                        </p:tgtEl>
                                        <p:attrNameLst>
                                          <p:attrName>style.visibility</p:attrName>
                                        </p:attrNameLst>
                                      </p:cBhvr>
                                      <p:to>
                                        <p:strVal val="visible"/>
                                      </p:to>
                                    </p:set>
                                    <p:anim calcmode="lin" valueType="num">
                                      <p:cBhvr>
                                        <p:cTn id="119" dur="500" fill="hold"/>
                                        <p:tgtEl>
                                          <p:spTgt spid="21"/>
                                        </p:tgtEl>
                                        <p:attrNameLst>
                                          <p:attrName>ppt_x</p:attrName>
                                        </p:attrNameLst>
                                      </p:cBhvr>
                                      <p:tavLst>
                                        <p:tav tm="0">
                                          <p:val>
                                            <p:strVal val="#ppt_x-#ppt_w/2"/>
                                          </p:val>
                                        </p:tav>
                                        <p:tav tm="100000">
                                          <p:val>
                                            <p:strVal val="#ppt_x"/>
                                          </p:val>
                                        </p:tav>
                                      </p:tavLst>
                                    </p:anim>
                                    <p:anim calcmode="lin" valueType="num">
                                      <p:cBhvr>
                                        <p:cTn id="120" dur="500" fill="hold"/>
                                        <p:tgtEl>
                                          <p:spTgt spid="21"/>
                                        </p:tgtEl>
                                        <p:attrNameLst>
                                          <p:attrName>ppt_y</p:attrName>
                                        </p:attrNameLst>
                                      </p:cBhvr>
                                      <p:tavLst>
                                        <p:tav tm="0">
                                          <p:val>
                                            <p:strVal val="#ppt_y"/>
                                          </p:val>
                                        </p:tav>
                                        <p:tav tm="100000">
                                          <p:val>
                                            <p:strVal val="#ppt_y"/>
                                          </p:val>
                                        </p:tav>
                                      </p:tavLst>
                                    </p:anim>
                                    <p:anim calcmode="lin" valueType="num">
                                      <p:cBhvr>
                                        <p:cTn id="121" dur="500" fill="hold"/>
                                        <p:tgtEl>
                                          <p:spTgt spid="21"/>
                                        </p:tgtEl>
                                        <p:attrNameLst>
                                          <p:attrName>ppt_w</p:attrName>
                                        </p:attrNameLst>
                                      </p:cBhvr>
                                      <p:tavLst>
                                        <p:tav tm="0">
                                          <p:val>
                                            <p:fltVal val="0"/>
                                          </p:val>
                                        </p:tav>
                                        <p:tav tm="100000">
                                          <p:val>
                                            <p:strVal val="#ppt_w"/>
                                          </p:val>
                                        </p:tav>
                                      </p:tavLst>
                                    </p:anim>
                                    <p:anim calcmode="lin" valueType="num">
                                      <p:cBhvr>
                                        <p:cTn id="122" dur="5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123" fill="hold">
                      <p:stCondLst>
                        <p:cond delay="indefinite"/>
                      </p:stCondLst>
                      <p:childTnLst>
                        <p:par>
                          <p:cTn id="124" fill="hold">
                            <p:stCondLst>
                              <p:cond delay="0"/>
                            </p:stCondLst>
                            <p:childTnLst>
                              <p:par>
                                <p:cTn id="125" presetID="17" presetClass="entr" presetSubtype="8" fill="hold" grpId="0" nodeType="clickEffect">
                                  <p:stCondLst>
                                    <p:cond delay="0"/>
                                  </p:stCondLst>
                                  <p:childTnLst>
                                    <p:set>
                                      <p:cBhvr>
                                        <p:cTn id="126" dur="1" fill="hold">
                                          <p:stCondLst>
                                            <p:cond delay="0"/>
                                          </p:stCondLst>
                                        </p:cTn>
                                        <p:tgtEl>
                                          <p:spTgt spid="22"/>
                                        </p:tgtEl>
                                        <p:attrNameLst>
                                          <p:attrName>style.visibility</p:attrName>
                                        </p:attrNameLst>
                                      </p:cBhvr>
                                      <p:to>
                                        <p:strVal val="visible"/>
                                      </p:to>
                                    </p:set>
                                    <p:anim calcmode="lin" valueType="num">
                                      <p:cBhvr>
                                        <p:cTn id="127" dur="500" fill="hold"/>
                                        <p:tgtEl>
                                          <p:spTgt spid="22"/>
                                        </p:tgtEl>
                                        <p:attrNameLst>
                                          <p:attrName>ppt_x</p:attrName>
                                        </p:attrNameLst>
                                      </p:cBhvr>
                                      <p:tavLst>
                                        <p:tav tm="0">
                                          <p:val>
                                            <p:strVal val="#ppt_x-#ppt_w/2"/>
                                          </p:val>
                                        </p:tav>
                                        <p:tav tm="100000">
                                          <p:val>
                                            <p:strVal val="#ppt_x"/>
                                          </p:val>
                                        </p:tav>
                                      </p:tavLst>
                                    </p:anim>
                                    <p:anim calcmode="lin" valueType="num">
                                      <p:cBhvr>
                                        <p:cTn id="128" dur="500" fill="hold"/>
                                        <p:tgtEl>
                                          <p:spTgt spid="22"/>
                                        </p:tgtEl>
                                        <p:attrNameLst>
                                          <p:attrName>ppt_y</p:attrName>
                                        </p:attrNameLst>
                                      </p:cBhvr>
                                      <p:tavLst>
                                        <p:tav tm="0">
                                          <p:val>
                                            <p:strVal val="#ppt_y"/>
                                          </p:val>
                                        </p:tav>
                                        <p:tav tm="100000">
                                          <p:val>
                                            <p:strVal val="#ppt_y"/>
                                          </p:val>
                                        </p:tav>
                                      </p:tavLst>
                                    </p:anim>
                                    <p:anim calcmode="lin" valueType="num">
                                      <p:cBhvr>
                                        <p:cTn id="129" dur="500" fill="hold"/>
                                        <p:tgtEl>
                                          <p:spTgt spid="22"/>
                                        </p:tgtEl>
                                        <p:attrNameLst>
                                          <p:attrName>ppt_w</p:attrName>
                                        </p:attrNameLst>
                                      </p:cBhvr>
                                      <p:tavLst>
                                        <p:tav tm="0">
                                          <p:val>
                                            <p:fltVal val="0"/>
                                          </p:val>
                                        </p:tav>
                                        <p:tav tm="100000">
                                          <p:val>
                                            <p:strVal val="#ppt_w"/>
                                          </p:val>
                                        </p:tav>
                                      </p:tavLst>
                                    </p:anim>
                                    <p:anim calcmode="lin" valueType="num">
                                      <p:cBhvr>
                                        <p:cTn id="130" dur="5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7" grpId="0"/>
      <p:bldP spid="8" grpId="0"/>
      <p:bldP spid="9" grpId="0"/>
      <p:bldP spid="11" grpId="0"/>
      <p:bldP spid="12" grpId="0"/>
      <p:bldP spid="13" grpId="0"/>
      <p:bldP spid="14" grpId="0"/>
      <p:bldP spid="15" grpId="0"/>
      <p:bldP spid="16" grpId="0"/>
      <p:bldP spid="17" grpId="0"/>
      <p:bldP spid="18" grpId="0"/>
      <p:bldP spid="19" grpId="0"/>
      <p:bldP spid="20" grpId="0"/>
      <p:bldP spid="21" grpId="0"/>
      <p:bldP spid="22"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142844" y="1484076"/>
            <a:ext cx="8715436" cy="5016758"/>
          </a:xfrm>
          <a:prstGeom prst="rect">
            <a:avLst/>
          </a:prstGeom>
          <a:noFill/>
        </p:spPr>
        <p:txBody>
          <a:bodyPr wrap="square" rtlCol="1">
            <a:spAutoFit/>
          </a:bodyPr>
          <a:lstStyle/>
          <a:p>
            <a:pPr algn="ctr"/>
            <a:r>
              <a:rPr lang="ar-SA" sz="3200" b="1" u="sng" dirty="0" smtClean="0">
                <a:cs typeface="DecoType Naskh Extensions" pitchFamily="2" charset="-78"/>
              </a:rPr>
              <a:t> أستخرج من هذا الجزء:</a:t>
            </a:r>
          </a:p>
          <a:p>
            <a:pPr>
              <a:buFont typeface="Arial" pitchFamily="34" charset="0"/>
              <a:buChar char="•"/>
            </a:pPr>
            <a:r>
              <a:rPr lang="ar-SA" sz="3200" b="1" dirty="0" smtClean="0">
                <a:cs typeface="DecoType Naskh Extensions" pitchFamily="2" charset="-78"/>
              </a:rPr>
              <a:t>فعلاً مضارعاً مرفوعاً وأبين علامته الإعرابية.</a:t>
            </a:r>
          </a:p>
          <a:p>
            <a:endParaRPr lang="ar-SA" sz="3200" b="1" dirty="0" smtClean="0">
              <a:cs typeface="DecoType Naskh Extensions" pitchFamily="2" charset="-78"/>
            </a:endParaRPr>
          </a:p>
          <a:p>
            <a:pPr>
              <a:buFont typeface="Arial" pitchFamily="34" charset="0"/>
              <a:buChar char="•"/>
            </a:pPr>
            <a:r>
              <a:rPr lang="ar-SA" sz="3200" b="1" dirty="0" smtClean="0">
                <a:cs typeface="DecoType Naskh Extensions" pitchFamily="2" charset="-78"/>
              </a:rPr>
              <a:t>فعلاً مضارعاً منصوباً ثم أستبدل بأداة النصب أداة جزم وأبين العلامة لكل منهما:</a:t>
            </a:r>
          </a:p>
          <a:p>
            <a:endParaRPr lang="ar-SA" sz="3200" b="1" dirty="0" smtClean="0">
              <a:cs typeface="DecoType Naskh Extensions" pitchFamily="2" charset="-78"/>
            </a:endParaRPr>
          </a:p>
          <a:p>
            <a:pPr>
              <a:buFont typeface="Arial" pitchFamily="34" charset="0"/>
              <a:buChar char="•"/>
            </a:pPr>
            <a:r>
              <a:rPr lang="ar-SA" sz="3200" b="1" dirty="0" smtClean="0">
                <a:cs typeface="DecoType Naskh Extensions" pitchFamily="2" charset="-78"/>
              </a:rPr>
              <a:t>فعلاً مضارعاً من الأفعال الخمسة وأبين حالته الإعرابية:</a:t>
            </a:r>
          </a:p>
          <a:p>
            <a:endParaRPr lang="ar-SA" sz="3200" b="1" dirty="0" smtClean="0">
              <a:cs typeface="DecoType Naskh Extensions" pitchFamily="2" charset="-78"/>
            </a:endParaRPr>
          </a:p>
          <a:p>
            <a:r>
              <a:rPr lang="ar-SA" sz="3200" b="1" dirty="0" smtClean="0">
                <a:cs typeface="DecoType Naskh Extensions" pitchFamily="2" charset="-78"/>
              </a:rPr>
              <a:t>* وردت كلمة(لا)في الجملة(أيديهم وأرجلهم لا تلمس التراب)أبين سبب رفع الفعل بعدها: </a:t>
            </a:r>
          </a:p>
          <a:p>
            <a:endParaRPr lang="ar-SA" sz="3200" b="1" dirty="0" smtClean="0">
              <a:cs typeface="DecoType Naskh Extensions" pitchFamily="2" charset="-78"/>
            </a:endParaRPr>
          </a:p>
        </p:txBody>
      </p:sp>
      <p:sp>
        <p:nvSpPr>
          <p:cNvPr id="4" name="وسيلة شرح بيضاوية 3"/>
          <p:cNvSpPr/>
          <p:nvPr/>
        </p:nvSpPr>
        <p:spPr>
          <a:xfrm>
            <a:off x="7500958" y="214290"/>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 </a:t>
            </a:r>
            <a:endParaRPr lang="ar-SA" sz="2400" b="1" dirty="0">
              <a:solidFill>
                <a:schemeClr val="tx1"/>
              </a:solidFill>
            </a:endParaRPr>
          </a:p>
        </p:txBody>
      </p:sp>
      <p:sp>
        <p:nvSpPr>
          <p:cNvPr id="5" name="مستطيل مستدير الزوايا 4"/>
          <p:cNvSpPr/>
          <p:nvPr/>
        </p:nvSpPr>
        <p:spPr>
          <a:xfrm>
            <a:off x="428596" y="214290"/>
            <a:ext cx="7072362" cy="1214446"/>
          </a:xfrm>
          <a:prstGeom prst="roundRect">
            <a:avLst/>
          </a:prstGeom>
          <a:solidFill>
            <a:schemeClr val="accent2">
              <a:lumMod val="40000"/>
              <a:lumOff val="6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400" b="1" dirty="0" smtClean="0">
                <a:solidFill>
                  <a:schemeClr val="tx1"/>
                </a:solidFill>
              </a:rPr>
              <a:t>كم من طالب ما لمست يده المعول أو المنجل ولا هي تستطيع أن تدق مسماراً في حائط أو أن تدخل خيطاً في ثقب إبرة وكم من الذين يقضون أعمارهم وأيديهم وأرجلهم تكاد لا تلمس التراب</a:t>
            </a:r>
          </a:p>
          <a:p>
            <a:pPr algn="ctr"/>
            <a:endParaRPr lang="ar-SA" sz="2800" b="1" dirty="0">
              <a:solidFill>
                <a:schemeClr val="tx1"/>
              </a:solidFill>
            </a:endParaRPr>
          </a:p>
        </p:txBody>
      </p:sp>
      <p:sp>
        <p:nvSpPr>
          <p:cNvPr id="6" name="مربع نص 5"/>
          <p:cNvSpPr txBox="1"/>
          <p:nvPr/>
        </p:nvSpPr>
        <p:spPr>
          <a:xfrm>
            <a:off x="3143240" y="2500306"/>
            <a:ext cx="5357850" cy="523220"/>
          </a:xfrm>
          <a:prstGeom prst="rect">
            <a:avLst/>
          </a:prstGeom>
          <a:noFill/>
          <a:ln>
            <a:noFill/>
          </a:ln>
        </p:spPr>
        <p:txBody>
          <a:bodyPr wrap="square" rtlCol="1">
            <a:spAutoFit/>
          </a:bodyPr>
          <a:lstStyle/>
          <a:p>
            <a:pPr algn="ctr"/>
            <a:r>
              <a:rPr lang="ar-SA" sz="2800" b="1" dirty="0" smtClean="0">
                <a:solidFill>
                  <a:srgbClr val="C00000"/>
                </a:solidFill>
              </a:rPr>
              <a:t>تستطيع:الضمة         تكاد:الضمة</a:t>
            </a:r>
            <a:endParaRPr lang="ar-SA" sz="2800" b="1" dirty="0">
              <a:solidFill>
                <a:srgbClr val="C00000"/>
              </a:solidFill>
            </a:endParaRPr>
          </a:p>
        </p:txBody>
      </p:sp>
      <p:sp>
        <p:nvSpPr>
          <p:cNvPr id="7" name="مربع نص 6"/>
          <p:cNvSpPr txBox="1"/>
          <p:nvPr/>
        </p:nvSpPr>
        <p:spPr>
          <a:xfrm>
            <a:off x="3143240" y="3405846"/>
            <a:ext cx="5357850" cy="523220"/>
          </a:xfrm>
          <a:prstGeom prst="rect">
            <a:avLst/>
          </a:prstGeom>
          <a:noFill/>
          <a:ln>
            <a:noFill/>
          </a:ln>
        </p:spPr>
        <p:txBody>
          <a:bodyPr wrap="square" rtlCol="1">
            <a:spAutoFit/>
          </a:bodyPr>
          <a:lstStyle/>
          <a:p>
            <a:pPr algn="ctr"/>
            <a:r>
              <a:rPr lang="ar-SA" sz="2800" b="1" dirty="0" smtClean="0">
                <a:solidFill>
                  <a:srgbClr val="C00000"/>
                </a:solidFill>
              </a:rPr>
              <a:t>تدق:لم تدق/السكون</a:t>
            </a:r>
            <a:endParaRPr lang="ar-SA" sz="2800" b="1" dirty="0">
              <a:solidFill>
                <a:srgbClr val="C00000"/>
              </a:solidFill>
            </a:endParaRPr>
          </a:p>
        </p:txBody>
      </p:sp>
      <p:sp>
        <p:nvSpPr>
          <p:cNvPr id="8" name="مربع نص 7"/>
          <p:cNvSpPr txBox="1"/>
          <p:nvPr/>
        </p:nvSpPr>
        <p:spPr>
          <a:xfrm>
            <a:off x="3143240" y="4405978"/>
            <a:ext cx="5357850" cy="523220"/>
          </a:xfrm>
          <a:prstGeom prst="rect">
            <a:avLst/>
          </a:prstGeom>
          <a:noFill/>
          <a:ln>
            <a:noFill/>
          </a:ln>
        </p:spPr>
        <p:txBody>
          <a:bodyPr wrap="square" rtlCol="1">
            <a:spAutoFit/>
          </a:bodyPr>
          <a:lstStyle/>
          <a:p>
            <a:pPr algn="ctr"/>
            <a:r>
              <a:rPr lang="ar-SA" sz="2800" b="1" dirty="0" smtClean="0">
                <a:solidFill>
                  <a:srgbClr val="C00000"/>
                </a:solidFill>
              </a:rPr>
              <a:t>يقضون:الرفع وعلامته ثبوت النون</a:t>
            </a:r>
            <a:endParaRPr lang="ar-SA" sz="2800" b="1" dirty="0">
              <a:solidFill>
                <a:srgbClr val="C00000"/>
              </a:solidFill>
            </a:endParaRPr>
          </a:p>
        </p:txBody>
      </p:sp>
      <p:sp>
        <p:nvSpPr>
          <p:cNvPr id="9" name="مربع نص 8"/>
          <p:cNvSpPr txBox="1"/>
          <p:nvPr/>
        </p:nvSpPr>
        <p:spPr>
          <a:xfrm>
            <a:off x="785786" y="5477548"/>
            <a:ext cx="7143800" cy="523220"/>
          </a:xfrm>
          <a:prstGeom prst="rect">
            <a:avLst/>
          </a:prstGeom>
          <a:noFill/>
          <a:ln>
            <a:noFill/>
          </a:ln>
        </p:spPr>
        <p:txBody>
          <a:bodyPr wrap="square" rtlCol="1">
            <a:spAutoFit/>
          </a:bodyPr>
          <a:lstStyle/>
          <a:p>
            <a:pPr algn="ctr"/>
            <a:r>
              <a:rPr lang="ar-SA" sz="2800" b="1" dirty="0" smtClean="0">
                <a:solidFill>
                  <a:srgbClr val="C00000"/>
                </a:solidFill>
              </a:rPr>
              <a:t>لأنها أداة نفي لا تؤثر في علامة إعراب الفعل بعدها</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ppt_x</p:attrName>
                                        </p:attrNameLst>
                                      </p:cBhvr>
                                      <p:tavLst>
                                        <p:tav tm="0">
                                          <p:val>
                                            <p:strVal val="#ppt_x-#ppt_w/2"/>
                                          </p:val>
                                        </p:tav>
                                        <p:tav tm="100000">
                                          <p:val>
                                            <p:strVal val="#ppt_x"/>
                                          </p:val>
                                        </p:tav>
                                      </p:tavLst>
                                    </p:anim>
                                    <p:anim calcmode="lin" valueType="num">
                                      <p:cBhvr>
                                        <p:cTn id="16" dur="500" fill="hold"/>
                                        <p:tgtEl>
                                          <p:spTgt spid="6"/>
                                        </p:tgtEl>
                                        <p:attrNameLst>
                                          <p:attrName>ppt_y</p:attrName>
                                        </p:attrNameLst>
                                      </p:cBhvr>
                                      <p:tavLst>
                                        <p:tav tm="0">
                                          <p:val>
                                            <p:strVal val="#ppt_y"/>
                                          </p:val>
                                        </p:tav>
                                        <p:tav tm="100000">
                                          <p:val>
                                            <p:strVal val="#ppt_y"/>
                                          </p:val>
                                        </p:tav>
                                      </p:tavLst>
                                    </p:anim>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ppt_x-#ppt_w/2"/>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8"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ppt_w/2"/>
                                          </p:val>
                                        </p:tav>
                                        <p:tav tm="100000">
                                          <p:val>
                                            <p:strVal val="#ppt_x"/>
                                          </p:val>
                                        </p:tav>
                                      </p:tavLst>
                                    </p:anim>
                                    <p:anim calcmode="lin" valueType="num">
                                      <p:cBhvr>
                                        <p:cTn id="32" dur="500" fill="hold"/>
                                        <p:tgtEl>
                                          <p:spTgt spid="8"/>
                                        </p:tgtEl>
                                        <p:attrNameLst>
                                          <p:attrName>ppt_y</p:attrName>
                                        </p:attrNameLst>
                                      </p:cBhvr>
                                      <p:tavLst>
                                        <p:tav tm="0">
                                          <p:val>
                                            <p:strVal val="#ppt_y"/>
                                          </p:val>
                                        </p:tav>
                                        <p:tav tm="100000">
                                          <p:val>
                                            <p:strVal val="#ppt_y"/>
                                          </p:val>
                                        </p:tav>
                                      </p:tavLst>
                                    </p:anim>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7" presetClass="entr" presetSubtype="8"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ppt_x</p:attrName>
                                        </p:attrNameLst>
                                      </p:cBhvr>
                                      <p:tavLst>
                                        <p:tav tm="0">
                                          <p:val>
                                            <p:strVal val="#ppt_x-#ppt_w/2"/>
                                          </p:val>
                                        </p:tav>
                                        <p:tav tm="100000">
                                          <p:val>
                                            <p:strVal val="#ppt_x"/>
                                          </p:val>
                                        </p:tav>
                                      </p:tavLst>
                                    </p:anim>
                                    <p:anim calcmode="lin" valueType="num">
                                      <p:cBhvr>
                                        <p:cTn id="40" dur="500" fill="hold"/>
                                        <p:tgtEl>
                                          <p:spTgt spid="9"/>
                                        </p:tgtEl>
                                        <p:attrNameLst>
                                          <p:attrName>ppt_y</p:attrName>
                                        </p:attrNameLst>
                                      </p:cBhvr>
                                      <p:tavLst>
                                        <p:tav tm="0">
                                          <p:val>
                                            <p:strVal val="#ppt_y"/>
                                          </p:val>
                                        </p:tav>
                                        <p:tav tm="100000">
                                          <p:val>
                                            <p:strVal val="#ppt_y"/>
                                          </p:val>
                                        </p:tav>
                                      </p:tavLst>
                                    </p:anim>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p:bldP spid="7" grpId="0"/>
      <p:bldP spid="8" grpId="0"/>
      <p:bldP spid="9"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285720" y="1445959"/>
            <a:ext cx="8572560" cy="2554545"/>
          </a:xfrm>
          <a:prstGeom prst="rect">
            <a:avLst/>
          </a:prstGeom>
          <a:noFill/>
        </p:spPr>
        <p:txBody>
          <a:bodyPr wrap="square" rtlCol="1">
            <a:spAutoFit/>
          </a:bodyPr>
          <a:lstStyle/>
          <a:p>
            <a:pPr algn="ctr"/>
            <a:r>
              <a:rPr lang="ar-SA" sz="3200" b="1" dirty="0" smtClean="0">
                <a:cs typeface="DecoType Naskh Extensions" pitchFamily="2" charset="-78"/>
              </a:rPr>
              <a:t>أعلل كتابة الهمزة المتوسطة على واو فيما تحته خط في العبارات التالية:</a:t>
            </a:r>
          </a:p>
          <a:p>
            <a:pPr algn="ctr"/>
            <a:r>
              <a:rPr lang="ar-SA" sz="3200" b="1" dirty="0" smtClean="0">
                <a:solidFill>
                  <a:srgbClr val="C00000"/>
                </a:solidFill>
                <a:cs typeface="DecoType Naskh Extensions" pitchFamily="2" charset="-78"/>
              </a:rPr>
              <a:t>* ...أنكب بكل فكري وقلبي وعضلاتي على خشبات في يدي ،آنا بالمنشار وآونة بالقدوم أو بالإزميل فإذا بها </a:t>
            </a:r>
            <a:r>
              <a:rPr lang="ar-SA" sz="3200" b="1" u="sng" dirty="0" smtClean="0">
                <a:solidFill>
                  <a:srgbClr val="C00000"/>
                </a:solidFill>
                <a:cs typeface="DecoType Naskh Extensions" pitchFamily="2" charset="-78"/>
              </a:rPr>
              <a:t>تؤول</a:t>
            </a:r>
            <a:r>
              <a:rPr lang="ar-SA" sz="3200" b="1" dirty="0" smtClean="0">
                <a:solidFill>
                  <a:srgbClr val="C00000"/>
                </a:solidFill>
                <a:cs typeface="DecoType Naskh Extensions" pitchFamily="2" charset="-78"/>
              </a:rPr>
              <a:t> بالتدرج منضدة أو إطار.</a:t>
            </a:r>
          </a:p>
          <a:p>
            <a:pPr algn="ctr"/>
            <a:r>
              <a:rPr lang="ar-SA" sz="3200" b="1" dirty="0" smtClean="0">
                <a:solidFill>
                  <a:srgbClr val="C00000"/>
                </a:solidFill>
                <a:cs typeface="DecoType Naskh Extensions" pitchFamily="2" charset="-78"/>
              </a:rPr>
              <a:t>* ...كم من الذين يقضون أعمارهم في هذا الزمان </a:t>
            </a:r>
            <a:r>
              <a:rPr lang="ar-SA" sz="3200" b="1" u="sng" dirty="0" smtClean="0">
                <a:solidFill>
                  <a:srgbClr val="C00000"/>
                </a:solidFill>
                <a:cs typeface="DecoType Naskh Extensions" pitchFamily="2" charset="-78"/>
              </a:rPr>
              <a:t>يؤثرون</a:t>
            </a:r>
            <a:r>
              <a:rPr lang="ar-SA" sz="3200" b="1" dirty="0" smtClean="0">
                <a:solidFill>
                  <a:srgbClr val="C00000"/>
                </a:solidFill>
                <a:cs typeface="DecoType Naskh Extensions" pitchFamily="2" charset="-78"/>
              </a:rPr>
              <a:t> الراحة وأيديهم وأرجلهم تكاد لا تلمس التراب!</a:t>
            </a:r>
          </a:p>
        </p:txBody>
      </p:sp>
      <p:sp>
        <p:nvSpPr>
          <p:cNvPr id="4" name="وسيلة شرح بيضاوية 3"/>
          <p:cNvSpPr/>
          <p:nvPr/>
        </p:nvSpPr>
        <p:spPr>
          <a:xfrm>
            <a:off x="7072330" y="785794"/>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 </a:t>
            </a:r>
            <a:endParaRPr lang="ar-SA" sz="2400" b="1" dirty="0">
              <a:solidFill>
                <a:schemeClr val="tx1"/>
              </a:solidFill>
            </a:endParaRPr>
          </a:p>
        </p:txBody>
      </p:sp>
      <p:sp>
        <p:nvSpPr>
          <p:cNvPr id="5" name="دمعة 4"/>
          <p:cNvSpPr/>
          <p:nvPr/>
        </p:nvSpPr>
        <p:spPr>
          <a:xfrm rot="20108170">
            <a:off x="42332" y="290735"/>
            <a:ext cx="1643074" cy="1180118"/>
          </a:xfrm>
          <a:prstGeom prst="teardrop">
            <a:avLst/>
          </a:prstGeom>
          <a:ln w="38100"/>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sz="2400" b="1" dirty="0" smtClean="0">
              <a:solidFill>
                <a:srgbClr val="C00000"/>
              </a:solidFill>
            </a:endParaRPr>
          </a:p>
          <a:p>
            <a:pPr algn="ctr"/>
            <a:r>
              <a:rPr lang="ar-SA" sz="2400" b="1" dirty="0" smtClean="0">
                <a:solidFill>
                  <a:srgbClr val="C00000"/>
                </a:solidFill>
              </a:rPr>
              <a:t>الهمزة المتوسطة على واو</a:t>
            </a:r>
          </a:p>
          <a:p>
            <a:pPr algn="ctr"/>
            <a:endParaRPr lang="ar-SA" sz="2400" b="1" dirty="0">
              <a:solidFill>
                <a:srgbClr val="C00000"/>
              </a:solidFill>
            </a:endParaRPr>
          </a:p>
        </p:txBody>
      </p:sp>
      <p:sp>
        <p:nvSpPr>
          <p:cNvPr id="6" name="مستطيل مستدير الزوايا 5"/>
          <p:cNvSpPr/>
          <p:nvPr/>
        </p:nvSpPr>
        <p:spPr>
          <a:xfrm>
            <a:off x="1000100" y="4143380"/>
            <a:ext cx="6858048" cy="1214446"/>
          </a:xfrm>
          <a:prstGeom prst="roundRect">
            <a:avLst/>
          </a:prstGeom>
          <a:ln w="57150">
            <a:solidFill>
              <a:schemeClr val="accent4">
                <a:lumMod val="50000"/>
              </a:schemeClr>
            </a:solidFill>
            <a:prstDash val="dash"/>
          </a:ln>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2800" b="1" dirty="0" smtClean="0">
                <a:solidFill>
                  <a:schemeClr val="tx1"/>
                </a:solidFill>
              </a:rPr>
              <a:t>يؤول:لأنها مضمومة وما قبلها مفتوح.</a:t>
            </a:r>
          </a:p>
          <a:p>
            <a:pPr algn="ctr"/>
            <a:r>
              <a:rPr lang="ar-SA" sz="2800" b="1" dirty="0" smtClean="0">
                <a:solidFill>
                  <a:schemeClr val="tx1"/>
                </a:solidFill>
              </a:rPr>
              <a:t>يؤثرون:لأنها ساكنة وما قبلها مضموم.</a:t>
            </a:r>
            <a:endParaRPr lang="ar-SA" sz="28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ppt_x</p:attrName>
                                        </p:attrNameLst>
                                      </p:cBhvr>
                                      <p:tavLst>
                                        <p:tav tm="0">
                                          <p:val>
                                            <p:strVal val="#ppt_x-#ppt_w/2"/>
                                          </p:val>
                                        </p:tav>
                                        <p:tav tm="100000">
                                          <p:val>
                                            <p:strVal val="#ppt_x"/>
                                          </p:val>
                                        </p:tav>
                                      </p:tavLst>
                                    </p:anim>
                                    <p:anim calcmode="lin" valueType="num">
                                      <p:cBhvr>
                                        <p:cTn id="16" dur="500" fill="hold"/>
                                        <p:tgtEl>
                                          <p:spTgt spid="6"/>
                                        </p:tgtEl>
                                        <p:attrNameLst>
                                          <p:attrName>ppt_y</p:attrName>
                                        </p:attrNameLst>
                                      </p:cBhvr>
                                      <p:tavLst>
                                        <p:tav tm="0">
                                          <p:val>
                                            <p:strVal val="#ppt_y"/>
                                          </p:val>
                                        </p:tav>
                                        <p:tav tm="100000">
                                          <p:val>
                                            <p:strVal val="#ppt_y"/>
                                          </p:val>
                                        </p:tav>
                                      </p:tavLst>
                                    </p:anim>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4429124" y="201019"/>
            <a:ext cx="3071834" cy="584775"/>
          </a:xfrm>
          <a:prstGeom prst="rect">
            <a:avLst/>
          </a:prstGeom>
          <a:noFill/>
        </p:spPr>
        <p:txBody>
          <a:bodyPr wrap="square" rtlCol="1">
            <a:spAutoFit/>
          </a:bodyPr>
          <a:lstStyle/>
          <a:p>
            <a:pPr algn="ctr"/>
            <a:r>
              <a:rPr lang="ar-SA" sz="3200" b="1" dirty="0" smtClean="0">
                <a:cs typeface="DecoType Naskh Extensions" pitchFamily="2" charset="-78"/>
              </a:rPr>
              <a:t>أ)أصوغ كما في الأمثلة:</a:t>
            </a:r>
          </a:p>
        </p:txBody>
      </p:sp>
      <p:sp>
        <p:nvSpPr>
          <p:cNvPr id="4" name="وسيلة شرح بيضاوية 3"/>
          <p:cNvSpPr/>
          <p:nvPr/>
        </p:nvSpPr>
        <p:spPr>
          <a:xfrm>
            <a:off x="7500958" y="214290"/>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 </a:t>
            </a:r>
            <a:endParaRPr lang="ar-SA" sz="2400" b="1" dirty="0">
              <a:solidFill>
                <a:schemeClr val="tx1"/>
              </a:solidFill>
            </a:endParaRPr>
          </a:p>
        </p:txBody>
      </p:sp>
      <p:sp>
        <p:nvSpPr>
          <p:cNvPr id="5" name="دمعة 4"/>
          <p:cNvSpPr/>
          <p:nvPr/>
        </p:nvSpPr>
        <p:spPr>
          <a:xfrm rot="20108170">
            <a:off x="42332" y="290735"/>
            <a:ext cx="1643074" cy="1180118"/>
          </a:xfrm>
          <a:prstGeom prst="teardrop">
            <a:avLst/>
          </a:prstGeom>
          <a:ln w="38100"/>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sz="2400" b="1" dirty="0" smtClean="0">
              <a:solidFill>
                <a:srgbClr val="C00000"/>
              </a:solidFill>
            </a:endParaRPr>
          </a:p>
          <a:p>
            <a:pPr algn="ctr"/>
            <a:r>
              <a:rPr lang="ar-SA" sz="2400" b="1" dirty="0" smtClean="0">
                <a:solidFill>
                  <a:srgbClr val="C00000"/>
                </a:solidFill>
              </a:rPr>
              <a:t>الجملة الفعلية المثبتة</a:t>
            </a:r>
          </a:p>
          <a:p>
            <a:pPr algn="ctr"/>
            <a:endParaRPr lang="ar-SA" sz="2400" b="1" dirty="0">
              <a:solidFill>
                <a:srgbClr val="C00000"/>
              </a:solidFill>
            </a:endParaRPr>
          </a:p>
        </p:txBody>
      </p:sp>
      <p:sp>
        <p:nvSpPr>
          <p:cNvPr id="6" name="سهم إلى اليسار 5"/>
          <p:cNvSpPr/>
          <p:nvPr/>
        </p:nvSpPr>
        <p:spPr>
          <a:xfrm>
            <a:off x="5072066" y="785794"/>
            <a:ext cx="3071834" cy="1357322"/>
          </a:xfrm>
          <a:prstGeom prst="leftArrow">
            <a:avLst>
              <a:gd name="adj1" fmla="val 62698"/>
              <a:gd name="adj2" fmla="val 50000"/>
            </a:avLst>
          </a:prstGeom>
          <a:ln w="57150"/>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2200" b="1" dirty="0" smtClean="0">
                <a:solidFill>
                  <a:schemeClr val="tx1"/>
                </a:solidFill>
              </a:rPr>
              <a:t>سوف يُمنح المدير جائزة التفوق للمبدعين</a:t>
            </a:r>
            <a:endParaRPr lang="ar-SA" sz="2200" b="1" dirty="0">
              <a:solidFill>
                <a:schemeClr val="tx1"/>
              </a:solidFill>
            </a:endParaRPr>
          </a:p>
        </p:txBody>
      </p:sp>
      <p:sp>
        <p:nvSpPr>
          <p:cNvPr id="7" name="سهم إلى اليسار 6"/>
          <p:cNvSpPr/>
          <p:nvPr/>
        </p:nvSpPr>
        <p:spPr>
          <a:xfrm>
            <a:off x="1785918" y="1071546"/>
            <a:ext cx="3071834" cy="1357322"/>
          </a:xfrm>
          <a:prstGeom prst="leftArrow">
            <a:avLst>
              <a:gd name="adj1" fmla="val 62698"/>
              <a:gd name="adj2" fmla="val 50000"/>
            </a:avLst>
          </a:prstGeom>
          <a:ln w="57150"/>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2200" b="1" dirty="0" smtClean="0">
                <a:solidFill>
                  <a:schemeClr val="tx1"/>
                </a:solidFill>
              </a:rPr>
              <a:t>أحترم رأي أبي إذا رفض انضمامي لسباق السيارات</a:t>
            </a:r>
            <a:endParaRPr lang="ar-SA" sz="2200" b="1" dirty="0">
              <a:solidFill>
                <a:schemeClr val="tx1"/>
              </a:solidFill>
            </a:endParaRPr>
          </a:p>
        </p:txBody>
      </p:sp>
      <p:sp>
        <p:nvSpPr>
          <p:cNvPr id="8" name="سهم إلى اليسار 7"/>
          <p:cNvSpPr/>
          <p:nvPr/>
        </p:nvSpPr>
        <p:spPr>
          <a:xfrm>
            <a:off x="3571868" y="2285992"/>
            <a:ext cx="3071834" cy="1357322"/>
          </a:xfrm>
          <a:prstGeom prst="leftArrow">
            <a:avLst>
              <a:gd name="adj1" fmla="val 62698"/>
              <a:gd name="adj2" fmla="val 50000"/>
            </a:avLst>
          </a:prstGeom>
          <a:ln w="57150"/>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2200" b="1" dirty="0" smtClean="0">
                <a:solidFill>
                  <a:schemeClr val="tx1"/>
                </a:solidFill>
              </a:rPr>
              <a:t>نمارس هواياتنا المفيدة </a:t>
            </a:r>
          </a:p>
          <a:p>
            <a:pPr algn="ctr"/>
            <a:r>
              <a:rPr lang="ar-SA" sz="2200" b="1" dirty="0" smtClean="0">
                <a:solidFill>
                  <a:schemeClr val="tx1"/>
                </a:solidFill>
              </a:rPr>
              <a:t>في غير أوقات الدرس</a:t>
            </a:r>
            <a:endParaRPr lang="ar-SA" sz="2200" b="1" dirty="0">
              <a:solidFill>
                <a:schemeClr val="tx1"/>
              </a:solidFill>
            </a:endParaRPr>
          </a:p>
        </p:txBody>
      </p:sp>
      <p:sp>
        <p:nvSpPr>
          <p:cNvPr id="9" name="مربع نص 8"/>
          <p:cNvSpPr txBox="1"/>
          <p:nvPr/>
        </p:nvSpPr>
        <p:spPr>
          <a:xfrm>
            <a:off x="428596" y="3643314"/>
            <a:ext cx="7786742" cy="1077218"/>
          </a:xfrm>
          <a:prstGeom prst="rect">
            <a:avLst/>
          </a:prstGeom>
          <a:noFill/>
        </p:spPr>
        <p:txBody>
          <a:bodyPr wrap="square" rtlCol="1">
            <a:spAutoFit/>
          </a:bodyPr>
          <a:lstStyle/>
          <a:p>
            <a:pPr algn="ctr"/>
            <a:r>
              <a:rPr lang="ar-SA" sz="3200" b="1" dirty="0" smtClean="0">
                <a:cs typeface="DecoType Naskh Extensions" pitchFamily="2" charset="-78"/>
              </a:rPr>
              <a:t>ب)أبحث في نص(لذة الإبداع)عن تعبير مشابه لما يلي:</a:t>
            </a:r>
          </a:p>
          <a:p>
            <a:pPr algn="ctr"/>
            <a:r>
              <a:rPr lang="ar-SA" sz="3200" b="1" dirty="0" smtClean="0">
                <a:solidFill>
                  <a:srgbClr val="002060"/>
                </a:solidFill>
                <a:cs typeface="DecoType Naskh Extensions" pitchFamily="2" charset="-78"/>
              </a:rPr>
              <a:t>* فلا أنتهي من الرياضة حتى أعود إلى كتبي أقرؤها.</a:t>
            </a:r>
          </a:p>
        </p:txBody>
      </p:sp>
      <p:sp>
        <p:nvSpPr>
          <p:cNvPr id="10" name="مربع نص 9"/>
          <p:cNvSpPr txBox="1"/>
          <p:nvPr/>
        </p:nvSpPr>
        <p:spPr>
          <a:xfrm>
            <a:off x="1428728" y="4857761"/>
            <a:ext cx="5643602" cy="584775"/>
          </a:xfrm>
          <a:prstGeom prst="rect">
            <a:avLst/>
          </a:prstGeom>
          <a:noFill/>
        </p:spPr>
        <p:txBody>
          <a:bodyPr wrap="square" rtlCol="1">
            <a:spAutoFit/>
          </a:bodyPr>
          <a:lstStyle/>
          <a:p>
            <a:r>
              <a:rPr lang="ar-SA" sz="3200" b="1" dirty="0" smtClean="0">
                <a:solidFill>
                  <a:srgbClr val="C00000"/>
                </a:solidFill>
              </a:rPr>
              <a:t>فلا أنتهي من الرياضة حتى أعود أتأملها.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4)">
                                      <p:cBhvr>
                                        <p:cTn id="13" dur="10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32"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diamond(out)">
                                      <p:cBhvr>
                                        <p:cTn id="18"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9"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857224" y="1423088"/>
            <a:ext cx="7143800" cy="1077218"/>
          </a:xfrm>
          <a:prstGeom prst="rect">
            <a:avLst/>
          </a:prstGeom>
          <a:noFill/>
        </p:spPr>
        <p:txBody>
          <a:bodyPr wrap="square" rtlCol="1">
            <a:spAutoFit/>
          </a:bodyPr>
          <a:lstStyle/>
          <a:p>
            <a:pPr algn="ctr"/>
            <a:r>
              <a:rPr lang="ar-SA" sz="3200" b="1" dirty="0" smtClean="0">
                <a:cs typeface="DecoType Naskh Extensions" pitchFamily="2" charset="-78"/>
              </a:rPr>
              <a:t>أ)أختار مهنة من المهن التي  ذكرها كاتب نص(لذة الإبداع)،وأكتب حولها ثلاثة أسطر تتضمن جملاً فعلية مثبتة: </a:t>
            </a:r>
          </a:p>
        </p:txBody>
      </p:sp>
      <p:sp>
        <p:nvSpPr>
          <p:cNvPr id="4" name="وسيلة شرح بيضاوية 3"/>
          <p:cNvSpPr/>
          <p:nvPr/>
        </p:nvSpPr>
        <p:spPr>
          <a:xfrm>
            <a:off x="7215206" y="642918"/>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 </a:t>
            </a:r>
            <a:endParaRPr lang="ar-SA" sz="2400" b="1" dirty="0">
              <a:solidFill>
                <a:schemeClr val="tx1"/>
              </a:solidFill>
            </a:endParaRPr>
          </a:p>
        </p:txBody>
      </p:sp>
      <p:sp>
        <p:nvSpPr>
          <p:cNvPr id="5" name="مربع نص 4"/>
          <p:cNvSpPr txBox="1"/>
          <p:nvPr/>
        </p:nvSpPr>
        <p:spPr>
          <a:xfrm>
            <a:off x="642910" y="2780410"/>
            <a:ext cx="7143800" cy="584775"/>
          </a:xfrm>
          <a:prstGeom prst="rect">
            <a:avLst/>
          </a:prstGeom>
          <a:noFill/>
        </p:spPr>
        <p:txBody>
          <a:bodyPr wrap="square" rtlCol="1">
            <a:spAutoFit/>
          </a:bodyPr>
          <a:lstStyle/>
          <a:p>
            <a:pPr algn="ctr"/>
            <a:r>
              <a:rPr lang="ar-SA" sz="3200" b="1" dirty="0" smtClean="0">
                <a:cs typeface="DecoType Naskh Extensions" pitchFamily="2" charset="-78"/>
              </a:rPr>
              <a:t>ب) أذكر ثلاثة آداب للتشجيع الرياضي،وأبتدئها بجمل فعلية مثبتة:</a:t>
            </a:r>
          </a:p>
        </p:txBody>
      </p:sp>
      <p:sp>
        <p:nvSpPr>
          <p:cNvPr id="6" name="مربع نص 5"/>
          <p:cNvSpPr txBox="1"/>
          <p:nvPr/>
        </p:nvSpPr>
        <p:spPr>
          <a:xfrm>
            <a:off x="428596" y="3780542"/>
            <a:ext cx="7500990" cy="1077218"/>
          </a:xfrm>
          <a:prstGeom prst="rect">
            <a:avLst/>
          </a:prstGeom>
          <a:noFill/>
        </p:spPr>
        <p:txBody>
          <a:bodyPr wrap="square" rtlCol="1">
            <a:spAutoFit/>
          </a:bodyPr>
          <a:lstStyle/>
          <a:p>
            <a:pPr algn="ctr"/>
            <a:r>
              <a:rPr lang="ar-SA" sz="3200" b="1" dirty="0" smtClean="0">
                <a:cs typeface="DecoType Naskh Extensions" pitchFamily="2" charset="-78"/>
              </a:rPr>
              <a:t>ج) أوجه مجموعة من النصائح تحث على اختيار مهنة المستقبل وأجعل عنوانها</a:t>
            </a:r>
            <a:r>
              <a:rPr lang="ar-SA" sz="3200" b="1" dirty="0" smtClean="0">
                <a:cs typeface="DecoType Naskh Extensions" pitchFamily="2" charset="-78"/>
                <a:sym typeface="Wingdings" pitchFamily="2" charset="2"/>
              </a:rPr>
              <a:t>:(يعجبني ولا يعجبني):</a:t>
            </a:r>
            <a:endParaRPr lang="ar-SA" sz="3200" b="1" dirty="0" smtClean="0">
              <a:cs typeface="DecoType Naskh Extensions"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4)">
                                      <p:cBhvr>
                                        <p:cTn id="13" dur="1000"/>
                                        <p:tgtEl>
                                          <p:spTgt spid="5"/>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4)">
                                      <p:cBhvr>
                                        <p:cTn id="1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142844" y="1017331"/>
            <a:ext cx="8572560" cy="1569660"/>
          </a:xfrm>
          <a:prstGeom prst="rect">
            <a:avLst/>
          </a:prstGeom>
          <a:noFill/>
        </p:spPr>
        <p:txBody>
          <a:bodyPr wrap="square" rtlCol="1">
            <a:spAutoFit/>
          </a:bodyPr>
          <a:lstStyle/>
          <a:p>
            <a:pPr algn="ctr"/>
            <a:r>
              <a:rPr lang="ar-SA" sz="3200" b="1" dirty="0" smtClean="0">
                <a:cs typeface="DecoType Naskh Extensions" pitchFamily="2" charset="-78"/>
              </a:rPr>
              <a:t>أقرأ المقطع التالي وأجيب عن المطلوب في الجدول:</a:t>
            </a:r>
          </a:p>
          <a:p>
            <a:pPr algn="ctr"/>
            <a:r>
              <a:rPr lang="ar-SA" sz="3200" b="1" dirty="0" smtClean="0">
                <a:solidFill>
                  <a:srgbClr val="C00000"/>
                </a:solidFill>
                <a:cs typeface="DecoType Naskh Extensions" pitchFamily="2" charset="-78"/>
              </a:rPr>
              <a:t>* ...لا أتنهي منها حتى أعود أتأملها،فإذا جاءت كما أردتها،وكانت خالية من العيب أشاعت في فؤادي البهجة والغبطة والتفاؤل.</a:t>
            </a:r>
          </a:p>
        </p:txBody>
      </p:sp>
      <p:sp>
        <p:nvSpPr>
          <p:cNvPr id="4" name="وسيلة شرح بيضاوية 3"/>
          <p:cNvSpPr/>
          <p:nvPr/>
        </p:nvSpPr>
        <p:spPr>
          <a:xfrm>
            <a:off x="7072330" y="357166"/>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 </a:t>
            </a:r>
            <a:endParaRPr lang="ar-SA" sz="2400" b="1" dirty="0">
              <a:solidFill>
                <a:schemeClr val="tx1"/>
              </a:solidFill>
            </a:endParaRPr>
          </a:p>
        </p:txBody>
      </p:sp>
      <p:sp>
        <p:nvSpPr>
          <p:cNvPr id="5" name="مستطيل مستدير الزوايا 4"/>
          <p:cNvSpPr/>
          <p:nvPr/>
        </p:nvSpPr>
        <p:spPr>
          <a:xfrm rot="21415717">
            <a:off x="540007" y="2933480"/>
            <a:ext cx="8215370" cy="1712340"/>
          </a:xfrm>
          <a:prstGeom prst="roundRect">
            <a:avLst/>
          </a:prstGeom>
        </p:spPr>
        <p:style>
          <a:lnRef idx="1">
            <a:schemeClr val="accent3"/>
          </a:lnRef>
          <a:fillRef idx="1002">
            <a:schemeClr val="dk2"/>
          </a:fillRef>
          <a:effectRef idx="1">
            <a:schemeClr val="accent3"/>
          </a:effectRef>
          <a:fontRef idx="minor">
            <a:schemeClr val="dk1"/>
          </a:fontRef>
        </p:style>
        <p:txBody>
          <a:bodyPr rtlCol="1" anchor="ctr"/>
          <a:lstStyle/>
          <a:p>
            <a:r>
              <a:rPr lang="ar-SA" sz="2400" b="1" dirty="0" smtClean="0"/>
              <a:t> سبب كتابة الهمزة المتوسطة على واو في كلمة(تفاؤل).</a:t>
            </a:r>
          </a:p>
          <a:p>
            <a:r>
              <a:rPr lang="ar-SA" sz="2400" b="1" dirty="0" smtClean="0"/>
              <a:t>مرادف كلمة(قلبي)من المقطع.</a:t>
            </a:r>
          </a:p>
          <a:p>
            <a:r>
              <a:rPr lang="ar-SA" sz="2400" b="1" dirty="0" smtClean="0"/>
              <a:t>ضد كلمة(التفاؤل).</a:t>
            </a:r>
            <a:endParaRPr lang="ar-SA" sz="2400" b="1" dirty="0"/>
          </a:p>
        </p:txBody>
      </p:sp>
      <p:sp>
        <p:nvSpPr>
          <p:cNvPr id="6" name="مربع نص 5"/>
          <p:cNvSpPr txBox="1"/>
          <p:nvPr/>
        </p:nvSpPr>
        <p:spPr>
          <a:xfrm rot="21378764">
            <a:off x="666953" y="3257545"/>
            <a:ext cx="2587558" cy="830997"/>
          </a:xfrm>
          <a:prstGeom prst="rect">
            <a:avLst/>
          </a:prstGeom>
          <a:noFill/>
          <a:ln>
            <a:noFill/>
          </a:ln>
        </p:spPr>
        <p:txBody>
          <a:bodyPr wrap="square" rtlCol="1">
            <a:spAutoFit/>
          </a:bodyPr>
          <a:lstStyle/>
          <a:p>
            <a:pPr algn="ctr"/>
            <a:r>
              <a:rPr lang="ar-SA" sz="2400" b="1" dirty="0" smtClean="0">
                <a:solidFill>
                  <a:srgbClr val="C00000"/>
                </a:solidFill>
              </a:rPr>
              <a:t>لأنها مضمومة وما قبلها ساكن</a:t>
            </a:r>
            <a:endParaRPr lang="ar-SA" sz="2400" b="1" dirty="0">
              <a:solidFill>
                <a:srgbClr val="C00000"/>
              </a:solidFill>
            </a:endParaRPr>
          </a:p>
        </p:txBody>
      </p:sp>
      <p:sp>
        <p:nvSpPr>
          <p:cNvPr id="7" name="مربع نص 6"/>
          <p:cNvSpPr txBox="1"/>
          <p:nvPr/>
        </p:nvSpPr>
        <p:spPr>
          <a:xfrm rot="21378764">
            <a:off x="4585690" y="3607301"/>
            <a:ext cx="1116520" cy="461665"/>
          </a:xfrm>
          <a:prstGeom prst="rect">
            <a:avLst/>
          </a:prstGeom>
          <a:noFill/>
          <a:ln>
            <a:noFill/>
          </a:ln>
        </p:spPr>
        <p:txBody>
          <a:bodyPr wrap="square" rtlCol="1">
            <a:spAutoFit/>
          </a:bodyPr>
          <a:lstStyle/>
          <a:p>
            <a:pPr algn="ctr"/>
            <a:r>
              <a:rPr lang="ar-SA" sz="2400" b="1" dirty="0" smtClean="0">
                <a:solidFill>
                  <a:srgbClr val="C00000"/>
                </a:solidFill>
              </a:rPr>
              <a:t>فؤادي</a:t>
            </a:r>
            <a:endParaRPr lang="ar-SA" sz="2400" b="1" dirty="0">
              <a:solidFill>
                <a:srgbClr val="C00000"/>
              </a:solidFill>
            </a:endParaRPr>
          </a:p>
        </p:txBody>
      </p:sp>
      <p:sp>
        <p:nvSpPr>
          <p:cNvPr id="8" name="مربع نص 7"/>
          <p:cNvSpPr txBox="1"/>
          <p:nvPr/>
        </p:nvSpPr>
        <p:spPr>
          <a:xfrm rot="21378764">
            <a:off x="5800136" y="3932042"/>
            <a:ext cx="1116520" cy="461665"/>
          </a:xfrm>
          <a:prstGeom prst="rect">
            <a:avLst/>
          </a:prstGeom>
          <a:noFill/>
          <a:ln>
            <a:noFill/>
          </a:ln>
        </p:spPr>
        <p:txBody>
          <a:bodyPr wrap="square" rtlCol="1">
            <a:spAutoFit/>
          </a:bodyPr>
          <a:lstStyle/>
          <a:p>
            <a:pPr algn="ctr"/>
            <a:r>
              <a:rPr lang="ar-SA" sz="2400" b="1" dirty="0" smtClean="0">
                <a:solidFill>
                  <a:srgbClr val="C00000"/>
                </a:solidFill>
              </a:rPr>
              <a:t>التشاؤم</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ppt_x</p:attrName>
                                        </p:attrNameLst>
                                      </p:cBhvr>
                                      <p:tavLst>
                                        <p:tav tm="0">
                                          <p:val>
                                            <p:strVal val="#ppt_x-#ppt_w/2"/>
                                          </p:val>
                                        </p:tav>
                                        <p:tav tm="100000">
                                          <p:val>
                                            <p:strVal val="#ppt_x"/>
                                          </p:val>
                                        </p:tav>
                                      </p:tavLst>
                                    </p:anim>
                                    <p:anim calcmode="lin" valueType="num">
                                      <p:cBhvr>
                                        <p:cTn id="16" dur="500" fill="hold"/>
                                        <p:tgtEl>
                                          <p:spTgt spid="6"/>
                                        </p:tgtEl>
                                        <p:attrNameLst>
                                          <p:attrName>ppt_y</p:attrName>
                                        </p:attrNameLst>
                                      </p:cBhvr>
                                      <p:tavLst>
                                        <p:tav tm="0">
                                          <p:val>
                                            <p:strVal val="#ppt_y"/>
                                          </p:val>
                                        </p:tav>
                                        <p:tav tm="100000">
                                          <p:val>
                                            <p:strVal val="#ppt_y"/>
                                          </p:val>
                                        </p:tav>
                                      </p:tavLst>
                                    </p:anim>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ppt_x-#ppt_w/2"/>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8"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ppt_w/2"/>
                                          </p:val>
                                        </p:tav>
                                        <p:tav tm="100000">
                                          <p:val>
                                            <p:strVal val="#ppt_x"/>
                                          </p:val>
                                        </p:tav>
                                      </p:tavLst>
                                    </p:anim>
                                    <p:anim calcmode="lin" valueType="num">
                                      <p:cBhvr>
                                        <p:cTn id="32" dur="500" fill="hold"/>
                                        <p:tgtEl>
                                          <p:spTgt spid="8"/>
                                        </p:tgtEl>
                                        <p:attrNameLst>
                                          <p:attrName>ppt_y</p:attrName>
                                        </p:attrNameLst>
                                      </p:cBhvr>
                                      <p:tavLst>
                                        <p:tav tm="0">
                                          <p:val>
                                            <p:strVal val="#ppt_y"/>
                                          </p:val>
                                        </p:tav>
                                        <p:tav tm="100000">
                                          <p:val>
                                            <p:strVal val="#ppt_y"/>
                                          </p:val>
                                        </p:tav>
                                      </p:tavLst>
                                    </p:anim>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p:bldP spid="7" grpId="0"/>
      <p:bldP spid="8"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4" name="مربع نص 3"/>
          <p:cNvSpPr txBox="1"/>
          <p:nvPr/>
        </p:nvSpPr>
        <p:spPr>
          <a:xfrm>
            <a:off x="1357290" y="357166"/>
            <a:ext cx="6286544" cy="1077218"/>
          </a:xfrm>
          <a:prstGeom prst="rect">
            <a:avLst/>
          </a:prstGeom>
          <a:noFill/>
        </p:spPr>
        <p:txBody>
          <a:bodyPr wrap="square" rtlCol="1">
            <a:spAutoFit/>
          </a:bodyPr>
          <a:lstStyle/>
          <a:p>
            <a:pPr algn="ctr"/>
            <a:r>
              <a:rPr lang="ar-SA" sz="3200" b="1" dirty="0" smtClean="0">
                <a:cs typeface="DecoType Naskh Extensions" pitchFamily="2" charset="-78"/>
              </a:rPr>
              <a:t>أصل الحرف الذي في الدائرة بكل مقطع من </a:t>
            </a:r>
          </a:p>
          <a:p>
            <a:pPr algn="ctr"/>
            <a:r>
              <a:rPr lang="ar-SA" sz="3200" b="1" dirty="0" smtClean="0">
                <a:cs typeface="DecoType Naskh Extensions" pitchFamily="2" charset="-78"/>
              </a:rPr>
              <a:t>مقاطع الكلمة يساره،ثم أكتبها على السطر بخط الرقعة:</a:t>
            </a:r>
          </a:p>
        </p:txBody>
      </p:sp>
      <p:sp>
        <p:nvSpPr>
          <p:cNvPr id="5" name="وسيلة شرح بيضاوية 4"/>
          <p:cNvSpPr/>
          <p:nvPr/>
        </p:nvSpPr>
        <p:spPr>
          <a:xfrm>
            <a:off x="7429520" y="500042"/>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 </a:t>
            </a:r>
            <a:endParaRPr lang="ar-SA" sz="2400" b="1" dirty="0">
              <a:solidFill>
                <a:schemeClr val="tx1"/>
              </a:solidFill>
            </a:endParaRPr>
          </a:p>
        </p:txBody>
      </p:sp>
      <p:sp>
        <p:nvSpPr>
          <p:cNvPr id="6" name="مستطيل مستدير الزوايا 5"/>
          <p:cNvSpPr/>
          <p:nvPr/>
        </p:nvSpPr>
        <p:spPr>
          <a:xfrm>
            <a:off x="1000100" y="1428736"/>
            <a:ext cx="7643866" cy="1500198"/>
          </a:xfrm>
          <a:prstGeom prst="round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t> </a:t>
            </a:r>
            <a:r>
              <a:rPr lang="ar-SA" sz="2800" b="1" dirty="0" smtClean="0">
                <a:solidFill>
                  <a:schemeClr val="tx1"/>
                </a:solidFill>
              </a:rPr>
              <a:t>م...تكر      ـــــــــــــــــــــــ ...ساطاً ـــــــــــــــــــــ شـ ...ابه</a:t>
            </a:r>
          </a:p>
          <a:p>
            <a:r>
              <a:rPr lang="ar-SA" sz="2800" b="1" dirty="0" smtClean="0">
                <a:solidFill>
                  <a:schemeClr val="tx1"/>
                </a:solidFill>
              </a:rPr>
              <a:t>      أشاع...     ـــــــــــــــــــــــ ... ـتلوث ــــــــــــــــ .... ـدبير</a:t>
            </a:r>
          </a:p>
          <a:p>
            <a:pPr algn="ctr"/>
            <a:r>
              <a:rPr lang="ar-SA" sz="2800" b="1" dirty="0" smtClean="0">
                <a:solidFill>
                  <a:schemeClr val="tx1"/>
                </a:solidFill>
              </a:rPr>
              <a:t>....بت      ـــــــــــــــــــــ يؤ...رون  ـــــــــــــــــــــ م... ـلما</a:t>
            </a:r>
            <a:endParaRPr lang="ar-SA" b="1" dirty="0">
              <a:solidFill>
                <a:schemeClr val="tx1"/>
              </a:solidFill>
            </a:endParaRPr>
          </a:p>
        </p:txBody>
      </p:sp>
      <p:sp>
        <p:nvSpPr>
          <p:cNvPr id="7" name="شكل بيضاوي 6"/>
          <p:cNvSpPr/>
          <p:nvPr/>
        </p:nvSpPr>
        <p:spPr>
          <a:xfrm>
            <a:off x="8001024" y="1643050"/>
            <a:ext cx="428628" cy="300040"/>
          </a:xfrm>
          <a:prstGeom prst="ellipse">
            <a:avLst/>
          </a:prstGeom>
        </p:spPr>
        <p:style>
          <a:lnRef idx="2">
            <a:schemeClr val="accent5"/>
          </a:lnRef>
          <a:fillRef idx="1">
            <a:schemeClr val="lt1"/>
          </a:fillRef>
          <a:effectRef idx="0">
            <a:schemeClr val="accent5"/>
          </a:effectRef>
          <a:fontRef idx="minor">
            <a:schemeClr val="dk1"/>
          </a:fontRef>
        </p:style>
        <p:txBody>
          <a:bodyPr rtlCol="1" anchor="ctr"/>
          <a:lstStyle/>
          <a:p>
            <a:pPr algn="ctr"/>
            <a:r>
              <a:rPr lang="ar-SA" sz="2400" b="1" dirty="0" smtClean="0">
                <a:solidFill>
                  <a:schemeClr val="tx1"/>
                </a:solidFill>
              </a:rPr>
              <a:t>ب</a:t>
            </a:r>
            <a:endParaRPr lang="ar-SA" sz="2400" b="1" dirty="0">
              <a:solidFill>
                <a:schemeClr val="tx1"/>
              </a:solidFill>
            </a:endParaRPr>
          </a:p>
        </p:txBody>
      </p:sp>
      <p:sp>
        <p:nvSpPr>
          <p:cNvPr id="8" name="شكل بيضاوي 7"/>
          <p:cNvSpPr/>
          <p:nvPr/>
        </p:nvSpPr>
        <p:spPr>
          <a:xfrm>
            <a:off x="8001024" y="2000240"/>
            <a:ext cx="428628" cy="300040"/>
          </a:xfrm>
          <a:prstGeom prst="ellipse">
            <a:avLst/>
          </a:prstGeom>
        </p:spPr>
        <p:style>
          <a:lnRef idx="2">
            <a:schemeClr val="accent5"/>
          </a:lnRef>
          <a:fillRef idx="1">
            <a:schemeClr val="lt1"/>
          </a:fillRef>
          <a:effectRef idx="0">
            <a:schemeClr val="accent5"/>
          </a:effectRef>
          <a:fontRef idx="minor">
            <a:schemeClr val="dk1"/>
          </a:fontRef>
        </p:style>
        <p:txBody>
          <a:bodyPr rtlCol="1" anchor="ctr"/>
          <a:lstStyle/>
          <a:p>
            <a:pPr algn="ctr"/>
            <a:r>
              <a:rPr lang="ar-SA" sz="2400" b="1" dirty="0" smtClean="0">
                <a:solidFill>
                  <a:schemeClr val="tx1"/>
                </a:solidFill>
              </a:rPr>
              <a:t>ت</a:t>
            </a:r>
            <a:endParaRPr lang="ar-SA" sz="2400" b="1" dirty="0">
              <a:solidFill>
                <a:schemeClr val="tx1"/>
              </a:solidFill>
            </a:endParaRPr>
          </a:p>
        </p:txBody>
      </p:sp>
      <p:sp>
        <p:nvSpPr>
          <p:cNvPr id="9" name="شكل بيضاوي 8"/>
          <p:cNvSpPr/>
          <p:nvPr/>
        </p:nvSpPr>
        <p:spPr>
          <a:xfrm>
            <a:off x="8001024" y="2357430"/>
            <a:ext cx="428628" cy="300040"/>
          </a:xfrm>
          <a:prstGeom prst="ellipse">
            <a:avLst/>
          </a:prstGeom>
        </p:spPr>
        <p:style>
          <a:lnRef idx="2">
            <a:schemeClr val="accent5"/>
          </a:lnRef>
          <a:fillRef idx="1">
            <a:schemeClr val="lt1"/>
          </a:fillRef>
          <a:effectRef idx="0">
            <a:schemeClr val="accent5"/>
          </a:effectRef>
          <a:fontRef idx="minor">
            <a:schemeClr val="dk1"/>
          </a:fontRef>
        </p:style>
        <p:txBody>
          <a:bodyPr rtlCol="1" anchor="ctr"/>
          <a:lstStyle/>
          <a:p>
            <a:pPr algn="ctr"/>
            <a:r>
              <a:rPr lang="ar-SA" sz="2400" b="1" dirty="0" smtClean="0">
                <a:solidFill>
                  <a:schemeClr val="tx1"/>
                </a:solidFill>
              </a:rPr>
              <a:t>ث</a:t>
            </a:r>
            <a:endParaRPr lang="ar-SA" sz="2400" b="1" dirty="0">
              <a:solidFill>
                <a:schemeClr val="tx1"/>
              </a:solidFill>
            </a:endParaRPr>
          </a:p>
        </p:txBody>
      </p:sp>
      <p:sp>
        <p:nvSpPr>
          <p:cNvPr id="10" name="مربع نص 9"/>
          <p:cNvSpPr txBox="1"/>
          <p:nvPr/>
        </p:nvSpPr>
        <p:spPr>
          <a:xfrm>
            <a:off x="1714480" y="3201415"/>
            <a:ext cx="6072230" cy="584775"/>
          </a:xfrm>
          <a:prstGeom prst="rect">
            <a:avLst/>
          </a:prstGeom>
          <a:noFill/>
        </p:spPr>
        <p:txBody>
          <a:bodyPr wrap="square" rtlCol="1">
            <a:spAutoFit/>
          </a:bodyPr>
          <a:lstStyle/>
          <a:p>
            <a:pPr algn="ctr"/>
            <a:r>
              <a:rPr lang="ar-SA" sz="3200" b="1" dirty="0" smtClean="0">
                <a:cs typeface="DecoType Naskh Extensions" pitchFamily="2" charset="-78"/>
              </a:rPr>
              <a:t> 1) أكتب بخط الرقعة ابتداء من السطر الأسفل:</a:t>
            </a:r>
          </a:p>
        </p:txBody>
      </p:sp>
      <p:sp>
        <p:nvSpPr>
          <p:cNvPr id="11" name="وسيلة شرح بيضاوية 10"/>
          <p:cNvSpPr/>
          <p:nvPr/>
        </p:nvSpPr>
        <p:spPr>
          <a:xfrm>
            <a:off x="7358082" y="3143248"/>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 </a:t>
            </a:r>
            <a:endParaRPr lang="ar-SA" sz="2400" b="1" dirty="0">
              <a:solidFill>
                <a:schemeClr val="tx1"/>
              </a:solidFill>
            </a:endParaRPr>
          </a:p>
        </p:txBody>
      </p:sp>
      <p:sp>
        <p:nvSpPr>
          <p:cNvPr id="12" name="مستطيل مستدير الزوايا 11"/>
          <p:cNvSpPr/>
          <p:nvPr/>
        </p:nvSpPr>
        <p:spPr>
          <a:xfrm>
            <a:off x="571472" y="3857628"/>
            <a:ext cx="7215238" cy="571504"/>
          </a:xfrm>
          <a:prstGeom prst="roundRect">
            <a:avLst/>
          </a:prstGeom>
          <a:ln w="38100"/>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800" b="1" dirty="0" smtClean="0">
                <a:solidFill>
                  <a:schemeClr val="tx1"/>
                </a:solidFill>
              </a:rPr>
              <a:t>مبدع من يستنبت بالمحراث شتى البقول والحبوب والثمار</a:t>
            </a:r>
            <a:endParaRPr lang="ar-SA" sz="2800" b="1" dirty="0">
              <a:solidFill>
                <a:schemeClr val="tx1"/>
              </a:solidFill>
            </a:endParaRPr>
          </a:p>
        </p:txBody>
      </p:sp>
      <p:sp>
        <p:nvSpPr>
          <p:cNvPr id="3" name="دمعة 2"/>
          <p:cNvSpPr/>
          <p:nvPr/>
        </p:nvSpPr>
        <p:spPr>
          <a:xfrm rot="20108170">
            <a:off x="42332" y="290735"/>
            <a:ext cx="1643074" cy="1180118"/>
          </a:xfrm>
          <a:prstGeom prst="teardrop">
            <a:avLst/>
          </a:prstGeom>
          <a:ln w="38100"/>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sz="2400" b="1" dirty="0" smtClean="0">
              <a:solidFill>
                <a:srgbClr val="C00000"/>
              </a:solidFill>
            </a:endParaRPr>
          </a:p>
          <a:p>
            <a:pPr algn="ctr"/>
            <a:r>
              <a:rPr lang="ar-SA" sz="2800" b="1" dirty="0" smtClean="0">
                <a:solidFill>
                  <a:srgbClr val="C00000"/>
                </a:solidFill>
              </a:rPr>
              <a:t>حروف </a:t>
            </a:r>
          </a:p>
          <a:p>
            <a:pPr algn="ctr"/>
            <a:r>
              <a:rPr lang="ar-SA" sz="2800" b="1" dirty="0" smtClean="0">
                <a:solidFill>
                  <a:srgbClr val="C00000"/>
                </a:solidFill>
              </a:rPr>
              <a:t>ب/ت/ث</a:t>
            </a:r>
          </a:p>
          <a:p>
            <a:pPr algn="ctr"/>
            <a:endParaRPr lang="ar-SA" sz="2400" b="1" dirty="0">
              <a:solidFill>
                <a:srgbClr val="C00000"/>
              </a:solidFill>
            </a:endParaRPr>
          </a:p>
        </p:txBody>
      </p:sp>
      <p:sp>
        <p:nvSpPr>
          <p:cNvPr id="13" name="مربع نص 12"/>
          <p:cNvSpPr txBox="1"/>
          <p:nvPr/>
        </p:nvSpPr>
        <p:spPr>
          <a:xfrm>
            <a:off x="1714480" y="4558737"/>
            <a:ext cx="6072230" cy="584775"/>
          </a:xfrm>
          <a:prstGeom prst="rect">
            <a:avLst/>
          </a:prstGeom>
          <a:noFill/>
        </p:spPr>
        <p:txBody>
          <a:bodyPr wrap="square" rtlCol="1">
            <a:spAutoFit/>
          </a:bodyPr>
          <a:lstStyle/>
          <a:p>
            <a:pPr algn="ctr"/>
            <a:r>
              <a:rPr lang="ar-SA" sz="3200" b="1" dirty="0" smtClean="0">
                <a:cs typeface="DecoType Naskh Extensions" pitchFamily="2" charset="-78"/>
              </a:rPr>
              <a:t>2) ألاحظ وأتأمل خط(الثلث):</a:t>
            </a:r>
          </a:p>
        </p:txBody>
      </p:sp>
      <p:sp>
        <p:nvSpPr>
          <p:cNvPr id="14" name="مستطيل مستدير الزوايا 13"/>
          <p:cNvSpPr/>
          <p:nvPr/>
        </p:nvSpPr>
        <p:spPr>
          <a:xfrm>
            <a:off x="571472" y="5214950"/>
            <a:ext cx="7215238" cy="571504"/>
          </a:xfrm>
          <a:prstGeom prst="roundRect">
            <a:avLst/>
          </a:prstGeom>
          <a:ln w="38100"/>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3200" b="1" dirty="0" smtClean="0">
                <a:solidFill>
                  <a:schemeClr val="tx1"/>
                </a:solidFill>
                <a:cs typeface="DecoType Thuluth" pitchFamily="2" charset="-78"/>
              </a:rPr>
              <a:t>مبدع من يستنبت بالمحراث شتى البقول والحبوب</a:t>
            </a:r>
            <a:endParaRPr lang="ar-SA" sz="3200" b="1" dirty="0">
              <a:solidFill>
                <a:schemeClr val="tx1"/>
              </a:solidFill>
              <a:cs typeface="DecoType Thuluth"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amond(in)">
                                      <p:cBhvr>
                                        <p:cTn id="10" dur="1000"/>
                                        <p:tgtEl>
                                          <p:spTgt spid="5"/>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heel(4)">
                                      <p:cBhvr>
                                        <p:cTn id="13" dur="1000"/>
                                        <p:tgtEl>
                                          <p:spTgt spid="10"/>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amond(in)">
                                      <p:cBhvr>
                                        <p:cTn id="16" dur="1000"/>
                                        <p:tgtEl>
                                          <p:spTgt spid="11"/>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heel(4)">
                                      <p:cBhvr>
                                        <p:cTn id="1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0" grpId="0"/>
      <p:bldP spid="11" grpId="0" animBg="1"/>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hp\Desktop\imagesCA9KVJ1O.jpg"/>
          <p:cNvPicPr>
            <a:picLocks noChangeAspect="1" noChangeArrowheads="1"/>
          </p:cNvPicPr>
          <p:nvPr/>
        </p:nvPicPr>
        <p:blipFill>
          <a:blip r:embed="rId2" cstate="print"/>
          <a:srcRect/>
          <a:stretch>
            <a:fillRect/>
          </a:stretch>
        </p:blipFill>
        <p:spPr bwMode="auto">
          <a:xfrm>
            <a:off x="0" y="0"/>
            <a:ext cx="9396536" cy="6858000"/>
          </a:xfrm>
          <a:prstGeom prst="rect">
            <a:avLst/>
          </a:prstGeom>
          <a:noFill/>
        </p:spPr>
      </p:pic>
      <p:sp>
        <p:nvSpPr>
          <p:cNvPr id="3" name="عنصر نائب للتذييل 2"/>
          <p:cNvSpPr>
            <a:spLocks noGrp="1"/>
          </p:cNvSpPr>
          <p:nvPr>
            <p:ph type="ftr" sz="quarter" idx="11"/>
          </p:nvPr>
        </p:nvSpPr>
        <p:spPr/>
        <p:txBody>
          <a:bodyPr/>
          <a:lstStyle/>
          <a:p>
            <a:r>
              <a:rPr lang="ar-SA" smtClean="0"/>
              <a:t>بوح الخاطر</a:t>
            </a:r>
            <a:endParaRPr lang="ar-SA"/>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دمعة 2"/>
          <p:cNvSpPr/>
          <p:nvPr/>
        </p:nvSpPr>
        <p:spPr>
          <a:xfrm rot="20108170">
            <a:off x="42332" y="290735"/>
            <a:ext cx="1643074" cy="1180118"/>
          </a:xfrm>
          <a:prstGeom prst="teardrop">
            <a:avLst/>
          </a:prstGeom>
          <a:ln w="38100"/>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sz="2400" b="1" dirty="0" smtClean="0">
              <a:solidFill>
                <a:srgbClr val="C00000"/>
              </a:solidFill>
            </a:endParaRPr>
          </a:p>
          <a:p>
            <a:pPr algn="ctr"/>
            <a:r>
              <a:rPr lang="ar-SA" sz="2800" b="1" dirty="0" smtClean="0">
                <a:solidFill>
                  <a:srgbClr val="C00000"/>
                </a:solidFill>
              </a:rPr>
              <a:t>أتواصل </a:t>
            </a:r>
          </a:p>
          <a:p>
            <a:pPr algn="ctr"/>
            <a:r>
              <a:rPr lang="ar-SA" sz="2800" b="1" dirty="0" smtClean="0">
                <a:solidFill>
                  <a:srgbClr val="C00000"/>
                </a:solidFill>
              </a:rPr>
              <a:t>كتابياً</a:t>
            </a:r>
          </a:p>
          <a:p>
            <a:pPr algn="ctr"/>
            <a:endParaRPr lang="ar-SA" sz="2400" b="1" dirty="0">
              <a:solidFill>
                <a:srgbClr val="C00000"/>
              </a:solidFill>
            </a:endParaRPr>
          </a:p>
        </p:txBody>
      </p:sp>
      <p:sp>
        <p:nvSpPr>
          <p:cNvPr id="4" name="مربع نص 3"/>
          <p:cNvSpPr txBox="1"/>
          <p:nvPr/>
        </p:nvSpPr>
        <p:spPr>
          <a:xfrm>
            <a:off x="1500166" y="142852"/>
            <a:ext cx="6286544" cy="3046988"/>
          </a:xfrm>
          <a:prstGeom prst="rect">
            <a:avLst/>
          </a:prstGeom>
          <a:noFill/>
        </p:spPr>
        <p:txBody>
          <a:bodyPr wrap="square" rtlCol="1">
            <a:spAutoFit/>
          </a:bodyPr>
          <a:lstStyle/>
          <a:p>
            <a:pPr algn="ctr"/>
            <a:r>
              <a:rPr lang="ar-SA" sz="3200" b="1" dirty="0" smtClean="0">
                <a:cs typeface="DecoType Naskh Extensions" pitchFamily="2" charset="-78"/>
              </a:rPr>
              <a:t>أعود إلى نص (لذة الإبداع)وأنفذ المطلوب:</a:t>
            </a:r>
          </a:p>
          <a:p>
            <a:pPr marL="514350" indent="-514350" algn="ctr">
              <a:buAutoNum type="arabicParenR"/>
            </a:pPr>
            <a:r>
              <a:rPr lang="ar-SA" sz="3200" b="1" dirty="0" smtClean="0">
                <a:cs typeface="DecoType Naskh Extensions" pitchFamily="2" charset="-78"/>
              </a:rPr>
              <a:t>أحدد فقرات النص بوضع إشارة(</a:t>
            </a:r>
            <a:r>
              <a:rPr lang="ar-SA" sz="3200" b="1" dirty="0" smtClean="0">
                <a:cs typeface="DecoType Naskh Extensions" pitchFamily="2" charset="-78"/>
                <a:sym typeface="Wingdings"/>
              </a:rPr>
              <a:t></a:t>
            </a:r>
            <a:r>
              <a:rPr lang="ar-SA" sz="3200" b="1" dirty="0" smtClean="0">
                <a:cs typeface="DecoType Naskh Extensions" pitchFamily="2" charset="-78"/>
              </a:rPr>
              <a:t>)عند نهاية كل فقرة تمثل فكرة.</a:t>
            </a:r>
          </a:p>
          <a:p>
            <a:pPr marL="514350" indent="-514350" algn="ctr">
              <a:buAutoNum type="arabicParenR"/>
            </a:pPr>
            <a:r>
              <a:rPr lang="ar-SA" sz="3200" b="1" dirty="0" smtClean="0">
                <a:cs typeface="DecoType Naskh Extensions" pitchFamily="2" charset="-78"/>
              </a:rPr>
              <a:t>أضع خطاً تحت كل فكرة أساسية في النص من الأفكار التالية،ثم أدون رقم الفقرة التي تدور حولها:</a:t>
            </a:r>
          </a:p>
        </p:txBody>
      </p:sp>
      <p:sp>
        <p:nvSpPr>
          <p:cNvPr id="5" name="وسيلة شرح بيضاوية 4"/>
          <p:cNvSpPr/>
          <p:nvPr/>
        </p:nvSpPr>
        <p:spPr>
          <a:xfrm>
            <a:off x="7358082" y="142852"/>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 </a:t>
            </a:r>
            <a:endParaRPr lang="ar-SA" sz="2400" b="1" dirty="0">
              <a:solidFill>
                <a:schemeClr val="tx1"/>
              </a:solidFill>
            </a:endParaRPr>
          </a:p>
        </p:txBody>
      </p:sp>
      <p:sp>
        <p:nvSpPr>
          <p:cNvPr id="6" name="مربع نص 5"/>
          <p:cNvSpPr txBox="1"/>
          <p:nvPr/>
        </p:nvSpPr>
        <p:spPr>
          <a:xfrm rot="10800000" flipV="1">
            <a:off x="571472" y="2786058"/>
            <a:ext cx="8072493" cy="3785652"/>
          </a:xfrm>
          <a:prstGeom prst="rect">
            <a:avLst/>
          </a:prstGeom>
          <a:noFill/>
        </p:spPr>
        <p:txBody>
          <a:bodyPr wrap="square" rtlCol="1">
            <a:spAutoFit/>
          </a:bodyPr>
          <a:lstStyle/>
          <a:p>
            <a:r>
              <a:rPr lang="ar-SA" sz="2400" b="1" dirty="0" smtClean="0">
                <a:solidFill>
                  <a:schemeClr val="tx1">
                    <a:lumMod val="95000"/>
                    <a:lumOff val="5000"/>
                  </a:schemeClr>
                </a:solidFill>
              </a:rPr>
              <a:t>(  ) لا حياة لمن لا إنتاج له.</a:t>
            </a:r>
          </a:p>
          <a:p>
            <a:r>
              <a:rPr lang="ar-SA" sz="2400" b="1" dirty="0" smtClean="0">
                <a:solidFill>
                  <a:schemeClr val="tx1">
                    <a:lumMod val="95000"/>
                    <a:lumOff val="5000"/>
                  </a:schemeClr>
                </a:solidFill>
              </a:rPr>
              <a:t>(  ) التعب وتصبب العرق أثناء العمل من الأمور التي تشعرنا بالسعادة.</a:t>
            </a:r>
          </a:p>
          <a:p>
            <a:r>
              <a:rPr lang="ar-SA" sz="2400" b="1" dirty="0" smtClean="0">
                <a:solidFill>
                  <a:schemeClr val="tx1">
                    <a:lumMod val="95000"/>
                    <a:lumOff val="5000"/>
                  </a:schemeClr>
                </a:solidFill>
              </a:rPr>
              <a:t>(  ) استمتاع الطلاب بالعمل في مشغل النجارة.</a:t>
            </a:r>
          </a:p>
          <a:p>
            <a:r>
              <a:rPr lang="ar-SA" sz="2400" b="1" dirty="0" smtClean="0">
                <a:solidFill>
                  <a:schemeClr val="tx1">
                    <a:lumMod val="95000"/>
                    <a:lumOff val="5000"/>
                  </a:schemeClr>
                </a:solidFill>
              </a:rPr>
              <a:t>(  ) تعد ساعة العمل في الأشغال اليدوية من أمتع الساعات.</a:t>
            </a:r>
          </a:p>
          <a:p>
            <a:r>
              <a:rPr lang="ar-SA" sz="2400" b="1" dirty="0" smtClean="0">
                <a:solidFill>
                  <a:schemeClr val="tx1">
                    <a:lumMod val="95000"/>
                    <a:lumOff val="5000"/>
                  </a:schemeClr>
                </a:solidFill>
              </a:rPr>
              <a:t>(  ) قد تكون سعادة بعض الطلاب في تحويل قطعة خشب إلى منضدة أو إطار.</a:t>
            </a:r>
          </a:p>
          <a:p>
            <a:r>
              <a:rPr lang="ar-SA" sz="2400" b="1" dirty="0" smtClean="0">
                <a:solidFill>
                  <a:schemeClr val="tx1">
                    <a:lumMod val="95000"/>
                    <a:lumOff val="5000"/>
                  </a:schemeClr>
                </a:solidFill>
              </a:rPr>
              <a:t>(  ) لذة الإبداع تكمن في صنع أشياء لا وجود لها.</a:t>
            </a:r>
          </a:p>
          <a:p>
            <a:r>
              <a:rPr lang="ar-SA" sz="2400" b="1" dirty="0" smtClean="0">
                <a:solidFill>
                  <a:schemeClr val="tx1">
                    <a:lumMod val="95000"/>
                    <a:lumOff val="5000"/>
                  </a:schemeClr>
                </a:solidFill>
              </a:rPr>
              <a:t>(  ) حاجتنا إلى الإبداع في جميع المجالات.</a:t>
            </a:r>
          </a:p>
          <a:p>
            <a:r>
              <a:rPr lang="ar-SA" sz="2400" b="1" dirty="0" smtClean="0">
                <a:solidFill>
                  <a:schemeClr val="tx1">
                    <a:lumMod val="95000"/>
                    <a:lumOff val="5000"/>
                  </a:schemeClr>
                </a:solidFill>
              </a:rPr>
              <a:t>(  ) حُسن التصميم وجودة الإبداع تشيع في النفس السعادة.</a:t>
            </a:r>
          </a:p>
          <a:p>
            <a:r>
              <a:rPr lang="ar-SA" sz="2400" b="1" dirty="0" smtClean="0">
                <a:solidFill>
                  <a:schemeClr val="tx1">
                    <a:lumMod val="95000"/>
                    <a:lumOff val="5000"/>
                  </a:schemeClr>
                </a:solidFill>
              </a:rPr>
              <a:t>(  ) إيثار كثير من الناس لحياة الراحة على التعب والعمل.</a:t>
            </a:r>
          </a:p>
          <a:p>
            <a:r>
              <a:rPr lang="ar-SA" sz="2400" b="1" dirty="0" smtClean="0">
                <a:solidFill>
                  <a:schemeClr val="tx1">
                    <a:lumMod val="95000"/>
                    <a:lumOff val="5000"/>
                  </a:schemeClr>
                </a:solidFill>
              </a:rPr>
              <a:t>(  ) نجنب عمل الشباب في مجال دراستهم يجعل للحياة طعماً مر المذاق.  </a:t>
            </a:r>
          </a:p>
        </p:txBody>
      </p:sp>
      <p:sp>
        <p:nvSpPr>
          <p:cNvPr id="7" name="مربع نص 6"/>
          <p:cNvSpPr txBox="1"/>
          <p:nvPr/>
        </p:nvSpPr>
        <p:spPr>
          <a:xfrm>
            <a:off x="8001024" y="2714620"/>
            <a:ext cx="642942" cy="707886"/>
          </a:xfrm>
          <a:prstGeom prst="rect">
            <a:avLst/>
          </a:prstGeom>
          <a:noFill/>
        </p:spPr>
        <p:txBody>
          <a:bodyPr wrap="square" rtlCol="1">
            <a:spAutoFit/>
          </a:bodyPr>
          <a:lstStyle/>
          <a:p>
            <a:pPr algn="ctr"/>
            <a:r>
              <a:rPr lang="ar-SA" sz="4000" b="1" dirty="0" smtClean="0">
                <a:solidFill>
                  <a:srgbClr val="C00000"/>
                </a:solidFill>
                <a:latin typeface="Arabic Typesetting" pitchFamily="66" charset="-78"/>
                <a:cs typeface="Arabic Typesetting" pitchFamily="66" charset="-78"/>
                <a:sym typeface="Wingdings"/>
              </a:rPr>
              <a:t>4</a:t>
            </a:r>
            <a:endParaRPr lang="ar-SA" sz="3600" b="1" dirty="0" smtClean="0">
              <a:solidFill>
                <a:srgbClr val="C00000"/>
              </a:solidFill>
              <a:latin typeface="Arabic Typesetting" pitchFamily="66" charset="-78"/>
              <a:cs typeface="Arabic Typesetting" pitchFamily="66" charset="-78"/>
            </a:endParaRPr>
          </a:p>
        </p:txBody>
      </p:sp>
      <p:cxnSp>
        <p:nvCxnSpPr>
          <p:cNvPr id="10" name="رابط مستقيم 9"/>
          <p:cNvCxnSpPr/>
          <p:nvPr/>
        </p:nvCxnSpPr>
        <p:spPr>
          <a:xfrm>
            <a:off x="5929322" y="3143248"/>
            <a:ext cx="2071702" cy="1588"/>
          </a:xfrm>
          <a:prstGeom prst="line">
            <a:avLst/>
          </a:prstGeom>
        </p:spPr>
        <p:style>
          <a:lnRef idx="2">
            <a:schemeClr val="accent2"/>
          </a:lnRef>
          <a:fillRef idx="0">
            <a:schemeClr val="accent2"/>
          </a:fillRef>
          <a:effectRef idx="1">
            <a:schemeClr val="accent2"/>
          </a:effectRef>
          <a:fontRef idx="minor">
            <a:schemeClr val="tx1"/>
          </a:fontRef>
        </p:style>
      </p:cxnSp>
      <p:sp>
        <p:nvSpPr>
          <p:cNvPr id="11" name="مربع نص 10"/>
          <p:cNvSpPr txBox="1"/>
          <p:nvPr/>
        </p:nvSpPr>
        <p:spPr>
          <a:xfrm>
            <a:off x="8001024" y="3864122"/>
            <a:ext cx="642942" cy="707886"/>
          </a:xfrm>
          <a:prstGeom prst="rect">
            <a:avLst/>
          </a:prstGeom>
          <a:noFill/>
        </p:spPr>
        <p:txBody>
          <a:bodyPr wrap="square" rtlCol="1">
            <a:spAutoFit/>
          </a:bodyPr>
          <a:lstStyle/>
          <a:p>
            <a:pPr algn="ctr"/>
            <a:r>
              <a:rPr lang="ar-SA" sz="4000" b="1" dirty="0" smtClean="0">
                <a:solidFill>
                  <a:srgbClr val="C00000"/>
                </a:solidFill>
                <a:latin typeface="Arabic Typesetting" pitchFamily="66" charset="-78"/>
                <a:cs typeface="Arabic Typesetting" pitchFamily="66" charset="-78"/>
                <a:sym typeface="Wingdings"/>
              </a:rPr>
              <a:t>1</a:t>
            </a:r>
            <a:endParaRPr lang="ar-SA" sz="3600" b="1" dirty="0" smtClean="0">
              <a:solidFill>
                <a:srgbClr val="C00000"/>
              </a:solidFill>
              <a:latin typeface="Arabic Typesetting" pitchFamily="66" charset="-78"/>
              <a:cs typeface="Arabic Typesetting" pitchFamily="66" charset="-78"/>
            </a:endParaRPr>
          </a:p>
        </p:txBody>
      </p:sp>
      <p:cxnSp>
        <p:nvCxnSpPr>
          <p:cNvPr id="12" name="رابط مستقيم 11"/>
          <p:cNvCxnSpPr/>
          <p:nvPr/>
        </p:nvCxnSpPr>
        <p:spPr>
          <a:xfrm>
            <a:off x="2786050" y="4286256"/>
            <a:ext cx="5214974" cy="8082"/>
          </a:xfrm>
          <a:prstGeom prst="line">
            <a:avLst/>
          </a:prstGeom>
        </p:spPr>
        <p:style>
          <a:lnRef idx="2">
            <a:schemeClr val="accent2"/>
          </a:lnRef>
          <a:fillRef idx="0">
            <a:schemeClr val="accent2"/>
          </a:fillRef>
          <a:effectRef idx="1">
            <a:schemeClr val="accent2"/>
          </a:effectRef>
          <a:fontRef idx="minor">
            <a:schemeClr val="tx1"/>
          </a:fontRef>
        </p:style>
      </p:cxnSp>
      <p:sp>
        <p:nvSpPr>
          <p:cNvPr id="14" name="مربع نص 13"/>
          <p:cNvSpPr txBox="1"/>
          <p:nvPr/>
        </p:nvSpPr>
        <p:spPr>
          <a:xfrm>
            <a:off x="8001024" y="4572008"/>
            <a:ext cx="642942" cy="707886"/>
          </a:xfrm>
          <a:prstGeom prst="rect">
            <a:avLst/>
          </a:prstGeom>
          <a:noFill/>
        </p:spPr>
        <p:txBody>
          <a:bodyPr wrap="square" rtlCol="1">
            <a:spAutoFit/>
          </a:bodyPr>
          <a:lstStyle/>
          <a:p>
            <a:pPr algn="ctr"/>
            <a:r>
              <a:rPr lang="ar-SA" sz="4000" b="1" dirty="0" smtClean="0">
                <a:solidFill>
                  <a:srgbClr val="C00000"/>
                </a:solidFill>
                <a:latin typeface="Arabic Typesetting" pitchFamily="66" charset="-78"/>
                <a:cs typeface="Arabic Typesetting" pitchFamily="66" charset="-78"/>
                <a:sym typeface="Wingdings"/>
              </a:rPr>
              <a:t>2</a:t>
            </a:r>
            <a:endParaRPr lang="ar-SA" sz="3600" b="1" dirty="0" smtClean="0">
              <a:solidFill>
                <a:srgbClr val="C00000"/>
              </a:solidFill>
              <a:latin typeface="Arabic Typesetting" pitchFamily="66" charset="-78"/>
              <a:cs typeface="Arabic Typesetting" pitchFamily="66" charset="-78"/>
            </a:endParaRPr>
          </a:p>
        </p:txBody>
      </p:sp>
      <p:cxnSp>
        <p:nvCxnSpPr>
          <p:cNvPr id="15" name="رابط مستقيم 14"/>
          <p:cNvCxnSpPr/>
          <p:nvPr/>
        </p:nvCxnSpPr>
        <p:spPr>
          <a:xfrm>
            <a:off x="3786182" y="5000636"/>
            <a:ext cx="4214842" cy="1588"/>
          </a:xfrm>
          <a:prstGeom prst="line">
            <a:avLst/>
          </a:prstGeom>
        </p:spPr>
        <p:style>
          <a:lnRef idx="2">
            <a:schemeClr val="accent2"/>
          </a:lnRef>
          <a:fillRef idx="0">
            <a:schemeClr val="accent2"/>
          </a:fillRef>
          <a:effectRef idx="1">
            <a:schemeClr val="accent2"/>
          </a:effectRef>
          <a:fontRef idx="minor">
            <a:schemeClr val="tx1"/>
          </a:fontRef>
        </p:style>
      </p:cxnSp>
      <p:sp>
        <p:nvSpPr>
          <p:cNvPr id="17" name="مربع نص 16"/>
          <p:cNvSpPr txBox="1"/>
          <p:nvPr/>
        </p:nvSpPr>
        <p:spPr>
          <a:xfrm>
            <a:off x="8001024" y="6000768"/>
            <a:ext cx="642942" cy="707886"/>
          </a:xfrm>
          <a:prstGeom prst="rect">
            <a:avLst/>
          </a:prstGeom>
          <a:noFill/>
        </p:spPr>
        <p:txBody>
          <a:bodyPr wrap="square" rtlCol="1">
            <a:spAutoFit/>
          </a:bodyPr>
          <a:lstStyle/>
          <a:p>
            <a:pPr algn="ctr"/>
            <a:r>
              <a:rPr lang="ar-SA" sz="4000" b="1" dirty="0" smtClean="0">
                <a:solidFill>
                  <a:srgbClr val="C00000"/>
                </a:solidFill>
                <a:latin typeface="Arabic Typesetting" pitchFamily="66" charset="-78"/>
                <a:cs typeface="Arabic Typesetting" pitchFamily="66" charset="-78"/>
                <a:sym typeface="Wingdings"/>
              </a:rPr>
              <a:t>5</a:t>
            </a:r>
            <a:endParaRPr lang="ar-SA" sz="3600" b="1" dirty="0" smtClean="0">
              <a:solidFill>
                <a:srgbClr val="C00000"/>
              </a:solidFill>
              <a:latin typeface="Arabic Typesetting" pitchFamily="66" charset="-78"/>
              <a:cs typeface="Arabic Typesetting" pitchFamily="66" charset="-78"/>
            </a:endParaRPr>
          </a:p>
        </p:txBody>
      </p:sp>
      <p:cxnSp>
        <p:nvCxnSpPr>
          <p:cNvPr id="18" name="رابط مستقيم 17"/>
          <p:cNvCxnSpPr/>
          <p:nvPr/>
        </p:nvCxnSpPr>
        <p:spPr>
          <a:xfrm flipV="1">
            <a:off x="1571604" y="6508916"/>
            <a:ext cx="6429420" cy="63356"/>
          </a:xfrm>
          <a:prstGeom prst="line">
            <a:avLst/>
          </a:prstGeom>
        </p:spPr>
        <p:style>
          <a:lnRef idx="2">
            <a:schemeClr val="accent2"/>
          </a:lnRef>
          <a:fillRef idx="0">
            <a:schemeClr val="accent2"/>
          </a:fillRef>
          <a:effectRef idx="1">
            <a:schemeClr val="accent2"/>
          </a:effectRef>
          <a:fontRef idx="minor">
            <a:schemeClr val="tx1"/>
          </a:fontRef>
        </p:style>
      </p:cxnSp>
      <p:sp>
        <p:nvSpPr>
          <p:cNvPr id="20" name="مربع نص 19"/>
          <p:cNvSpPr txBox="1"/>
          <p:nvPr/>
        </p:nvSpPr>
        <p:spPr>
          <a:xfrm>
            <a:off x="8001024" y="4929198"/>
            <a:ext cx="642942" cy="707886"/>
          </a:xfrm>
          <a:prstGeom prst="rect">
            <a:avLst/>
          </a:prstGeom>
          <a:noFill/>
        </p:spPr>
        <p:txBody>
          <a:bodyPr wrap="square" rtlCol="1">
            <a:spAutoFit/>
          </a:bodyPr>
          <a:lstStyle/>
          <a:p>
            <a:pPr algn="ctr"/>
            <a:r>
              <a:rPr lang="ar-SA" sz="4000" b="1" dirty="0" smtClean="0">
                <a:solidFill>
                  <a:srgbClr val="C00000"/>
                </a:solidFill>
                <a:latin typeface="Arabic Typesetting" pitchFamily="66" charset="-78"/>
                <a:cs typeface="Arabic Typesetting" pitchFamily="66" charset="-78"/>
                <a:sym typeface="Wingdings"/>
              </a:rPr>
              <a:t>3</a:t>
            </a:r>
            <a:endParaRPr lang="ar-SA" sz="3600" b="1" dirty="0" smtClean="0">
              <a:solidFill>
                <a:srgbClr val="C00000"/>
              </a:solidFill>
              <a:latin typeface="Arabic Typesetting" pitchFamily="66" charset="-78"/>
              <a:cs typeface="Arabic Typesetting" pitchFamily="66" charset="-78"/>
            </a:endParaRPr>
          </a:p>
        </p:txBody>
      </p:sp>
      <p:cxnSp>
        <p:nvCxnSpPr>
          <p:cNvPr id="21" name="رابط مستقيم 20"/>
          <p:cNvCxnSpPr/>
          <p:nvPr/>
        </p:nvCxnSpPr>
        <p:spPr>
          <a:xfrm>
            <a:off x="4286248" y="5357826"/>
            <a:ext cx="3714776" cy="1588"/>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amond(in)">
                                      <p:cBhvr>
                                        <p:cTn id="10" dur="1000"/>
                                        <p:tgtEl>
                                          <p:spTgt spid="5"/>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1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ircle(in)">
                                      <p:cBhvr>
                                        <p:cTn id="18" dur="1000"/>
                                        <p:tgtEl>
                                          <p:spTgt spid="7"/>
                                        </p:tgtEl>
                                      </p:cBhvr>
                                    </p:animEffect>
                                  </p:childTnLst>
                                </p:cTn>
                              </p:par>
                              <p:par>
                                <p:cTn id="19" presetID="17" presetClass="entr" presetSubtype="1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ircle(in)">
                                      <p:cBhvr>
                                        <p:cTn id="27" dur="1000"/>
                                        <p:tgtEl>
                                          <p:spTgt spid="11"/>
                                        </p:tgtEl>
                                      </p:cBhvr>
                                    </p:animEffect>
                                  </p:childTnLst>
                                </p:cTn>
                              </p:par>
                              <p:par>
                                <p:cTn id="28" presetID="17" presetClass="entr" presetSubtype="1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circle(in)">
                                      <p:cBhvr>
                                        <p:cTn id="36" dur="1000"/>
                                        <p:tgtEl>
                                          <p:spTgt spid="14"/>
                                        </p:tgtEl>
                                      </p:cBhvr>
                                    </p:animEffect>
                                  </p:childTnLst>
                                </p:cTn>
                              </p:par>
                              <p:par>
                                <p:cTn id="37" presetID="17" presetClass="entr" presetSubtype="1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circle(in)">
                                      <p:cBhvr>
                                        <p:cTn id="45" dur="1000"/>
                                        <p:tgtEl>
                                          <p:spTgt spid="20"/>
                                        </p:tgtEl>
                                      </p:cBhvr>
                                    </p:animEffect>
                                  </p:childTnLst>
                                </p:cTn>
                              </p:par>
                              <p:par>
                                <p:cTn id="46" presetID="17" presetClass="entr" presetSubtype="10" fill="hold"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circle(in)">
                                      <p:cBhvr>
                                        <p:cTn id="54" dur="1000"/>
                                        <p:tgtEl>
                                          <p:spTgt spid="17"/>
                                        </p:tgtEl>
                                      </p:cBhvr>
                                    </p:animEffect>
                                  </p:childTnLst>
                                </p:cTn>
                              </p:par>
                              <p:par>
                                <p:cTn id="55" presetID="17" presetClass="entr" presetSubtype="10" fill="hold"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p:bldP spid="11" grpId="0"/>
      <p:bldP spid="14" grpId="0"/>
      <p:bldP spid="17" grpId="0"/>
      <p:bldP spid="20"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3786182" y="142852"/>
            <a:ext cx="4000528" cy="584775"/>
          </a:xfrm>
          <a:prstGeom prst="rect">
            <a:avLst/>
          </a:prstGeom>
          <a:noFill/>
        </p:spPr>
        <p:txBody>
          <a:bodyPr wrap="square" rtlCol="1">
            <a:spAutoFit/>
          </a:bodyPr>
          <a:lstStyle/>
          <a:p>
            <a:pPr algn="ctr"/>
            <a:r>
              <a:rPr lang="ar-SA" sz="3200" b="1" dirty="0" smtClean="0">
                <a:cs typeface="DecoType Naskh Extensions" pitchFamily="2" charset="-78"/>
              </a:rPr>
              <a:t>1)أكمل تلخيص الفقرة التالية:</a:t>
            </a:r>
          </a:p>
        </p:txBody>
      </p:sp>
      <p:sp>
        <p:nvSpPr>
          <p:cNvPr id="4" name="وسيلة شرح بيضاوية 3"/>
          <p:cNvSpPr/>
          <p:nvPr/>
        </p:nvSpPr>
        <p:spPr>
          <a:xfrm>
            <a:off x="7358082" y="142852"/>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 </a:t>
            </a:r>
            <a:endParaRPr lang="ar-SA" sz="2400" b="1" dirty="0">
              <a:solidFill>
                <a:schemeClr val="tx1"/>
              </a:solidFill>
            </a:endParaRPr>
          </a:p>
        </p:txBody>
      </p:sp>
      <p:sp>
        <p:nvSpPr>
          <p:cNvPr id="5" name="مخطط انسيابي: مستند 4"/>
          <p:cNvSpPr/>
          <p:nvPr/>
        </p:nvSpPr>
        <p:spPr>
          <a:xfrm>
            <a:off x="428596" y="857232"/>
            <a:ext cx="8072494" cy="3357586"/>
          </a:xfrm>
          <a:prstGeom prst="flowChartDocument">
            <a:avLst/>
          </a:prstGeom>
          <a:ln w="38100"/>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800" b="1" dirty="0" smtClean="0">
                <a:solidFill>
                  <a:schemeClr val="tx1">
                    <a:lumMod val="95000"/>
                    <a:lumOff val="5000"/>
                  </a:schemeClr>
                </a:solidFill>
              </a:rPr>
              <a:t>كان من حُسن تدبير القائمين على مدرستنا أنهم خصصوا لنا ساعة في الأسبوع للأشغال اليدوية،وتلك الساعة كانت من أمتع الساعات عندي،فقد كان لنا مشغل مجهز بأحدث أدوات النجارة،والحفر في الخشب،وتجليد الكتب..ولكم كان يُسعدني أن أنسى نفسي إذ أنكب بكل فكري وقلبي وعضلاتي على خشبات في يدي،آنا بالمنشار وآونة بالقدوم أو بالإزميل فإذا بها تؤول بالتدريج منضدة أو إطاراً لمنظر.</a:t>
            </a:r>
            <a:endParaRPr lang="ar-SA" sz="2800" b="1" dirty="0">
              <a:solidFill>
                <a:schemeClr val="tx1">
                  <a:lumMod val="95000"/>
                  <a:lumOff val="5000"/>
                </a:schemeClr>
              </a:solidFill>
            </a:endParaRPr>
          </a:p>
        </p:txBody>
      </p:sp>
      <p:sp>
        <p:nvSpPr>
          <p:cNvPr id="6" name="مخطط انسيابي: مستند 5"/>
          <p:cNvSpPr/>
          <p:nvPr/>
        </p:nvSpPr>
        <p:spPr>
          <a:xfrm>
            <a:off x="642910" y="3786190"/>
            <a:ext cx="7572428" cy="1357322"/>
          </a:xfrm>
          <a:prstGeom prst="flowChartDocument">
            <a:avLst/>
          </a:prstGeom>
          <a:ln w="38100"/>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800" b="1" dirty="0" smtClean="0">
                <a:solidFill>
                  <a:srgbClr val="C00000"/>
                </a:solidFill>
              </a:rPr>
              <a:t>خصص المسؤولون في مدرستنا ساعة في الأسبوع للأشغال اليدوية،وهي من أمتع الساعات.................................</a:t>
            </a:r>
            <a:endParaRPr lang="ar-SA" sz="2800" b="1" dirty="0">
              <a:solidFill>
                <a:srgbClr val="C00000"/>
              </a:solidFill>
            </a:endParaRPr>
          </a:p>
        </p:txBody>
      </p:sp>
      <p:sp>
        <p:nvSpPr>
          <p:cNvPr id="7" name="مربع نص 6"/>
          <p:cNvSpPr txBox="1"/>
          <p:nvPr/>
        </p:nvSpPr>
        <p:spPr>
          <a:xfrm>
            <a:off x="928662" y="5209302"/>
            <a:ext cx="6858048" cy="1077218"/>
          </a:xfrm>
          <a:prstGeom prst="rect">
            <a:avLst/>
          </a:prstGeom>
          <a:noFill/>
        </p:spPr>
        <p:txBody>
          <a:bodyPr wrap="square" rtlCol="1">
            <a:spAutoFit/>
          </a:bodyPr>
          <a:lstStyle/>
          <a:p>
            <a:pPr algn="ctr"/>
            <a:r>
              <a:rPr lang="ar-SA" sz="3200" b="1" dirty="0" smtClean="0">
                <a:cs typeface="DecoType Naskh Extensions" pitchFamily="2" charset="-78"/>
              </a:rPr>
              <a:t>2) أتابع تلخيص الفقرات المتبقية،مع مراعاة ترابط الجمل وعلامات الترقيم والهوامش.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par>
                                <p:cTn id="11" presetID="13"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plus(in)">
                                      <p:cBhvr>
                                        <p:cTn id="13" dur="1000"/>
                                        <p:tgtEl>
                                          <p:spTgt spid="5"/>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4)">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دمعة 2"/>
          <p:cNvSpPr/>
          <p:nvPr/>
        </p:nvSpPr>
        <p:spPr>
          <a:xfrm>
            <a:off x="642910" y="1142984"/>
            <a:ext cx="7000924" cy="4786346"/>
          </a:xfrm>
          <a:prstGeom prst="teardrop">
            <a:avLst>
              <a:gd name="adj" fmla="val 121276"/>
            </a:avLst>
          </a:prstGeom>
          <a:solidFill>
            <a:schemeClr val="accent2">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8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من أغاني الرعاة</a:t>
            </a:r>
            <a:endParaRPr lang="ar-SA" sz="8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1"/>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rot="20303143">
            <a:off x="8010049" y="126387"/>
            <a:ext cx="1000132" cy="1015663"/>
          </a:xfrm>
          <a:prstGeom prst="rect">
            <a:avLst/>
          </a:prstGeom>
          <a:noFill/>
        </p:spPr>
        <p:txBody>
          <a:bodyPr wrap="square" rtlCol="1">
            <a:spAutoFit/>
          </a:bodyPr>
          <a:lstStyle/>
          <a:p>
            <a:pPr algn="ctr"/>
            <a:r>
              <a:rPr lang="ar-SA" sz="2000" b="1" dirty="0" smtClean="0">
                <a:solidFill>
                  <a:schemeClr val="accent2">
                    <a:lumMod val="50000"/>
                  </a:schemeClr>
                </a:solidFill>
                <a:sym typeface="Wingdings"/>
              </a:rPr>
              <a:t></a:t>
            </a:r>
          </a:p>
          <a:p>
            <a:pPr algn="ctr"/>
            <a:r>
              <a:rPr lang="ar-SA" sz="2000" b="1" dirty="0" smtClean="0">
                <a:solidFill>
                  <a:schemeClr val="accent2">
                    <a:lumMod val="50000"/>
                  </a:schemeClr>
                </a:solidFill>
                <a:sym typeface="Wingdings"/>
              </a:rPr>
              <a:t>اكتشف النص</a:t>
            </a:r>
            <a:endParaRPr lang="ar-SA" sz="2000" b="1" dirty="0">
              <a:solidFill>
                <a:schemeClr val="accent2">
                  <a:lumMod val="50000"/>
                </a:schemeClr>
              </a:solidFill>
            </a:endParaRPr>
          </a:p>
        </p:txBody>
      </p:sp>
      <p:sp>
        <p:nvSpPr>
          <p:cNvPr id="4" name="شكل بيضاوي 3"/>
          <p:cNvSpPr/>
          <p:nvPr/>
        </p:nvSpPr>
        <p:spPr>
          <a:xfrm rot="20493824">
            <a:off x="8157230" y="63422"/>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مربع نص 4"/>
          <p:cNvSpPr txBox="1"/>
          <p:nvPr/>
        </p:nvSpPr>
        <p:spPr>
          <a:xfrm>
            <a:off x="4643438" y="357166"/>
            <a:ext cx="2571768" cy="584775"/>
          </a:xfrm>
          <a:prstGeom prst="rect">
            <a:avLst/>
          </a:prstGeom>
          <a:noFill/>
        </p:spPr>
        <p:txBody>
          <a:bodyPr wrap="square" rtlCol="1">
            <a:spAutoFit/>
          </a:bodyPr>
          <a:lstStyle/>
          <a:p>
            <a:pPr marL="514350" indent="-514350" algn="ctr"/>
            <a:r>
              <a:rPr lang="ar-SA" sz="3200" b="1" dirty="0" smtClean="0">
                <a:cs typeface="DecoType Naskh Extensions" pitchFamily="2" charset="-78"/>
              </a:rPr>
              <a:t>أتعرف الشاعر:</a:t>
            </a:r>
          </a:p>
        </p:txBody>
      </p:sp>
      <p:sp>
        <p:nvSpPr>
          <p:cNvPr id="6" name="زاوية مطوية 5"/>
          <p:cNvSpPr/>
          <p:nvPr/>
        </p:nvSpPr>
        <p:spPr>
          <a:xfrm rot="834941">
            <a:off x="6842342" y="380785"/>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أولاً</a:t>
            </a:r>
            <a:endParaRPr lang="ar-SA" sz="2400" b="1" dirty="0">
              <a:solidFill>
                <a:srgbClr val="C00000"/>
              </a:solidFill>
            </a:endParaRPr>
          </a:p>
        </p:txBody>
      </p:sp>
      <p:sp>
        <p:nvSpPr>
          <p:cNvPr id="7" name="مخطط انسيابي: متعدد المستندات 6"/>
          <p:cNvSpPr/>
          <p:nvPr/>
        </p:nvSpPr>
        <p:spPr>
          <a:xfrm>
            <a:off x="357158" y="1071546"/>
            <a:ext cx="7858180" cy="1714512"/>
          </a:xfrm>
          <a:prstGeom prst="flowChartMultidocument">
            <a:avLst/>
          </a:prstGeom>
        </p:spPr>
        <p:style>
          <a:lnRef idx="2">
            <a:schemeClr val="accent3"/>
          </a:lnRef>
          <a:fillRef idx="1">
            <a:schemeClr val="lt1"/>
          </a:fillRef>
          <a:effectRef idx="0">
            <a:schemeClr val="accent3"/>
          </a:effectRef>
          <a:fontRef idx="minor">
            <a:schemeClr val="dk1"/>
          </a:fontRef>
        </p:style>
        <p:txBody>
          <a:bodyPr rtlCol="1" anchor="ctr"/>
          <a:lstStyle/>
          <a:p>
            <a:pPr algn="ctr"/>
            <a:r>
              <a:rPr lang="ar-SA" sz="2400" b="1" dirty="0" smtClean="0">
                <a:solidFill>
                  <a:schemeClr val="tx1"/>
                </a:solidFill>
              </a:rPr>
              <a:t>أبو القاسم الشابي من شعراء العصر الحديث،ولد في قرية الشابيّة في تونس وتوفي وهو شاب نتيجة إصابة بتضخم القلب،ألف كتاب:(الخيال الشعري عند العرب).وله ديوان (من أغاني الحياة) </a:t>
            </a:r>
            <a:endParaRPr lang="ar-SA" sz="2400" b="1" dirty="0">
              <a:solidFill>
                <a:schemeClr val="tx1"/>
              </a:solidFill>
            </a:endParaRPr>
          </a:p>
        </p:txBody>
      </p:sp>
      <p:sp>
        <p:nvSpPr>
          <p:cNvPr id="8" name="مربع نص 7"/>
          <p:cNvSpPr txBox="1"/>
          <p:nvPr/>
        </p:nvSpPr>
        <p:spPr>
          <a:xfrm>
            <a:off x="1071538" y="2727930"/>
            <a:ext cx="5643602" cy="584775"/>
          </a:xfrm>
          <a:prstGeom prst="rect">
            <a:avLst/>
          </a:prstGeom>
          <a:noFill/>
        </p:spPr>
        <p:txBody>
          <a:bodyPr wrap="square" rtlCol="1">
            <a:spAutoFit/>
          </a:bodyPr>
          <a:lstStyle/>
          <a:p>
            <a:pPr marL="514350" indent="-514350" algn="ctr"/>
            <a:r>
              <a:rPr lang="ar-SA" sz="3200" b="1" dirty="0" smtClean="0">
                <a:cs typeface="DecoType Naskh Extensions" pitchFamily="2" charset="-78"/>
              </a:rPr>
              <a:t>أضع علامة(</a:t>
            </a:r>
            <a:r>
              <a:rPr lang="ar-SA" sz="3200" b="1" dirty="0" smtClean="0">
                <a:cs typeface="DecoType Naskh Extensions" pitchFamily="2" charset="-78"/>
                <a:sym typeface="Wingdings"/>
              </a:rPr>
              <a:t></a:t>
            </a:r>
            <a:r>
              <a:rPr lang="ar-SA" sz="3200" b="1" dirty="0" smtClean="0">
                <a:cs typeface="DecoType Naskh Extensions" pitchFamily="2" charset="-78"/>
              </a:rPr>
              <a:t>)عن يمين الإجابة الصحيحة:</a:t>
            </a:r>
          </a:p>
        </p:txBody>
      </p:sp>
      <p:sp>
        <p:nvSpPr>
          <p:cNvPr id="9" name="زاوية مطوية 8"/>
          <p:cNvSpPr/>
          <p:nvPr/>
        </p:nvSpPr>
        <p:spPr>
          <a:xfrm rot="834941">
            <a:off x="6770904" y="2751549"/>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ثانياً</a:t>
            </a:r>
            <a:endParaRPr lang="ar-SA" sz="2400" b="1" dirty="0">
              <a:solidFill>
                <a:srgbClr val="C00000"/>
              </a:solidFill>
            </a:endParaRPr>
          </a:p>
        </p:txBody>
      </p:sp>
      <p:sp>
        <p:nvSpPr>
          <p:cNvPr id="10" name="مستطيل مستدير الزوايا 9"/>
          <p:cNvSpPr/>
          <p:nvPr/>
        </p:nvSpPr>
        <p:spPr>
          <a:xfrm>
            <a:off x="428596" y="3500438"/>
            <a:ext cx="7858180" cy="2857520"/>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marL="342900" indent="-342900" algn="ctr">
              <a:buAutoNum type="arabicParenR"/>
            </a:pPr>
            <a:r>
              <a:rPr lang="ar-SA" sz="2400" b="1" dirty="0" smtClean="0">
                <a:solidFill>
                  <a:schemeClr val="tx1"/>
                </a:solidFill>
              </a:rPr>
              <a:t>يخاطب الشاعر في هذه الأبيات:</a:t>
            </a:r>
          </a:p>
          <a:p>
            <a:pPr marL="342900" indent="-342900" algn="ctr"/>
            <a:r>
              <a:rPr lang="ar-SA" sz="2400" b="1" dirty="0" smtClean="0">
                <a:solidFill>
                  <a:schemeClr val="tx1"/>
                </a:solidFill>
              </a:rPr>
              <a:t>(   ) الطيور           (   ) الزهور       (   ) الأغنام</a:t>
            </a:r>
          </a:p>
          <a:p>
            <a:pPr marL="342900" indent="-342900" algn="ctr"/>
            <a:r>
              <a:rPr lang="ar-SA" sz="2400" b="1" dirty="0" smtClean="0">
                <a:solidFill>
                  <a:schemeClr val="tx1"/>
                </a:solidFill>
              </a:rPr>
              <a:t>2) الحِرفة المستوحاة من الأبيات هي:</a:t>
            </a:r>
          </a:p>
          <a:p>
            <a:pPr marL="342900" indent="-342900"/>
            <a:r>
              <a:rPr lang="ar-SA" sz="2400" b="1" dirty="0" smtClean="0">
                <a:solidFill>
                  <a:schemeClr val="tx1"/>
                </a:solidFill>
              </a:rPr>
              <a:t>             (   )الزراعة           (    ) الرعي       (   ) الكتابة</a:t>
            </a:r>
          </a:p>
          <a:p>
            <a:pPr marL="342900" indent="-342900" algn="ctr"/>
            <a:r>
              <a:rPr lang="ar-SA" sz="2400" b="1" dirty="0" smtClean="0">
                <a:solidFill>
                  <a:schemeClr val="tx1"/>
                </a:solidFill>
              </a:rPr>
              <a:t>3) الخدمة التي يقدمها الراعي خدمة:</a:t>
            </a:r>
          </a:p>
          <a:p>
            <a:pPr marL="342900" indent="-342900" algn="ctr"/>
            <a:r>
              <a:rPr lang="ar-SA" sz="2400" b="1" dirty="0" smtClean="0">
                <a:solidFill>
                  <a:schemeClr val="tx1"/>
                </a:solidFill>
              </a:rPr>
              <a:t>  (   ) اجتماعية         (    ) اقتصادية        (    ) إنسانية</a:t>
            </a:r>
            <a:endParaRPr lang="ar-SA" sz="2400" b="1" dirty="0">
              <a:solidFill>
                <a:schemeClr val="tx1"/>
              </a:solidFill>
            </a:endParaRPr>
          </a:p>
        </p:txBody>
      </p:sp>
      <p:sp>
        <p:nvSpPr>
          <p:cNvPr id="11" name="مربع نص 10"/>
          <p:cNvSpPr txBox="1"/>
          <p:nvPr/>
        </p:nvSpPr>
        <p:spPr>
          <a:xfrm>
            <a:off x="2428860" y="4143380"/>
            <a:ext cx="642942" cy="707886"/>
          </a:xfrm>
          <a:prstGeom prst="rect">
            <a:avLst/>
          </a:prstGeom>
          <a:noFill/>
        </p:spPr>
        <p:txBody>
          <a:bodyPr wrap="square" rtlCol="1">
            <a:spAutoFit/>
          </a:bodyPr>
          <a:lstStyle/>
          <a:p>
            <a:pPr algn="ctr"/>
            <a:r>
              <a:rPr lang="ar-SA" sz="4000" b="1" dirty="0" smtClean="0">
                <a:solidFill>
                  <a:srgbClr val="C00000"/>
                </a:solidFill>
                <a:latin typeface="Arabic Typesetting" pitchFamily="66" charset="-78"/>
                <a:cs typeface="Arabic Typesetting" pitchFamily="66" charset="-78"/>
                <a:sym typeface="Wingdings"/>
              </a:rPr>
              <a:t></a:t>
            </a:r>
            <a:endParaRPr lang="ar-SA" sz="3600" b="1" dirty="0" smtClean="0">
              <a:solidFill>
                <a:srgbClr val="C00000"/>
              </a:solidFill>
              <a:latin typeface="Arabic Typesetting" pitchFamily="66" charset="-78"/>
              <a:cs typeface="Arabic Typesetting" pitchFamily="66" charset="-78"/>
            </a:endParaRPr>
          </a:p>
        </p:txBody>
      </p:sp>
      <p:sp>
        <p:nvSpPr>
          <p:cNvPr id="12" name="مربع نص 11"/>
          <p:cNvSpPr txBox="1"/>
          <p:nvPr/>
        </p:nvSpPr>
        <p:spPr>
          <a:xfrm>
            <a:off x="4214810" y="4857760"/>
            <a:ext cx="642942" cy="707886"/>
          </a:xfrm>
          <a:prstGeom prst="rect">
            <a:avLst/>
          </a:prstGeom>
          <a:noFill/>
        </p:spPr>
        <p:txBody>
          <a:bodyPr wrap="square" rtlCol="1">
            <a:spAutoFit/>
          </a:bodyPr>
          <a:lstStyle/>
          <a:p>
            <a:pPr algn="ctr"/>
            <a:r>
              <a:rPr lang="ar-SA" sz="4000" b="1" dirty="0" smtClean="0">
                <a:solidFill>
                  <a:srgbClr val="C00000"/>
                </a:solidFill>
                <a:latin typeface="Arabic Typesetting" pitchFamily="66" charset="-78"/>
                <a:cs typeface="Arabic Typesetting" pitchFamily="66" charset="-78"/>
                <a:sym typeface="Wingdings"/>
              </a:rPr>
              <a:t></a:t>
            </a:r>
            <a:endParaRPr lang="ar-SA" sz="3600" b="1" dirty="0" smtClean="0">
              <a:solidFill>
                <a:srgbClr val="C00000"/>
              </a:solidFill>
              <a:latin typeface="Arabic Typesetting" pitchFamily="66" charset="-78"/>
              <a:cs typeface="Arabic Typesetting" pitchFamily="66" charset="-78"/>
            </a:endParaRPr>
          </a:p>
        </p:txBody>
      </p:sp>
      <p:sp>
        <p:nvSpPr>
          <p:cNvPr id="13" name="مربع نص 12"/>
          <p:cNvSpPr txBox="1"/>
          <p:nvPr/>
        </p:nvSpPr>
        <p:spPr>
          <a:xfrm>
            <a:off x="4286248" y="5578634"/>
            <a:ext cx="642942" cy="707886"/>
          </a:xfrm>
          <a:prstGeom prst="rect">
            <a:avLst/>
          </a:prstGeom>
          <a:noFill/>
        </p:spPr>
        <p:txBody>
          <a:bodyPr wrap="square" rtlCol="1">
            <a:spAutoFit/>
          </a:bodyPr>
          <a:lstStyle/>
          <a:p>
            <a:pPr algn="ctr"/>
            <a:r>
              <a:rPr lang="ar-SA" sz="4000" b="1" dirty="0" smtClean="0">
                <a:solidFill>
                  <a:srgbClr val="C00000"/>
                </a:solidFill>
                <a:latin typeface="Arabic Typesetting" pitchFamily="66" charset="-78"/>
                <a:cs typeface="Arabic Typesetting" pitchFamily="66" charset="-78"/>
                <a:sym typeface="Wingdings"/>
              </a:rPr>
              <a:t></a:t>
            </a:r>
            <a:endParaRPr lang="ar-SA" sz="3600" b="1" dirty="0" smtClean="0">
              <a:solidFill>
                <a:srgbClr val="C00000"/>
              </a:solidFill>
              <a:latin typeface="Arabic Typesetting" pitchFamily="66" charset="-78"/>
              <a:cs typeface="Arabic Typesetting" pitchFamily="66"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4)">
                                      <p:cBhvr>
                                        <p:cTn id="10" dur="1000"/>
                                        <p:tgtEl>
                                          <p:spTgt spid="6"/>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amond(in)">
                                      <p:cBhvr>
                                        <p:cTn id="13" dur="1000"/>
                                        <p:tgtEl>
                                          <p:spTgt spid="7"/>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heel(4)">
                                      <p:cBhvr>
                                        <p:cTn id="16" dur="1000"/>
                                        <p:tgtEl>
                                          <p:spTgt spid="8"/>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4)">
                                      <p:cBhvr>
                                        <p:cTn id="19" dur="1000"/>
                                        <p:tgtEl>
                                          <p:spTgt spid="9"/>
                                        </p:tgtEl>
                                      </p:cBhvr>
                                    </p:animEffect>
                                  </p:childTnLst>
                                </p:cTn>
                              </p:par>
                              <p:par>
                                <p:cTn id="20" presetID="21" presetClass="entr" presetSubtype="4"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heel(4)">
                                      <p:cBhvr>
                                        <p:cTn id="22" dur="1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ircle(in)">
                                      <p:cBhvr>
                                        <p:cTn id="27" dur="10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circle(in)">
                                      <p:cBhvr>
                                        <p:cTn id="32" dur="10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circle(in)">
                                      <p:cBhvr>
                                        <p:cTn id="3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p:bldP spid="9" grpId="0" animBg="1"/>
      <p:bldP spid="10" grpId="0" animBg="1"/>
      <p:bldP spid="11" grpId="0"/>
      <p:bldP spid="12" grpId="0"/>
      <p:bldP spid="13"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pic>
        <p:nvPicPr>
          <p:cNvPr id="3"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4" name="مربع نص 3"/>
          <p:cNvSpPr txBox="1"/>
          <p:nvPr/>
        </p:nvSpPr>
        <p:spPr>
          <a:xfrm rot="20303143">
            <a:off x="8010049" y="126387"/>
            <a:ext cx="1000132" cy="1015663"/>
          </a:xfrm>
          <a:prstGeom prst="rect">
            <a:avLst/>
          </a:prstGeom>
          <a:noFill/>
        </p:spPr>
        <p:txBody>
          <a:bodyPr wrap="square" rtlCol="1">
            <a:spAutoFit/>
          </a:bodyPr>
          <a:lstStyle/>
          <a:p>
            <a:pPr algn="ctr"/>
            <a:r>
              <a:rPr lang="ar-SA" sz="2000" b="1" dirty="0" smtClean="0">
                <a:solidFill>
                  <a:schemeClr val="accent2">
                    <a:lumMod val="50000"/>
                  </a:schemeClr>
                </a:solidFill>
                <a:sym typeface="Wingdings"/>
              </a:rPr>
              <a:t></a:t>
            </a:r>
          </a:p>
          <a:p>
            <a:pPr algn="ctr"/>
            <a:r>
              <a:rPr lang="ar-SA" sz="2000" b="1" dirty="0" smtClean="0">
                <a:solidFill>
                  <a:schemeClr val="accent2">
                    <a:lumMod val="50000"/>
                  </a:schemeClr>
                </a:solidFill>
                <a:sym typeface="Wingdings"/>
              </a:rPr>
              <a:t>استمع وأحكي</a:t>
            </a:r>
            <a:endParaRPr lang="ar-SA" sz="2000" b="1" dirty="0">
              <a:solidFill>
                <a:schemeClr val="accent2">
                  <a:lumMod val="50000"/>
                </a:schemeClr>
              </a:solidFill>
            </a:endParaRPr>
          </a:p>
        </p:txBody>
      </p:sp>
      <p:sp>
        <p:nvSpPr>
          <p:cNvPr id="5" name="شكل بيضاوي 4"/>
          <p:cNvSpPr/>
          <p:nvPr/>
        </p:nvSpPr>
        <p:spPr>
          <a:xfrm rot="20493824">
            <a:off x="8157230" y="63422"/>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6" name="مربع نص 5"/>
          <p:cNvSpPr txBox="1"/>
          <p:nvPr/>
        </p:nvSpPr>
        <p:spPr>
          <a:xfrm>
            <a:off x="357158" y="285728"/>
            <a:ext cx="6643734" cy="1077218"/>
          </a:xfrm>
          <a:prstGeom prst="rect">
            <a:avLst/>
          </a:prstGeom>
          <a:noFill/>
        </p:spPr>
        <p:txBody>
          <a:bodyPr wrap="square" rtlCol="1">
            <a:spAutoFit/>
          </a:bodyPr>
          <a:lstStyle/>
          <a:p>
            <a:pPr marL="514350" indent="-514350" algn="ctr"/>
            <a:r>
              <a:rPr lang="ar-SA" sz="3200" b="1" dirty="0" smtClean="0">
                <a:cs typeface="DecoType Naskh Extensions" pitchFamily="2" charset="-78"/>
              </a:rPr>
              <a:t>أصل  كل كلمة في العمود(أ)بالمعنى المناسب لها في العمود(ب) كما وردت في الأبيات:</a:t>
            </a:r>
          </a:p>
        </p:txBody>
      </p:sp>
      <p:sp>
        <p:nvSpPr>
          <p:cNvPr id="7" name="زاوية مطوية 6"/>
          <p:cNvSpPr/>
          <p:nvPr/>
        </p:nvSpPr>
        <p:spPr>
          <a:xfrm rot="834941">
            <a:off x="6842342" y="380785"/>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أولاً</a:t>
            </a:r>
            <a:endParaRPr lang="ar-SA" sz="2400" b="1" dirty="0">
              <a:solidFill>
                <a:srgbClr val="C00000"/>
              </a:solidFill>
            </a:endParaRPr>
          </a:p>
        </p:txBody>
      </p:sp>
      <p:sp>
        <p:nvSpPr>
          <p:cNvPr id="8" name="نجمة ذات 8 نقاط 7"/>
          <p:cNvSpPr/>
          <p:nvPr/>
        </p:nvSpPr>
        <p:spPr>
          <a:xfrm>
            <a:off x="6000760" y="1571612"/>
            <a:ext cx="928694" cy="785818"/>
          </a:xfrm>
          <a:prstGeom prst="star8">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3200" b="1" dirty="0" smtClean="0">
                <a:solidFill>
                  <a:schemeClr val="tx1"/>
                </a:solidFill>
              </a:rPr>
              <a:t>أ</a:t>
            </a:r>
            <a:r>
              <a:rPr lang="ar-SA" dirty="0" smtClean="0"/>
              <a:t> </a:t>
            </a:r>
            <a:endParaRPr lang="ar-SA" dirty="0"/>
          </a:p>
        </p:txBody>
      </p:sp>
      <p:sp>
        <p:nvSpPr>
          <p:cNvPr id="9" name="نجمة ذات 8 نقاط 8"/>
          <p:cNvSpPr/>
          <p:nvPr/>
        </p:nvSpPr>
        <p:spPr>
          <a:xfrm>
            <a:off x="2285984" y="1571612"/>
            <a:ext cx="928694" cy="785818"/>
          </a:xfrm>
          <a:prstGeom prst="star8">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3200" b="1" dirty="0" smtClean="0">
                <a:solidFill>
                  <a:schemeClr val="tx1"/>
                </a:solidFill>
              </a:rPr>
              <a:t>ب</a:t>
            </a:r>
            <a:endParaRPr lang="ar-SA" dirty="0"/>
          </a:p>
        </p:txBody>
      </p:sp>
      <p:sp>
        <p:nvSpPr>
          <p:cNvPr id="10" name="شكل بيضاوي 9"/>
          <p:cNvSpPr/>
          <p:nvPr/>
        </p:nvSpPr>
        <p:spPr>
          <a:xfrm>
            <a:off x="5429256" y="2428868"/>
            <a:ext cx="2928958" cy="571504"/>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3200" b="1" dirty="0" smtClean="0">
                <a:solidFill>
                  <a:schemeClr val="tx1"/>
                </a:solidFill>
              </a:rPr>
              <a:t>البهاء</a:t>
            </a:r>
          </a:p>
        </p:txBody>
      </p:sp>
      <p:sp>
        <p:nvSpPr>
          <p:cNvPr id="11" name="شكل بيضاوي 10"/>
          <p:cNvSpPr/>
          <p:nvPr/>
        </p:nvSpPr>
        <p:spPr>
          <a:xfrm>
            <a:off x="5429256" y="3143248"/>
            <a:ext cx="2928958" cy="571504"/>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3200" b="1" dirty="0" smtClean="0">
                <a:solidFill>
                  <a:schemeClr val="tx1"/>
                </a:solidFill>
              </a:rPr>
              <a:t>ثغاء</a:t>
            </a:r>
          </a:p>
        </p:txBody>
      </p:sp>
      <p:sp>
        <p:nvSpPr>
          <p:cNvPr id="12" name="شكل بيضاوي 11"/>
          <p:cNvSpPr/>
          <p:nvPr/>
        </p:nvSpPr>
        <p:spPr>
          <a:xfrm>
            <a:off x="5357818" y="3857628"/>
            <a:ext cx="2928958" cy="571504"/>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3200" b="1" dirty="0" smtClean="0">
                <a:solidFill>
                  <a:schemeClr val="tx1"/>
                </a:solidFill>
              </a:rPr>
              <a:t>حُبور</a:t>
            </a:r>
          </a:p>
        </p:txBody>
      </p:sp>
      <p:sp>
        <p:nvSpPr>
          <p:cNvPr id="13" name="شكل بيضاوي 12"/>
          <p:cNvSpPr/>
          <p:nvPr/>
        </p:nvSpPr>
        <p:spPr>
          <a:xfrm>
            <a:off x="5429256" y="4572008"/>
            <a:ext cx="2928958" cy="571504"/>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3200" b="1" dirty="0" smtClean="0">
                <a:solidFill>
                  <a:schemeClr val="tx1"/>
                </a:solidFill>
              </a:rPr>
              <a:t>الطّل</a:t>
            </a:r>
          </a:p>
        </p:txBody>
      </p:sp>
      <p:sp>
        <p:nvSpPr>
          <p:cNvPr id="14" name="شكل بيضاوي 13"/>
          <p:cNvSpPr/>
          <p:nvPr/>
        </p:nvSpPr>
        <p:spPr>
          <a:xfrm>
            <a:off x="5429256" y="5286388"/>
            <a:ext cx="2928958" cy="571504"/>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3200" b="1" dirty="0" smtClean="0">
                <a:solidFill>
                  <a:schemeClr val="tx1"/>
                </a:solidFill>
              </a:rPr>
              <a:t>الكلأ</a:t>
            </a:r>
          </a:p>
        </p:txBody>
      </p:sp>
      <p:sp>
        <p:nvSpPr>
          <p:cNvPr id="15" name="شكل بيضاوي 14"/>
          <p:cNvSpPr/>
          <p:nvPr/>
        </p:nvSpPr>
        <p:spPr>
          <a:xfrm>
            <a:off x="928662" y="2428868"/>
            <a:ext cx="3571900" cy="571504"/>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3200" b="1" dirty="0" smtClean="0">
                <a:solidFill>
                  <a:schemeClr val="tx1"/>
                </a:solidFill>
              </a:rPr>
              <a:t>اضعف المطر</a:t>
            </a:r>
          </a:p>
        </p:txBody>
      </p:sp>
      <p:sp>
        <p:nvSpPr>
          <p:cNvPr id="16" name="شكل بيضاوي 15"/>
          <p:cNvSpPr/>
          <p:nvPr/>
        </p:nvSpPr>
        <p:spPr>
          <a:xfrm>
            <a:off x="928662" y="3143248"/>
            <a:ext cx="3571900" cy="571504"/>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3200" b="1" dirty="0" smtClean="0">
                <a:solidFill>
                  <a:schemeClr val="tx1"/>
                </a:solidFill>
              </a:rPr>
              <a:t>السرور والابتهاج</a:t>
            </a:r>
          </a:p>
        </p:txBody>
      </p:sp>
      <p:sp>
        <p:nvSpPr>
          <p:cNvPr id="17" name="شكل بيضاوي 16"/>
          <p:cNvSpPr/>
          <p:nvPr/>
        </p:nvSpPr>
        <p:spPr>
          <a:xfrm>
            <a:off x="857224" y="3857628"/>
            <a:ext cx="3571900" cy="571504"/>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3200" b="1" dirty="0" smtClean="0">
                <a:solidFill>
                  <a:schemeClr val="tx1"/>
                </a:solidFill>
              </a:rPr>
              <a:t>الحسن والروعة</a:t>
            </a:r>
          </a:p>
        </p:txBody>
      </p:sp>
      <p:sp>
        <p:nvSpPr>
          <p:cNvPr id="18" name="شكل بيضاوي 17"/>
          <p:cNvSpPr/>
          <p:nvPr/>
        </p:nvSpPr>
        <p:spPr>
          <a:xfrm>
            <a:off x="785786" y="4572008"/>
            <a:ext cx="3571900" cy="571504"/>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800" b="1" dirty="0" smtClean="0">
                <a:solidFill>
                  <a:schemeClr val="tx1"/>
                </a:solidFill>
              </a:rPr>
              <a:t>صوت الشاة والمعز</a:t>
            </a:r>
          </a:p>
        </p:txBody>
      </p:sp>
      <p:sp>
        <p:nvSpPr>
          <p:cNvPr id="19" name="شكل بيضاوي 18"/>
          <p:cNvSpPr/>
          <p:nvPr/>
        </p:nvSpPr>
        <p:spPr>
          <a:xfrm>
            <a:off x="785786" y="5286388"/>
            <a:ext cx="3571900" cy="571504"/>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400" b="1" dirty="0" smtClean="0">
                <a:solidFill>
                  <a:schemeClr val="tx1"/>
                </a:solidFill>
              </a:rPr>
              <a:t>العشب الأخضر الصغير</a:t>
            </a:r>
          </a:p>
        </p:txBody>
      </p:sp>
      <p:cxnSp>
        <p:nvCxnSpPr>
          <p:cNvPr id="21" name="رابط مستقيم 20"/>
          <p:cNvCxnSpPr>
            <a:stCxn id="10" idx="2"/>
          </p:cNvCxnSpPr>
          <p:nvPr/>
        </p:nvCxnSpPr>
        <p:spPr>
          <a:xfrm rot="10800000" flipV="1">
            <a:off x="4357686" y="2714620"/>
            <a:ext cx="1071570" cy="1357322"/>
          </a:xfrm>
          <a:prstGeom prst="line">
            <a:avLst/>
          </a:prstGeom>
        </p:spPr>
        <p:style>
          <a:lnRef idx="3">
            <a:schemeClr val="accent2"/>
          </a:lnRef>
          <a:fillRef idx="0">
            <a:schemeClr val="accent2"/>
          </a:fillRef>
          <a:effectRef idx="2">
            <a:schemeClr val="accent2"/>
          </a:effectRef>
          <a:fontRef idx="minor">
            <a:schemeClr val="tx1"/>
          </a:fontRef>
        </p:style>
      </p:cxnSp>
      <p:cxnSp>
        <p:nvCxnSpPr>
          <p:cNvPr id="22" name="رابط مستقيم 21"/>
          <p:cNvCxnSpPr>
            <a:endCxn id="16" idx="6"/>
          </p:cNvCxnSpPr>
          <p:nvPr/>
        </p:nvCxnSpPr>
        <p:spPr>
          <a:xfrm rot="10800000">
            <a:off x="4500562" y="3429000"/>
            <a:ext cx="928694" cy="714380"/>
          </a:xfrm>
          <a:prstGeom prst="line">
            <a:avLst/>
          </a:prstGeom>
        </p:spPr>
        <p:style>
          <a:lnRef idx="3">
            <a:schemeClr val="accent1"/>
          </a:lnRef>
          <a:fillRef idx="0">
            <a:schemeClr val="accent1"/>
          </a:fillRef>
          <a:effectRef idx="2">
            <a:schemeClr val="accent1"/>
          </a:effectRef>
          <a:fontRef idx="minor">
            <a:schemeClr val="tx1"/>
          </a:fontRef>
        </p:style>
      </p:cxnSp>
      <p:cxnSp>
        <p:nvCxnSpPr>
          <p:cNvPr id="24" name="رابط مستقيم 23"/>
          <p:cNvCxnSpPr/>
          <p:nvPr/>
        </p:nvCxnSpPr>
        <p:spPr>
          <a:xfrm rot="10800000" flipV="1">
            <a:off x="4357686" y="3429000"/>
            <a:ext cx="1071570" cy="1357322"/>
          </a:xfrm>
          <a:prstGeom prst="line">
            <a:avLst/>
          </a:prstGeom>
        </p:spPr>
        <p:style>
          <a:lnRef idx="3">
            <a:schemeClr val="accent3"/>
          </a:lnRef>
          <a:fillRef idx="0">
            <a:schemeClr val="accent3"/>
          </a:fillRef>
          <a:effectRef idx="2">
            <a:schemeClr val="accent3"/>
          </a:effectRef>
          <a:fontRef idx="minor">
            <a:schemeClr val="tx1"/>
          </a:fontRef>
        </p:style>
      </p:cxnSp>
      <p:cxnSp>
        <p:nvCxnSpPr>
          <p:cNvPr id="26" name="رابط مستقيم 25"/>
          <p:cNvCxnSpPr>
            <a:endCxn id="15" idx="6"/>
          </p:cNvCxnSpPr>
          <p:nvPr/>
        </p:nvCxnSpPr>
        <p:spPr>
          <a:xfrm rot="16200000" flipV="1">
            <a:off x="3929058" y="3286124"/>
            <a:ext cx="2143140" cy="1000132"/>
          </a:xfrm>
          <a:prstGeom prst="line">
            <a:avLst/>
          </a:prstGeom>
        </p:spPr>
        <p:style>
          <a:lnRef idx="3">
            <a:schemeClr val="accent6"/>
          </a:lnRef>
          <a:fillRef idx="0">
            <a:schemeClr val="accent6"/>
          </a:fillRef>
          <a:effectRef idx="2">
            <a:schemeClr val="accent6"/>
          </a:effectRef>
          <a:fontRef idx="minor">
            <a:schemeClr val="tx1"/>
          </a:fontRef>
        </p:style>
      </p:cxnSp>
      <p:cxnSp>
        <p:nvCxnSpPr>
          <p:cNvPr id="28" name="رابط مستقيم 27"/>
          <p:cNvCxnSpPr>
            <a:stCxn id="14" idx="2"/>
            <a:endCxn id="19" idx="6"/>
          </p:cNvCxnSpPr>
          <p:nvPr/>
        </p:nvCxnSpPr>
        <p:spPr>
          <a:xfrm rot="10800000">
            <a:off x="4357686" y="5572140"/>
            <a:ext cx="1071570" cy="1588"/>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1000"/>
                                        <p:tgtEl>
                                          <p:spTgt spid="6"/>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4)">
                                      <p:cBhvr>
                                        <p:cTn id="10" dur="1000"/>
                                        <p:tgtEl>
                                          <p:spTgt spid="7"/>
                                        </p:tgtEl>
                                      </p:cBhvr>
                                    </p:animEffect>
                                  </p:childTnLst>
                                </p:cTn>
                              </p:par>
                              <p:par>
                                <p:cTn id="11" presetID="17"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strVal val="#ppt_h"/>
                                          </p:val>
                                        </p:tav>
                                        <p:tav tm="100000">
                                          <p:val>
                                            <p:strVal val="#ppt_h"/>
                                          </p:val>
                                        </p:tav>
                                      </p:tavLst>
                                    </p:anim>
                                  </p:childTnLst>
                                </p:cTn>
                              </p:par>
                              <p:par>
                                <p:cTn id="15" presetID="17" presetClass="entr" presetSubtype="1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strVal val="#ppt_h"/>
                                          </p:val>
                                        </p:tav>
                                        <p:tav tm="100000">
                                          <p:val>
                                            <p:strVal val="#ppt_h"/>
                                          </p:val>
                                        </p:tav>
                                      </p:tavLst>
                                    </p:anim>
                                  </p:childTnLst>
                                </p:cTn>
                              </p:par>
                              <p:par>
                                <p:cTn id="19" presetID="17" presetClass="entr" presetSubtype="1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par>
                                <p:cTn id="23" presetID="17" presetClass="entr" presetSubtype="1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strVal val="#ppt_h"/>
                                          </p:val>
                                        </p:tav>
                                        <p:tav tm="100000">
                                          <p:val>
                                            <p:strVal val="#ppt_h"/>
                                          </p:val>
                                        </p:tav>
                                      </p:tavLst>
                                    </p:anim>
                                  </p:childTnLst>
                                </p:cTn>
                              </p:par>
                              <p:par>
                                <p:cTn id="27" presetID="17" presetClass="entr" presetSubtype="1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childTnLst>
                                </p:cTn>
                              </p:par>
                              <p:par>
                                <p:cTn id="31" presetID="17" presetClass="entr" presetSubtype="1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strVal val="#ppt_h"/>
                                          </p:val>
                                        </p:tav>
                                        <p:tav tm="100000">
                                          <p:val>
                                            <p:strVal val="#ppt_h"/>
                                          </p:val>
                                        </p:tav>
                                      </p:tavLst>
                                    </p:anim>
                                  </p:childTnLst>
                                </p:cTn>
                              </p:par>
                              <p:par>
                                <p:cTn id="35" presetID="17" presetClass="entr" presetSubtype="1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strVal val="#ppt_h"/>
                                          </p:val>
                                        </p:tav>
                                        <p:tav tm="100000">
                                          <p:val>
                                            <p:strVal val="#ppt_h"/>
                                          </p:val>
                                        </p:tav>
                                      </p:tavLst>
                                    </p:anim>
                                  </p:childTnLst>
                                </p:cTn>
                              </p:par>
                              <p:par>
                                <p:cTn id="39" presetID="17" presetClass="entr" presetSubtype="1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strVal val="#ppt_h"/>
                                          </p:val>
                                        </p:tav>
                                        <p:tav tm="100000">
                                          <p:val>
                                            <p:strVal val="#ppt_h"/>
                                          </p:val>
                                        </p:tav>
                                      </p:tavLst>
                                    </p:anim>
                                  </p:childTnLst>
                                </p:cTn>
                              </p:par>
                              <p:par>
                                <p:cTn id="43" presetID="17" presetClass="entr" presetSubtype="1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strVal val="#ppt_h"/>
                                          </p:val>
                                        </p:tav>
                                        <p:tav tm="100000">
                                          <p:val>
                                            <p:strVal val="#ppt_h"/>
                                          </p:val>
                                        </p:tav>
                                      </p:tavLst>
                                    </p:anim>
                                  </p:childTnLst>
                                </p:cTn>
                              </p:par>
                              <p:par>
                                <p:cTn id="47" presetID="17" presetClass="entr" presetSubtype="1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strVal val="#ppt_h"/>
                                          </p:val>
                                        </p:tav>
                                        <p:tav tm="100000">
                                          <p:val>
                                            <p:strVal val="#ppt_h"/>
                                          </p:val>
                                        </p:tav>
                                      </p:tavLst>
                                    </p:anim>
                                  </p:childTnLst>
                                </p:cTn>
                              </p:par>
                              <p:par>
                                <p:cTn id="51" presetID="17" presetClass="entr" presetSubtype="10"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strVal val="#ppt_h"/>
                                          </p:val>
                                        </p:tav>
                                        <p:tav tm="100000">
                                          <p:val>
                                            <p:strVal val="#ppt_h"/>
                                          </p:val>
                                        </p:tav>
                                      </p:tavLst>
                                    </p:anim>
                                  </p:childTnLst>
                                </p:cTn>
                              </p:par>
                              <p:par>
                                <p:cTn id="55" presetID="17" presetClass="entr" presetSubtype="1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18" presetClass="entr" presetSubtype="9" fill="hold" nodeType="click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strips(upLeft)">
                                      <p:cBhvr>
                                        <p:cTn id="63" dur="500"/>
                                        <p:tgtEl>
                                          <p:spTgt spid="21"/>
                                        </p:tgtEl>
                                      </p:cBhvr>
                                    </p:animEffect>
                                  </p:childTnLst>
                                </p:cTn>
                              </p:par>
                            </p:childTnLst>
                          </p:cTn>
                        </p:par>
                      </p:childTnLst>
                    </p:cTn>
                  </p:par>
                  <p:par>
                    <p:cTn id="64" fill="hold">
                      <p:stCondLst>
                        <p:cond delay="indefinite"/>
                      </p:stCondLst>
                      <p:childTnLst>
                        <p:par>
                          <p:cTn id="65" fill="hold">
                            <p:stCondLst>
                              <p:cond delay="0"/>
                            </p:stCondLst>
                            <p:childTnLst>
                              <p:par>
                                <p:cTn id="66" presetID="18" presetClass="entr" presetSubtype="9" fill="hold" nodeType="click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strips(upLeft)">
                                      <p:cBhvr>
                                        <p:cTn id="68" dur="500"/>
                                        <p:tgtEl>
                                          <p:spTgt spid="22"/>
                                        </p:tgtEl>
                                      </p:cBhvr>
                                    </p:animEffect>
                                  </p:childTnLst>
                                </p:cTn>
                              </p:par>
                            </p:childTnLst>
                          </p:cTn>
                        </p:par>
                      </p:childTnLst>
                    </p:cTn>
                  </p:par>
                  <p:par>
                    <p:cTn id="69" fill="hold">
                      <p:stCondLst>
                        <p:cond delay="indefinite"/>
                      </p:stCondLst>
                      <p:childTnLst>
                        <p:par>
                          <p:cTn id="70" fill="hold">
                            <p:stCondLst>
                              <p:cond delay="0"/>
                            </p:stCondLst>
                            <p:childTnLst>
                              <p:par>
                                <p:cTn id="71" presetID="18" presetClass="entr" presetSubtype="9" fill="hold" nodeType="click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strips(upLeft)">
                                      <p:cBhvr>
                                        <p:cTn id="73" dur="500"/>
                                        <p:tgtEl>
                                          <p:spTgt spid="24"/>
                                        </p:tgtEl>
                                      </p:cBhvr>
                                    </p:animEffect>
                                  </p:childTnLst>
                                </p:cTn>
                              </p:par>
                            </p:childTnLst>
                          </p:cTn>
                        </p:par>
                      </p:childTnLst>
                    </p:cTn>
                  </p:par>
                  <p:par>
                    <p:cTn id="74" fill="hold">
                      <p:stCondLst>
                        <p:cond delay="indefinite"/>
                      </p:stCondLst>
                      <p:childTnLst>
                        <p:par>
                          <p:cTn id="75" fill="hold">
                            <p:stCondLst>
                              <p:cond delay="0"/>
                            </p:stCondLst>
                            <p:childTnLst>
                              <p:par>
                                <p:cTn id="76" presetID="18" presetClass="entr" presetSubtype="9" fill="hold" nodeType="click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strips(upLeft)">
                                      <p:cBhvr>
                                        <p:cTn id="78" dur="500"/>
                                        <p:tgtEl>
                                          <p:spTgt spid="26"/>
                                        </p:tgtEl>
                                      </p:cBhvr>
                                    </p:animEffect>
                                  </p:childTnLst>
                                </p:cTn>
                              </p:par>
                            </p:childTnLst>
                          </p:cTn>
                        </p:par>
                      </p:childTnLst>
                    </p:cTn>
                  </p:par>
                  <p:par>
                    <p:cTn id="79" fill="hold">
                      <p:stCondLst>
                        <p:cond delay="indefinite"/>
                      </p:stCondLst>
                      <p:childTnLst>
                        <p:par>
                          <p:cTn id="80" fill="hold">
                            <p:stCondLst>
                              <p:cond delay="0"/>
                            </p:stCondLst>
                            <p:childTnLst>
                              <p:par>
                                <p:cTn id="81" presetID="18" presetClass="entr" presetSubtype="9" fill="hold" nodeType="click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strips(upLeft)">
                                      <p:cBhvr>
                                        <p:cTn id="8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642910" y="156162"/>
            <a:ext cx="6643734" cy="1077218"/>
          </a:xfrm>
          <a:prstGeom prst="rect">
            <a:avLst/>
          </a:prstGeom>
          <a:noFill/>
        </p:spPr>
        <p:txBody>
          <a:bodyPr wrap="square" rtlCol="1">
            <a:spAutoFit/>
          </a:bodyPr>
          <a:lstStyle/>
          <a:p>
            <a:pPr marL="514350" indent="-514350" algn="ctr"/>
            <a:r>
              <a:rPr lang="ar-SA" sz="3200" b="1" dirty="0" smtClean="0">
                <a:cs typeface="DecoType Naskh Extensions" pitchFamily="2" charset="-78"/>
              </a:rPr>
              <a:t>أختار من النص الكلمة المعبرة عن المعنى،ثم أسجلها في مكانها المناسب:</a:t>
            </a:r>
          </a:p>
        </p:txBody>
      </p:sp>
      <p:sp>
        <p:nvSpPr>
          <p:cNvPr id="4" name="زاوية مطوية 3"/>
          <p:cNvSpPr/>
          <p:nvPr/>
        </p:nvSpPr>
        <p:spPr>
          <a:xfrm rot="834941">
            <a:off x="7401617" y="251219"/>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ثانياً </a:t>
            </a:r>
            <a:endParaRPr lang="ar-SA" sz="2400" b="1" dirty="0">
              <a:solidFill>
                <a:srgbClr val="C00000"/>
              </a:solidFill>
            </a:endParaRPr>
          </a:p>
        </p:txBody>
      </p:sp>
      <p:graphicFrame>
        <p:nvGraphicFramePr>
          <p:cNvPr id="5" name="جدول 4"/>
          <p:cNvGraphicFramePr>
            <a:graphicFrameLocks noGrp="1"/>
          </p:cNvGraphicFramePr>
          <p:nvPr/>
        </p:nvGraphicFramePr>
        <p:xfrm>
          <a:off x="1500166" y="1214422"/>
          <a:ext cx="6096000" cy="1828800"/>
        </p:xfrm>
        <a:graphic>
          <a:graphicData uri="http://schemas.openxmlformats.org/drawingml/2006/table">
            <a:tbl>
              <a:tblPr rtl="1" firstRow="1" bandRow="1">
                <a:tableStyleId>{5C22544A-7EE6-4342-B048-85BDC9FD1C3A}</a:tableStyleId>
              </a:tblPr>
              <a:tblGrid>
                <a:gridCol w="3048000"/>
                <a:gridCol w="3048000"/>
              </a:tblGrid>
              <a:tr h="370840">
                <a:tc>
                  <a:txBody>
                    <a:bodyPr/>
                    <a:lstStyle/>
                    <a:p>
                      <a:pPr algn="ctr" rtl="1"/>
                      <a:r>
                        <a:rPr lang="ar-SA" sz="2400" b="1" dirty="0" smtClean="0">
                          <a:solidFill>
                            <a:schemeClr val="tx1"/>
                          </a:solidFill>
                        </a:rPr>
                        <a:t>الكلمة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r>
                        <a:rPr lang="ar-SA" sz="2400" b="1" dirty="0" smtClean="0">
                          <a:solidFill>
                            <a:schemeClr val="tx1"/>
                          </a:solidFill>
                        </a:rPr>
                        <a:t>معناها</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الفريق من الطير والحيوان</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الطري</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النحيف</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bl>
          </a:graphicData>
        </a:graphic>
      </p:graphicFrame>
      <p:sp>
        <p:nvSpPr>
          <p:cNvPr id="6" name="مربع نص 5"/>
          <p:cNvSpPr txBox="1"/>
          <p:nvPr/>
        </p:nvSpPr>
        <p:spPr>
          <a:xfrm>
            <a:off x="5214942" y="1639661"/>
            <a:ext cx="1643074" cy="646331"/>
          </a:xfrm>
          <a:prstGeom prst="rect">
            <a:avLst/>
          </a:prstGeom>
          <a:noFill/>
        </p:spPr>
        <p:txBody>
          <a:bodyPr wrap="square" rtlCol="1">
            <a:spAutoFit/>
          </a:bodyPr>
          <a:lstStyle/>
          <a:p>
            <a:pPr algn="ctr"/>
            <a:r>
              <a:rPr lang="ar-SA" sz="3600" b="1" dirty="0" smtClean="0">
                <a:solidFill>
                  <a:srgbClr val="C00000"/>
                </a:solidFill>
                <a:latin typeface="Arabic Typesetting" pitchFamily="66" charset="-78"/>
                <a:cs typeface="Arabic Typesetting" pitchFamily="66" charset="-78"/>
                <a:sym typeface="Wingdings"/>
              </a:rPr>
              <a:t>أسراب</a:t>
            </a:r>
            <a:endParaRPr lang="ar-SA" sz="2800" b="1" dirty="0" smtClean="0">
              <a:solidFill>
                <a:srgbClr val="C00000"/>
              </a:solidFill>
              <a:latin typeface="Arabic Typesetting" pitchFamily="66" charset="-78"/>
              <a:cs typeface="Arabic Typesetting" pitchFamily="66" charset="-78"/>
            </a:endParaRPr>
          </a:p>
        </p:txBody>
      </p:sp>
      <p:sp>
        <p:nvSpPr>
          <p:cNvPr id="7" name="مربع نص 6"/>
          <p:cNvSpPr txBox="1"/>
          <p:nvPr/>
        </p:nvSpPr>
        <p:spPr>
          <a:xfrm>
            <a:off x="5214942" y="2071678"/>
            <a:ext cx="1643074" cy="646331"/>
          </a:xfrm>
          <a:prstGeom prst="rect">
            <a:avLst/>
          </a:prstGeom>
          <a:noFill/>
        </p:spPr>
        <p:txBody>
          <a:bodyPr wrap="square" rtlCol="1">
            <a:spAutoFit/>
          </a:bodyPr>
          <a:lstStyle/>
          <a:p>
            <a:pPr algn="ctr"/>
            <a:r>
              <a:rPr lang="ar-SA" sz="3600" b="1" dirty="0" smtClean="0">
                <a:solidFill>
                  <a:srgbClr val="C00000"/>
                </a:solidFill>
                <a:latin typeface="Arabic Typesetting" pitchFamily="66" charset="-78"/>
                <a:cs typeface="Arabic Typesetting" pitchFamily="66" charset="-78"/>
                <a:sym typeface="Wingdings"/>
              </a:rPr>
              <a:t>الغض</a:t>
            </a:r>
            <a:endParaRPr lang="ar-SA" sz="2800" b="1" dirty="0" smtClean="0">
              <a:solidFill>
                <a:srgbClr val="C00000"/>
              </a:solidFill>
              <a:latin typeface="Arabic Typesetting" pitchFamily="66" charset="-78"/>
              <a:cs typeface="Arabic Typesetting" pitchFamily="66" charset="-78"/>
            </a:endParaRPr>
          </a:p>
        </p:txBody>
      </p:sp>
      <p:sp>
        <p:nvSpPr>
          <p:cNvPr id="8" name="مربع نص 7"/>
          <p:cNvSpPr txBox="1"/>
          <p:nvPr/>
        </p:nvSpPr>
        <p:spPr>
          <a:xfrm>
            <a:off x="5214942" y="2568355"/>
            <a:ext cx="1643074" cy="646331"/>
          </a:xfrm>
          <a:prstGeom prst="rect">
            <a:avLst/>
          </a:prstGeom>
          <a:noFill/>
        </p:spPr>
        <p:txBody>
          <a:bodyPr wrap="square" rtlCol="1">
            <a:spAutoFit/>
          </a:bodyPr>
          <a:lstStyle/>
          <a:p>
            <a:pPr algn="ctr"/>
            <a:r>
              <a:rPr lang="ar-SA" sz="3600" b="1" dirty="0" smtClean="0">
                <a:solidFill>
                  <a:srgbClr val="C00000"/>
                </a:solidFill>
                <a:latin typeface="Arabic Typesetting" pitchFamily="66" charset="-78"/>
                <a:cs typeface="Arabic Typesetting" pitchFamily="66" charset="-78"/>
                <a:sym typeface="Wingdings"/>
              </a:rPr>
              <a:t>الضئيل</a:t>
            </a:r>
            <a:endParaRPr lang="ar-SA" sz="2800" b="1" dirty="0" smtClean="0">
              <a:solidFill>
                <a:srgbClr val="C00000"/>
              </a:solidFill>
              <a:latin typeface="Arabic Typesetting" pitchFamily="66" charset="-78"/>
              <a:cs typeface="Arabic Typesetting" pitchFamily="66" charset="-78"/>
            </a:endParaRPr>
          </a:p>
        </p:txBody>
      </p:sp>
      <p:sp>
        <p:nvSpPr>
          <p:cNvPr id="9" name="مربع نص 8"/>
          <p:cNvSpPr txBox="1"/>
          <p:nvPr/>
        </p:nvSpPr>
        <p:spPr>
          <a:xfrm>
            <a:off x="1000100" y="3209038"/>
            <a:ext cx="6643734" cy="584775"/>
          </a:xfrm>
          <a:prstGeom prst="rect">
            <a:avLst/>
          </a:prstGeom>
          <a:noFill/>
        </p:spPr>
        <p:txBody>
          <a:bodyPr wrap="square" rtlCol="1">
            <a:spAutoFit/>
          </a:bodyPr>
          <a:lstStyle/>
          <a:p>
            <a:pPr marL="514350" indent="-514350" algn="ctr"/>
            <a:r>
              <a:rPr lang="ar-SA" sz="3200" b="1" dirty="0" smtClean="0">
                <a:cs typeface="DecoType Naskh Extensions" pitchFamily="2" charset="-78"/>
              </a:rPr>
              <a:t>أبحث في القاموس عن المعنى ما يلي :</a:t>
            </a:r>
          </a:p>
        </p:txBody>
      </p:sp>
      <p:sp>
        <p:nvSpPr>
          <p:cNvPr id="10" name="زاوية مطوية 9"/>
          <p:cNvSpPr/>
          <p:nvPr/>
        </p:nvSpPr>
        <p:spPr>
          <a:xfrm rot="834941">
            <a:off x="7401617" y="3304095"/>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ثالثاً</a:t>
            </a:r>
            <a:endParaRPr lang="ar-SA" sz="2400" b="1" dirty="0">
              <a:solidFill>
                <a:srgbClr val="C00000"/>
              </a:solidFill>
            </a:endParaRPr>
          </a:p>
        </p:txBody>
      </p:sp>
      <p:sp>
        <p:nvSpPr>
          <p:cNvPr id="11" name="مربع نص 10"/>
          <p:cNvSpPr txBox="1"/>
          <p:nvPr/>
        </p:nvSpPr>
        <p:spPr>
          <a:xfrm>
            <a:off x="1428728" y="3786190"/>
            <a:ext cx="6143668" cy="1323439"/>
          </a:xfrm>
          <a:prstGeom prst="rect">
            <a:avLst/>
          </a:prstGeom>
          <a:noFill/>
        </p:spPr>
        <p:txBody>
          <a:bodyPr wrap="square" rtlCol="1">
            <a:spAutoFit/>
          </a:bodyPr>
          <a:lstStyle/>
          <a:p>
            <a:pPr algn="ctr"/>
            <a:r>
              <a:rPr lang="ar-SA" sz="4000" b="1" dirty="0" smtClean="0">
                <a:solidFill>
                  <a:srgbClr val="C00000"/>
                </a:solidFill>
                <a:latin typeface="Arabic Typesetting" pitchFamily="66" charset="-78"/>
                <a:cs typeface="Arabic Typesetting" pitchFamily="66" charset="-78"/>
                <a:sym typeface="Wingdings"/>
              </a:rPr>
              <a:t>السواقي:الساقية من ساقية الزرع،مجرى صغير للماء.</a:t>
            </a:r>
          </a:p>
          <a:p>
            <a:pPr algn="ctr"/>
            <a:r>
              <a:rPr lang="ar-SA" sz="4000" b="1" dirty="0" smtClean="0">
                <a:solidFill>
                  <a:srgbClr val="C00000"/>
                </a:solidFill>
                <a:latin typeface="Arabic Typesetting" pitchFamily="66" charset="-78"/>
                <a:cs typeface="Arabic Typesetting" pitchFamily="66" charset="-78"/>
                <a:sym typeface="Wingdings"/>
              </a:rPr>
              <a:t>الأفق:ما ظهر من نواحي الفلك وأطراف الأرض.</a:t>
            </a:r>
            <a:endParaRPr lang="ar-SA" sz="3200" b="1" dirty="0" smtClean="0">
              <a:solidFill>
                <a:srgbClr val="C00000"/>
              </a:solidFill>
              <a:latin typeface="Arabic Typesetting" pitchFamily="66" charset="-78"/>
              <a:cs typeface="Arabic Typesetting" pitchFamily="66"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1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4)">
                                      <p:cBhvr>
                                        <p:cTn id="13" dur="1000"/>
                                        <p:tgtEl>
                                          <p:spTgt spid="9"/>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heel(4)">
                                      <p:cBhvr>
                                        <p:cTn id="16" dur="1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ircle(in)">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circle(in)">
                                      <p:cBhvr>
                                        <p:cTn id="26" dur="1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circle(in)">
                                      <p:cBhvr>
                                        <p:cTn id="31" dur="10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circle(in)">
                                      <p:cBhvr>
                                        <p:cTn id="3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p:bldP spid="7" grpId="0"/>
      <p:bldP spid="8" grpId="0"/>
      <p:bldP spid="9" grpId="0"/>
      <p:bldP spid="10" grpId="0" animBg="1"/>
      <p:bldP spid="11"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rot="20303143">
            <a:off x="8010049" y="126387"/>
            <a:ext cx="1000132" cy="1015663"/>
          </a:xfrm>
          <a:prstGeom prst="rect">
            <a:avLst/>
          </a:prstGeom>
          <a:noFill/>
        </p:spPr>
        <p:txBody>
          <a:bodyPr wrap="square" rtlCol="1">
            <a:spAutoFit/>
          </a:bodyPr>
          <a:lstStyle/>
          <a:p>
            <a:pPr algn="ctr"/>
            <a:r>
              <a:rPr lang="ar-SA" sz="2000" b="1" dirty="0" smtClean="0">
                <a:solidFill>
                  <a:schemeClr val="accent2">
                    <a:lumMod val="50000"/>
                  </a:schemeClr>
                </a:solidFill>
                <a:sym typeface="Wingdings"/>
              </a:rPr>
              <a:t></a:t>
            </a:r>
          </a:p>
          <a:p>
            <a:pPr algn="ctr"/>
            <a:r>
              <a:rPr lang="ar-SA" sz="2000" b="1" dirty="0" smtClean="0">
                <a:solidFill>
                  <a:schemeClr val="accent2">
                    <a:lumMod val="50000"/>
                  </a:schemeClr>
                </a:solidFill>
                <a:sym typeface="Wingdings"/>
              </a:rPr>
              <a:t>افهم واحلل</a:t>
            </a:r>
            <a:endParaRPr lang="ar-SA" sz="2000" b="1" dirty="0">
              <a:solidFill>
                <a:schemeClr val="accent2">
                  <a:lumMod val="50000"/>
                </a:schemeClr>
              </a:solidFill>
            </a:endParaRPr>
          </a:p>
        </p:txBody>
      </p:sp>
      <p:sp>
        <p:nvSpPr>
          <p:cNvPr id="4" name="شكل بيضاوي 3"/>
          <p:cNvSpPr/>
          <p:nvPr/>
        </p:nvSpPr>
        <p:spPr>
          <a:xfrm rot="20493824">
            <a:off x="8157230" y="63422"/>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مربع نص 4"/>
          <p:cNvSpPr txBox="1"/>
          <p:nvPr/>
        </p:nvSpPr>
        <p:spPr>
          <a:xfrm>
            <a:off x="357158" y="285728"/>
            <a:ext cx="6643734" cy="1077218"/>
          </a:xfrm>
          <a:prstGeom prst="rect">
            <a:avLst/>
          </a:prstGeom>
          <a:noFill/>
        </p:spPr>
        <p:txBody>
          <a:bodyPr wrap="square" rtlCol="1">
            <a:spAutoFit/>
          </a:bodyPr>
          <a:lstStyle/>
          <a:p>
            <a:pPr marL="514350" indent="-514350" algn="ctr"/>
            <a:r>
              <a:rPr lang="ar-SA" sz="3200" b="1" dirty="0" smtClean="0">
                <a:cs typeface="DecoType Naskh Extensions" pitchFamily="2" charset="-78"/>
              </a:rPr>
              <a:t>أجيب عن الأسئلة التالية:لأستخلص الأفكار الرئيسة ثم  الفكرة العامة:</a:t>
            </a:r>
          </a:p>
        </p:txBody>
      </p:sp>
      <p:sp>
        <p:nvSpPr>
          <p:cNvPr id="6" name="زاوية مطوية 5"/>
          <p:cNvSpPr/>
          <p:nvPr/>
        </p:nvSpPr>
        <p:spPr>
          <a:xfrm rot="834941">
            <a:off x="6842342" y="380785"/>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أولاً</a:t>
            </a:r>
            <a:endParaRPr lang="ar-SA" sz="2400" b="1" dirty="0">
              <a:solidFill>
                <a:srgbClr val="C00000"/>
              </a:solidFill>
            </a:endParaRPr>
          </a:p>
        </p:txBody>
      </p:sp>
      <p:sp>
        <p:nvSpPr>
          <p:cNvPr id="7" name="مربع نص 6"/>
          <p:cNvSpPr txBox="1"/>
          <p:nvPr/>
        </p:nvSpPr>
        <p:spPr>
          <a:xfrm>
            <a:off x="1142976" y="1142984"/>
            <a:ext cx="7215238" cy="4832092"/>
          </a:xfrm>
          <a:prstGeom prst="rect">
            <a:avLst/>
          </a:prstGeom>
          <a:noFill/>
        </p:spPr>
        <p:txBody>
          <a:bodyPr wrap="square" rtlCol="1">
            <a:spAutoFit/>
          </a:bodyPr>
          <a:lstStyle/>
          <a:p>
            <a:r>
              <a:rPr lang="ar-SA" sz="2800" b="1" dirty="0" smtClean="0"/>
              <a:t>&amp; كيف صور الشاعر إشراق الصباح؟</a:t>
            </a:r>
          </a:p>
          <a:p>
            <a:endParaRPr lang="ar-SA" sz="2800" b="1" dirty="0" smtClean="0"/>
          </a:p>
          <a:p>
            <a:r>
              <a:rPr lang="ar-SA" sz="2800" b="1" dirty="0" smtClean="0"/>
              <a:t>&amp; ماذا يطلب الراعي من الشياه؟</a:t>
            </a:r>
          </a:p>
          <a:p>
            <a:endParaRPr lang="ar-SA" sz="2800" b="1" dirty="0" smtClean="0"/>
          </a:p>
          <a:p>
            <a:r>
              <a:rPr lang="ar-SA" sz="2800" b="1" dirty="0" smtClean="0"/>
              <a:t>&amp; أين يكون مرعى الشياه؟وماذا يوجد فيه؟</a:t>
            </a:r>
          </a:p>
          <a:p>
            <a:endParaRPr lang="ar-SA" sz="2800" b="1" dirty="0" smtClean="0"/>
          </a:p>
          <a:p>
            <a:r>
              <a:rPr lang="ar-SA" sz="2800" b="1" dirty="0" smtClean="0"/>
              <a:t>&amp; ما العمل الذي يقوم به الراعي والماشية في المراعي؟</a:t>
            </a:r>
          </a:p>
          <a:p>
            <a:endParaRPr lang="ar-SA" sz="2800" b="1" dirty="0" smtClean="0"/>
          </a:p>
          <a:p>
            <a:r>
              <a:rPr lang="ar-SA" sz="2800" b="1" dirty="0" smtClean="0"/>
              <a:t>&amp; متى تبدأ رحلة الراعي ومتى تنتهي؟</a:t>
            </a:r>
          </a:p>
          <a:p>
            <a:endParaRPr lang="ar-SA" sz="2800" b="1" dirty="0" smtClean="0"/>
          </a:p>
          <a:p>
            <a:r>
              <a:rPr lang="ar-SA" sz="2800" b="1" dirty="0" smtClean="0"/>
              <a:t>&amp; ما الفكرة العامة التي تدور حولها القصيدة حسبما تراه؟</a:t>
            </a:r>
            <a:endParaRPr lang="ar-SA" sz="2800" b="1" dirty="0"/>
          </a:p>
        </p:txBody>
      </p:sp>
      <p:sp>
        <p:nvSpPr>
          <p:cNvPr id="8" name="مربع نص 7"/>
          <p:cNvSpPr txBox="1"/>
          <p:nvPr/>
        </p:nvSpPr>
        <p:spPr>
          <a:xfrm rot="10800000" flipV="1">
            <a:off x="500034" y="1566106"/>
            <a:ext cx="7858180" cy="523220"/>
          </a:xfrm>
          <a:prstGeom prst="rect">
            <a:avLst/>
          </a:prstGeom>
          <a:noFill/>
        </p:spPr>
        <p:txBody>
          <a:bodyPr wrap="square" rtlCol="1">
            <a:spAutoFit/>
          </a:bodyPr>
          <a:lstStyle/>
          <a:p>
            <a:r>
              <a:rPr lang="ar-SA" sz="2800" b="1" dirty="0" smtClean="0">
                <a:solidFill>
                  <a:srgbClr val="C00000"/>
                </a:solidFill>
              </a:rPr>
              <a:t>في صورة مخلوق جميل يرى الناظر ضوءه على مدى امتداد بصره.</a:t>
            </a:r>
            <a:endParaRPr lang="ar-SA" sz="2800" b="1" dirty="0">
              <a:solidFill>
                <a:srgbClr val="C00000"/>
              </a:solidFill>
            </a:endParaRPr>
          </a:p>
        </p:txBody>
      </p:sp>
      <p:sp>
        <p:nvSpPr>
          <p:cNvPr id="9" name="مربع نص 8"/>
          <p:cNvSpPr txBox="1"/>
          <p:nvPr/>
        </p:nvSpPr>
        <p:spPr>
          <a:xfrm rot="10800000" flipV="1">
            <a:off x="500034" y="2512305"/>
            <a:ext cx="7858180" cy="430887"/>
          </a:xfrm>
          <a:prstGeom prst="rect">
            <a:avLst/>
          </a:prstGeom>
          <a:noFill/>
        </p:spPr>
        <p:txBody>
          <a:bodyPr wrap="square" rtlCol="1">
            <a:spAutoFit/>
          </a:bodyPr>
          <a:lstStyle/>
          <a:p>
            <a:pPr algn="ctr"/>
            <a:r>
              <a:rPr lang="ar-SA" sz="2200" b="1" dirty="0" smtClean="0">
                <a:solidFill>
                  <a:srgbClr val="C00000"/>
                </a:solidFill>
              </a:rPr>
              <a:t>أن تتبعه وتطلق أصوات السرور مستمعه همس السواقي ومستنشقه عطر الزهور.</a:t>
            </a:r>
            <a:endParaRPr lang="ar-SA" sz="2200" b="1" dirty="0">
              <a:solidFill>
                <a:srgbClr val="C00000"/>
              </a:solidFill>
            </a:endParaRPr>
          </a:p>
        </p:txBody>
      </p:sp>
      <p:sp>
        <p:nvSpPr>
          <p:cNvPr id="10" name="مربع نص 9"/>
          <p:cNvSpPr txBox="1"/>
          <p:nvPr/>
        </p:nvSpPr>
        <p:spPr>
          <a:xfrm rot="10800000" flipV="1">
            <a:off x="3000364" y="3262969"/>
            <a:ext cx="4857784" cy="523220"/>
          </a:xfrm>
          <a:prstGeom prst="rect">
            <a:avLst/>
          </a:prstGeom>
          <a:noFill/>
        </p:spPr>
        <p:txBody>
          <a:bodyPr wrap="square" rtlCol="1">
            <a:spAutoFit/>
          </a:bodyPr>
          <a:lstStyle/>
          <a:p>
            <a:r>
              <a:rPr lang="ar-SA" sz="2800" b="1" dirty="0" smtClean="0">
                <a:solidFill>
                  <a:srgbClr val="C00000"/>
                </a:solidFill>
              </a:rPr>
              <a:t>خارج العمران،ويوجد فيه العشب.</a:t>
            </a:r>
            <a:endParaRPr lang="ar-SA" sz="2800" b="1" dirty="0">
              <a:solidFill>
                <a:srgbClr val="C00000"/>
              </a:solidFill>
            </a:endParaRPr>
          </a:p>
        </p:txBody>
      </p:sp>
      <p:sp>
        <p:nvSpPr>
          <p:cNvPr id="11" name="مربع نص 10"/>
          <p:cNvSpPr txBox="1"/>
          <p:nvPr/>
        </p:nvSpPr>
        <p:spPr>
          <a:xfrm rot="10800000" flipV="1">
            <a:off x="500034" y="4120225"/>
            <a:ext cx="7858180" cy="523220"/>
          </a:xfrm>
          <a:prstGeom prst="rect">
            <a:avLst/>
          </a:prstGeom>
          <a:noFill/>
        </p:spPr>
        <p:txBody>
          <a:bodyPr wrap="square" rtlCol="1">
            <a:spAutoFit/>
          </a:bodyPr>
          <a:lstStyle/>
          <a:p>
            <a:pPr algn="ctr"/>
            <a:r>
              <a:rPr lang="ar-SA" sz="2800" b="1" dirty="0" smtClean="0">
                <a:solidFill>
                  <a:srgbClr val="C00000"/>
                </a:solidFill>
              </a:rPr>
              <a:t>ينشد الشاعر ويطرب ملاحظاً الماشية</a:t>
            </a:r>
            <a:endParaRPr lang="ar-SA" sz="2800" b="1" dirty="0">
              <a:solidFill>
                <a:srgbClr val="C00000"/>
              </a:solidFill>
            </a:endParaRPr>
          </a:p>
        </p:txBody>
      </p:sp>
      <p:sp>
        <p:nvSpPr>
          <p:cNvPr id="12" name="مربع نص 11"/>
          <p:cNvSpPr txBox="1"/>
          <p:nvPr/>
        </p:nvSpPr>
        <p:spPr>
          <a:xfrm rot="10800000" flipV="1">
            <a:off x="500034" y="5008259"/>
            <a:ext cx="7858180" cy="461665"/>
          </a:xfrm>
          <a:prstGeom prst="rect">
            <a:avLst/>
          </a:prstGeom>
          <a:noFill/>
        </p:spPr>
        <p:txBody>
          <a:bodyPr wrap="square" rtlCol="1">
            <a:spAutoFit/>
          </a:bodyPr>
          <a:lstStyle/>
          <a:p>
            <a:pPr algn="ctr"/>
            <a:r>
              <a:rPr lang="ar-SA" sz="2400" b="1" dirty="0" smtClean="0">
                <a:solidFill>
                  <a:srgbClr val="C00000"/>
                </a:solidFill>
              </a:rPr>
              <a:t>مع إشراق الصباح وتنتهي عندما تطول الظلال لاتجاه الشمس نحو الغروب</a:t>
            </a:r>
            <a:endParaRPr lang="ar-SA" sz="2400" b="1" dirty="0">
              <a:solidFill>
                <a:srgbClr val="C00000"/>
              </a:solidFill>
            </a:endParaRPr>
          </a:p>
        </p:txBody>
      </p:sp>
      <p:sp>
        <p:nvSpPr>
          <p:cNvPr id="13" name="مربع نص 12"/>
          <p:cNvSpPr txBox="1"/>
          <p:nvPr/>
        </p:nvSpPr>
        <p:spPr>
          <a:xfrm rot="10800000" flipV="1">
            <a:off x="1214414" y="5834737"/>
            <a:ext cx="6072230" cy="523220"/>
          </a:xfrm>
          <a:prstGeom prst="rect">
            <a:avLst/>
          </a:prstGeom>
          <a:noFill/>
        </p:spPr>
        <p:txBody>
          <a:bodyPr wrap="square" rtlCol="1">
            <a:spAutoFit/>
          </a:bodyPr>
          <a:lstStyle/>
          <a:p>
            <a:pPr algn="ctr"/>
            <a:r>
              <a:rPr lang="ar-SA" sz="2800" b="1" dirty="0" smtClean="0">
                <a:solidFill>
                  <a:srgbClr val="C00000"/>
                </a:solidFill>
              </a:rPr>
              <a:t>وصف يوم راعٍ مع غنمه في مرعاها.</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4)">
                                      <p:cBhvr>
                                        <p:cTn id="10" dur="1000"/>
                                        <p:tgtEl>
                                          <p:spTgt spid="6"/>
                                        </p:tgtEl>
                                      </p:cBhvr>
                                    </p:animEffect>
                                  </p:childTnLst>
                                </p:cTn>
                              </p:par>
                              <p:par>
                                <p:cTn id="11" presetID="17" presetClass="entr" presetSubtype="2"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ppt_w/2"/>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diamond(in)">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diamond(in)">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diamond(in)">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diamond(in)">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8" presetClass="entr" presetSubtype="16"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diamond(in)">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8" presetClass="entr" presetSubtype="16"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diamond(in)">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p:bldP spid="9" grpId="0"/>
      <p:bldP spid="10" grpId="0"/>
      <p:bldP spid="11" grpId="0"/>
      <p:bldP spid="12" grpId="0"/>
      <p:bldP spid="13"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702119" y="156162"/>
            <a:ext cx="6643734" cy="1077218"/>
          </a:xfrm>
          <a:prstGeom prst="rect">
            <a:avLst/>
          </a:prstGeom>
          <a:noFill/>
        </p:spPr>
        <p:txBody>
          <a:bodyPr wrap="square" rtlCol="1">
            <a:spAutoFit/>
          </a:bodyPr>
          <a:lstStyle/>
          <a:p>
            <a:pPr marL="514350" indent="-514350" algn="ctr"/>
            <a:r>
              <a:rPr lang="ar-SA" sz="3200" b="1" dirty="0" smtClean="0">
                <a:cs typeface="DecoType Naskh Extensions" pitchFamily="2" charset="-78"/>
              </a:rPr>
              <a:t>أشارت  الأبيات إلى زمن مزاولة حرفة الرعي والانتهاء منها،استدل من الأبيات على ذلك:</a:t>
            </a:r>
          </a:p>
        </p:txBody>
      </p:sp>
      <p:sp>
        <p:nvSpPr>
          <p:cNvPr id="4" name="زاوية مطوية 3"/>
          <p:cNvSpPr/>
          <p:nvPr/>
        </p:nvSpPr>
        <p:spPr>
          <a:xfrm rot="834941">
            <a:off x="7187303" y="251219"/>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ثانياً</a:t>
            </a:r>
            <a:endParaRPr lang="ar-SA" sz="2400" b="1" dirty="0">
              <a:solidFill>
                <a:srgbClr val="C00000"/>
              </a:solidFill>
            </a:endParaRPr>
          </a:p>
        </p:txBody>
      </p:sp>
      <p:sp>
        <p:nvSpPr>
          <p:cNvPr id="5" name="مربع نص 4"/>
          <p:cNvSpPr txBox="1"/>
          <p:nvPr/>
        </p:nvSpPr>
        <p:spPr>
          <a:xfrm>
            <a:off x="1714480" y="1142984"/>
            <a:ext cx="5000660" cy="2246769"/>
          </a:xfrm>
          <a:prstGeom prst="rect">
            <a:avLst/>
          </a:prstGeom>
          <a:noFill/>
        </p:spPr>
        <p:txBody>
          <a:bodyPr wrap="square" rtlCol="1">
            <a:spAutoFit/>
          </a:bodyPr>
          <a:lstStyle/>
          <a:p>
            <a:r>
              <a:rPr lang="ar-SA" sz="2800" b="1" dirty="0" smtClean="0"/>
              <a:t>&amp; تبتدئ من:</a:t>
            </a:r>
          </a:p>
          <a:p>
            <a:r>
              <a:rPr lang="ar-SA" sz="2800" b="1" dirty="0" smtClean="0"/>
              <a:t>1-</a:t>
            </a:r>
          </a:p>
          <a:p>
            <a:r>
              <a:rPr lang="ar-SA" sz="2800" b="1" dirty="0" smtClean="0"/>
              <a:t>&amp; تنتهي:</a:t>
            </a:r>
          </a:p>
          <a:p>
            <a:r>
              <a:rPr lang="ar-SA" sz="2800" b="1" dirty="0" smtClean="0"/>
              <a:t>1-</a:t>
            </a:r>
          </a:p>
          <a:p>
            <a:endParaRPr lang="ar-SA" sz="2800" b="1" dirty="0" smtClean="0"/>
          </a:p>
        </p:txBody>
      </p:sp>
      <p:sp>
        <p:nvSpPr>
          <p:cNvPr id="6" name="مربع نص 5"/>
          <p:cNvSpPr txBox="1"/>
          <p:nvPr/>
        </p:nvSpPr>
        <p:spPr>
          <a:xfrm>
            <a:off x="773557" y="2942244"/>
            <a:ext cx="6643734" cy="1077218"/>
          </a:xfrm>
          <a:prstGeom prst="rect">
            <a:avLst/>
          </a:prstGeom>
          <a:noFill/>
        </p:spPr>
        <p:txBody>
          <a:bodyPr wrap="square" rtlCol="1">
            <a:spAutoFit/>
          </a:bodyPr>
          <a:lstStyle/>
          <a:p>
            <a:pPr marL="514350" indent="-514350" algn="ctr"/>
            <a:r>
              <a:rPr lang="ar-SA" sz="3200" b="1" dirty="0" smtClean="0">
                <a:cs typeface="DecoType Naskh Extensions" pitchFamily="2" charset="-78"/>
              </a:rPr>
              <a:t>أكمل ما يلي لأحدد الحواس التي تدل عليها الألفاظ التالية الواردة في الأبيات:</a:t>
            </a:r>
          </a:p>
        </p:txBody>
      </p:sp>
      <p:sp>
        <p:nvSpPr>
          <p:cNvPr id="7" name="زاوية مطوية 6"/>
          <p:cNvSpPr/>
          <p:nvPr/>
        </p:nvSpPr>
        <p:spPr>
          <a:xfrm rot="834941">
            <a:off x="7258741" y="3037301"/>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ثالثاً</a:t>
            </a:r>
            <a:endParaRPr lang="ar-SA" sz="2400" b="1" dirty="0">
              <a:solidFill>
                <a:srgbClr val="C00000"/>
              </a:solidFill>
            </a:endParaRPr>
          </a:p>
        </p:txBody>
      </p:sp>
      <p:graphicFrame>
        <p:nvGraphicFramePr>
          <p:cNvPr id="8" name="جدول 7"/>
          <p:cNvGraphicFramePr>
            <a:graphicFrameLocks noGrp="1"/>
          </p:cNvGraphicFramePr>
          <p:nvPr/>
        </p:nvGraphicFramePr>
        <p:xfrm>
          <a:off x="1142976" y="4000504"/>
          <a:ext cx="6096000" cy="1928828"/>
        </p:xfrm>
        <a:graphic>
          <a:graphicData uri="http://schemas.openxmlformats.org/drawingml/2006/table">
            <a:tbl>
              <a:tblPr rtl="1" firstRow="1" bandRow="1">
                <a:tableStyleId>{5C22544A-7EE6-4342-B048-85BDC9FD1C3A}</a:tableStyleId>
              </a:tblPr>
              <a:tblGrid>
                <a:gridCol w="3048000"/>
                <a:gridCol w="3048000"/>
              </a:tblGrid>
              <a:tr h="482207">
                <a:tc>
                  <a:txBody>
                    <a:bodyPr/>
                    <a:lstStyle/>
                    <a:p>
                      <a:pPr algn="ctr" rtl="1"/>
                      <a:r>
                        <a:rPr lang="ar-SA" sz="2000" b="1" dirty="0" smtClean="0">
                          <a:solidFill>
                            <a:schemeClr val="tx1"/>
                          </a:solidFill>
                        </a:rPr>
                        <a:t>الألفاظ</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2000" b="1" dirty="0" smtClean="0">
                          <a:solidFill>
                            <a:schemeClr val="tx1"/>
                          </a:solidFill>
                        </a:rPr>
                        <a:t>الحاسة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482207">
                <a:tc>
                  <a:txBody>
                    <a:bodyPr/>
                    <a:lstStyle/>
                    <a:p>
                      <a:pPr algn="ctr" rtl="1"/>
                      <a:r>
                        <a:rPr lang="ar-SA" sz="2200" b="1" dirty="0" smtClean="0">
                          <a:solidFill>
                            <a:schemeClr val="tx1"/>
                          </a:solidFill>
                        </a:rPr>
                        <a:t>1- همس السواقي،ثغاء،الإنشاد</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482207">
                <a:tc>
                  <a:txBody>
                    <a:bodyPr/>
                    <a:lstStyle/>
                    <a:p>
                      <a:pPr algn="ctr" rtl="1"/>
                      <a:r>
                        <a:rPr lang="ar-SA" sz="2200" b="1" dirty="0" smtClean="0">
                          <a:solidFill>
                            <a:schemeClr val="tx1"/>
                          </a:solidFill>
                        </a:rPr>
                        <a:t>2- انظري الوادي</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482207">
                <a:tc>
                  <a:txBody>
                    <a:bodyPr/>
                    <a:lstStyle/>
                    <a:p>
                      <a:pPr algn="ctr" rtl="1"/>
                      <a:r>
                        <a:rPr lang="ar-SA" sz="2200" b="1" dirty="0" smtClean="0">
                          <a:solidFill>
                            <a:schemeClr val="tx1"/>
                          </a:solidFill>
                        </a:rPr>
                        <a:t>3- انشقي عطري الزهور</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bl>
          </a:graphicData>
        </a:graphic>
      </p:graphicFrame>
      <p:sp>
        <p:nvSpPr>
          <p:cNvPr id="9" name="مربع نص 8"/>
          <p:cNvSpPr txBox="1"/>
          <p:nvPr/>
        </p:nvSpPr>
        <p:spPr>
          <a:xfrm rot="10800000" flipV="1">
            <a:off x="3643306" y="1571612"/>
            <a:ext cx="2786082" cy="523220"/>
          </a:xfrm>
          <a:prstGeom prst="rect">
            <a:avLst/>
          </a:prstGeom>
          <a:noFill/>
        </p:spPr>
        <p:txBody>
          <a:bodyPr wrap="square" rtlCol="1">
            <a:spAutoFit/>
          </a:bodyPr>
          <a:lstStyle/>
          <a:p>
            <a:pPr algn="ctr"/>
            <a:r>
              <a:rPr lang="ar-SA" sz="2800" b="1" dirty="0" smtClean="0">
                <a:solidFill>
                  <a:srgbClr val="C00000"/>
                </a:solidFill>
              </a:rPr>
              <a:t>واتبعيني يا شياهي</a:t>
            </a:r>
            <a:endParaRPr lang="ar-SA" sz="2800" b="1" dirty="0">
              <a:solidFill>
                <a:srgbClr val="C00000"/>
              </a:solidFill>
            </a:endParaRPr>
          </a:p>
        </p:txBody>
      </p:sp>
      <p:sp>
        <p:nvSpPr>
          <p:cNvPr id="10" name="مربع نص 9"/>
          <p:cNvSpPr txBox="1"/>
          <p:nvPr/>
        </p:nvSpPr>
        <p:spPr>
          <a:xfrm rot="10800000" flipV="1">
            <a:off x="3571868" y="2405713"/>
            <a:ext cx="2786082" cy="523220"/>
          </a:xfrm>
          <a:prstGeom prst="rect">
            <a:avLst/>
          </a:prstGeom>
          <a:noFill/>
        </p:spPr>
        <p:txBody>
          <a:bodyPr wrap="square" rtlCol="1">
            <a:spAutoFit/>
          </a:bodyPr>
          <a:lstStyle/>
          <a:p>
            <a:pPr algn="ctr"/>
            <a:r>
              <a:rPr lang="ar-SA" sz="2800" b="1" dirty="0" smtClean="0">
                <a:solidFill>
                  <a:srgbClr val="C00000"/>
                </a:solidFill>
              </a:rPr>
              <a:t>وهلمي نرجع المسعى</a:t>
            </a:r>
            <a:endParaRPr lang="ar-SA" sz="2800" b="1" dirty="0">
              <a:solidFill>
                <a:srgbClr val="C00000"/>
              </a:solidFill>
            </a:endParaRPr>
          </a:p>
        </p:txBody>
      </p:sp>
      <p:sp>
        <p:nvSpPr>
          <p:cNvPr id="11" name="مربع نص 10"/>
          <p:cNvSpPr txBox="1"/>
          <p:nvPr/>
        </p:nvSpPr>
        <p:spPr>
          <a:xfrm rot="10800000" flipV="1">
            <a:off x="1285852" y="4429132"/>
            <a:ext cx="2786082" cy="523220"/>
          </a:xfrm>
          <a:prstGeom prst="rect">
            <a:avLst/>
          </a:prstGeom>
          <a:noFill/>
        </p:spPr>
        <p:txBody>
          <a:bodyPr wrap="square" rtlCol="1">
            <a:spAutoFit/>
          </a:bodyPr>
          <a:lstStyle/>
          <a:p>
            <a:pPr algn="ctr"/>
            <a:r>
              <a:rPr lang="ar-SA" sz="2800" b="1" dirty="0" smtClean="0">
                <a:solidFill>
                  <a:srgbClr val="C00000"/>
                </a:solidFill>
              </a:rPr>
              <a:t>حاسة السمع </a:t>
            </a:r>
            <a:endParaRPr lang="ar-SA" sz="2800" b="1" dirty="0">
              <a:solidFill>
                <a:srgbClr val="C00000"/>
              </a:solidFill>
            </a:endParaRPr>
          </a:p>
        </p:txBody>
      </p:sp>
      <p:sp>
        <p:nvSpPr>
          <p:cNvPr id="12" name="مربع نص 11"/>
          <p:cNvSpPr txBox="1"/>
          <p:nvPr/>
        </p:nvSpPr>
        <p:spPr>
          <a:xfrm rot="10800000" flipV="1">
            <a:off x="1285853" y="4929198"/>
            <a:ext cx="2786082" cy="523220"/>
          </a:xfrm>
          <a:prstGeom prst="rect">
            <a:avLst/>
          </a:prstGeom>
          <a:noFill/>
        </p:spPr>
        <p:txBody>
          <a:bodyPr wrap="square" rtlCol="1">
            <a:spAutoFit/>
          </a:bodyPr>
          <a:lstStyle/>
          <a:p>
            <a:pPr algn="ctr"/>
            <a:r>
              <a:rPr lang="ar-SA" sz="2800" b="1" dirty="0" smtClean="0">
                <a:solidFill>
                  <a:srgbClr val="C00000"/>
                </a:solidFill>
              </a:rPr>
              <a:t>حاسة النظر</a:t>
            </a:r>
            <a:endParaRPr lang="ar-SA" sz="2800" b="1" dirty="0">
              <a:solidFill>
                <a:srgbClr val="C00000"/>
              </a:solidFill>
            </a:endParaRPr>
          </a:p>
        </p:txBody>
      </p:sp>
      <p:sp>
        <p:nvSpPr>
          <p:cNvPr id="13" name="مربع نص 12"/>
          <p:cNvSpPr txBox="1"/>
          <p:nvPr/>
        </p:nvSpPr>
        <p:spPr>
          <a:xfrm rot="10800000" flipV="1">
            <a:off x="1285853" y="5406109"/>
            <a:ext cx="2786082" cy="523220"/>
          </a:xfrm>
          <a:prstGeom prst="rect">
            <a:avLst/>
          </a:prstGeom>
          <a:noFill/>
        </p:spPr>
        <p:txBody>
          <a:bodyPr wrap="square" rtlCol="1">
            <a:spAutoFit/>
          </a:bodyPr>
          <a:lstStyle/>
          <a:p>
            <a:pPr algn="ctr"/>
            <a:r>
              <a:rPr lang="ar-SA" sz="2800" b="1" dirty="0" smtClean="0">
                <a:solidFill>
                  <a:srgbClr val="C00000"/>
                </a:solidFill>
              </a:rPr>
              <a:t>حاسة الشم</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1000"/>
                                        <p:tgtEl>
                                          <p:spTgt spid="4"/>
                                        </p:tgtEl>
                                      </p:cBhvr>
                                    </p:animEffect>
                                  </p:childTnLst>
                                </p:cTn>
                              </p:par>
                              <p:par>
                                <p:cTn id="11" presetID="17" presetClass="entr" presetSubtype="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ppt_w/2"/>
                                          </p:val>
                                        </p:tav>
                                        <p:tav tm="100000">
                                          <p:val>
                                            <p:strVal val="#ppt_x"/>
                                          </p:val>
                                        </p:tav>
                                      </p:tavLst>
                                    </p:anim>
                                    <p:anim calcmode="lin" valueType="num">
                                      <p:cBhvr>
                                        <p:cTn id="14" dur="500" fill="hold"/>
                                        <p:tgtEl>
                                          <p:spTgt spid="5"/>
                                        </p:tgtEl>
                                        <p:attrNameLst>
                                          <p:attrName>ppt_y</p:attrName>
                                        </p:attrNameLst>
                                      </p:cBhvr>
                                      <p:tavLst>
                                        <p:tav tm="0">
                                          <p:val>
                                            <p:strVal val="#ppt_y"/>
                                          </p:val>
                                        </p:tav>
                                        <p:tav tm="100000">
                                          <p:val>
                                            <p:strVal val="#ppt_y"/>
                                          </p:val>
                                        </p:tav>
                                      </p:tavLst>
                                    </p:anim>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strVal val="#ppt_h"/>
                                          </p:val>
                                        </p:tav>
                                        <p:tav tm="100000">
                                          <p:val>
                                            <p:strVal val="#ppt_h"/>
                                          </p:val>
                                        </p:tav>
                                      </p:tavLst>
                                    </p:anim>
                                  </p:childTnLst>
                                </p:cTn>
                              </p:par>
                              <p:par>
                                <p:cTn id="17" presetID="21"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4)">
                                      <p:cBhvr>
                                        <p:cTn id="19" dur="1000"/>
                                        <p:tgtEl>
                                          <p:spTgt spid="6"/>
                                        </p:tgtEl>
                                      </p:cBhvr>
                                    </p:animEffect>
                                  </p:childTnLst>
                                </p:cTn>
                              </p:par>
                              <p:par>
                                <p:cTn id="20" presetID="21" presetClass="entr" presetSubtype="4"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heel(4)">
                                      <p:cBhvr>
                                        <p:cTn id="22" dur="1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amond(i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diamond(in)">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diamond(in)">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diamond(in)">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diamond(in)">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p:bldP spid="7" grpId="0" animBg="1"/>
      <p:bldP spid="9" grpId="0"/>
      <p:bldP spid="10" grpId="0"/>
      <p:bldP spid="11" grpId="0"/>
      <p:bldP spid="12" grpId="0"/>
      <p:bldP spid="13"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rot="20303143">
            <a:off x="8010049" y="280275"/>
            <a:ext cx="1000132" cy="707886"/>
          </a:xfrm>
          <a:prstGeom prst="rect">
            <a:avLst/>
          </a:prstGeom>
          <a:noFill/>
        </p:spPr>
        <p:txBody>
          <a:bodyPr wrap="square" rtlCol="1">
            <a:spAutoFit/>
          </a:bodyPr>
          <a:lstStyle/>
          <a:p>
            <a:pPr algn="ctr"/>
            <a:r>
              <a:rPr lang="ar-SA" sz="2000" b="1" dirty="0" smtClean="0">
                <a:solidFill>
                  <a:schemeClr val="accent2">
                    <a:lumMod val="50000"/>
                  </a:schemeClr>
                </a:solidFill>
                <a:sym typeface="Wingdings"/>
              </a:rPr>
              <a:t></a:t>
            </a:r>
          </a:p>
          <a:p>
            <a:pPr algn="ctr"/>
            <a:r>
              <a:rPr lang="ar-SA" sz="2000" b="1" dirty="0" smtClean="0">
                <a:solidFill>
                  <a:schemeClr val="accent2">
                    <a:lumMod val="50000"/>
                  </a:schemeClr>
                </a:solidFill>
                <a:sym typeface="Wingdings"/>
              </a:rPr>
              <a:t>أتذوق</a:t>
            </a:r>
            <a:endParaRPr lang="ar-SA" sz="2000" b="1" dirty="0">
              <a:solidFill>
                <a:schemeClr val="accent2">
                  <a:lumMod val="50000"/>
                </a:schemeClr>
              </a:solidFill>
            </a:endParaRPr>
          </a:p>
        </p:txBody>
      </p:sp>
      <p:sp>
        <p:nvSpPr>
          <p:cNvPr id="4" name="شكل بيضاوي 3"/>
          <p:cNvSpPr/>
          <p:nvPr/>
        </p:nvSpPr>
        <p:spPr>
          <a:xfrm rot="20493824">
            <a:off x="8157230" y="63422"/>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مربع نص 4"/>
          <p:cNvSpPr txBox="1"/>
          <p:nvPr/>
        </p:nvSpPr>
        <p:spPr>
          <a:xfrm>
            <a:off x="357158" y="285728"/>
            <a:ext cx="6643734" cy="584775"/>
          </a:xfrm>
          <a:prstGeom prst="rect">
            <a:avLst/>
          </a:prstGeom>
          <a:noFill/>
        </p:spPr>
        <p:txBody>
          <a:bodyPr wrap="square" rtlCol="1">
            <a:spAutoFit/>
          </a:bodyPr>
          <a:lstStyle/>
          <a:p>
            <a:pPr marL="514350" indent="-514350" algn="ctr"/>
            <a:r>
              <a:rPr lang="ar-SA" sz="3200" b="1" dirty="0" smtClean="0">
                <a:cs typeface="DecoType Naskh Extensions" pitchFamily="2" charset="-78"/>
              </a:rPr>
              <a:t>أميز بين التعبير الحقيقي والخيالي فيما يلي:</a:t>
            </a:r>
          </a:p>
        </p:txBody>
      </p:sp>
      <p:sp>
        <p:nvSpPr>
          <p:cNvPr id="6" name="زاوية مطوية 5"/>
          <p:cNvSpPr/>
          <p:nvPr/>
        </p:nvSpPr>
        <p:spPr>
          <a:xfrm rot="834941">
            <a:off x="6842342" y="380785"/>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أولاً</a:t>
            </a:r>
            <a:endParaRPr lang="ar-SA" sz="2400" b="1" dirty="0">
              <a:solidFill>
                <a:srgbClr val="C00000"/>
              </a:solidFill>
            </a:endParaRPr>
          </a:p>
        </p:txBody>
      </p:sp>
      <p:graphicFrame>
        <p:nvGraphicFramePr>
          <p:cNvPr id="7" name="جدول 6"/>
          <p:cNvGraphicFramePr>
            <a:graphicFrameLocks noGrp="1"/>
          </p:cNvGraphicFramePr>
          <p:nvPr/>
        </p:nvGraphicFramePr>
        <p:xfrm>
          <a:off x="1071538" y="1000108"/>
          <a:ext cx="6096000" cy="2286000"/>
        </p:xfrm>
        <a:graphic>
          <a:graphicData uri="http://schemas.openxmlformats.org/drawingml/2006/table">
            <a:tbl>
              <a:tblPr rtl="1" firstRow="1" bandRow="1">
                <a:tableStyleId>{5C22544A-7EE6-4342-B048-85BDC9FD1C3A}</a:tableStyleId>
              </a:tblPr>
              <a:tblGrid>
                <a:gridCol w="3553702"/>
                <a:gridCol w="2542298"/>
              </a:tblGrid>
              <a:tr h="370840">
                <a:tc>
                  <a:txBody>
                    <a:bodyPr/>
                    <a:lstStyle/>
                    <a:p>
                      <a:pPr algn="ctr" rtl="1"/>
                      <a:r>
                        <a:rPr lang="ar-SA" sz="2400" b="1" dirty="0" smtClean="0">
                          <a:solidFill>
                            <a:schemeClr val="tx1"/>
                          </a:solidFill>
                        </a:rPr>
                        <a:t>فتمطى الزهر والطير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1"/>
                      <a:r>
                        <a:rPr lang="ar-SA" sz="2400" b="1" dirty="0" smtClean="0">
                          <a:solidFill>
                            <a:schemeClr val="tx1"/>
                          </a:solidFill>
                        </a:rPr>
                        <a:t>     تعبير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rtl="1"/>
                      <a:r>
                        <a:rPr lang="ar-SA" sz="2400" b="1" dirty="0" smtClean="0">
                          <a:solidFill>
                            <a:schemeClr val="tx1"/>
                          </a:solidFill>
                        </a:rPr>
                        <a:t>إذا جئنا إلى الغاب</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1"/>
                      <a:r>
                        <a:rPr lang="ar-SA" sz="2400" b="1" dirty="0" smtClean="0">
                          <a:solidFill>
                            <a:schemeClr val="tx1"/>
                          </a:solidFill>
                        </a:rPr>
                        <a:t>     تعبير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rtl="1"/>
                      <a:r>
                        <a:rPr lang="ar-SA" sz="2400" b="1" dirty="0" smtClean="0">
                          <a:solidFill>
                            <a:schemeClr val="tx1"/>
                          </a:solidFill>
                        </a:rPr>
                        <a:t>أرضعته الشمس</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1"/>
                      <a:r>
                        <a:rPr lang="ar-SA" sz="2400" b="1" dirty="0" smtClean="0">
                          <a:solidFill>
                            <a:schemeClr val="tx1"/>
                          </a:solidFill>
                        </a:rPr>
                        <a:t>     تعبير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rtl="1"/>
                      <a:r>
                        <a:rPr lang="ar-SA" sz="2400" b="1" dirty="0" smtClean="0">
                          <a:solidFill>
                            <a:schemeClr val="tx1"/>
                          </a:solidFill>
                        </a:rPr>
                        <a:t>غذاه القمر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1"/>
                      <a:r>
                        <a:rPr lang="ar-SA" sz="2400" b="1" dirty="0" smtClean="0">
                          <a:solidFill>
                            <a:schemeClr val="tx1"/>
                          </a:solidFill>
                        </a:rPr>
                        <a:t>     تعبير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rtl="1"/>
                      <a:r>
                        <a:rPr lang="ar-SA" sz="2400" b="1" dirty="0" smtClean="0">
                          <a:solidFill>
                            <a:schemeClr val="tx1"/>
                          </a:solidFill>
                        </a:rPr>
                        <a:t>لك في الغابات مرعاك</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1"/>
                      <a:r>
                        <a:rPr lang="ar-SA" sz="2400" b="1" dirty="0" smtClean="0">
                          <a:solidFill>
                            <a:schemeClr val="tx1"/>
                          </a:solidFill>
                        </a:rPr>
                        <a:t>     تعبير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8" name="مربع نص 7"/>
          <p:cNvSpPr txBox="1"/>
          <p:nvPr/>
        </p:nvSpPr>
        <p:spPr>
          <a:xfrm rot="10800000" flipV="1">
            <a:off x="1428728" y="1000108"/>
            <a:ext cx="1571636" cy="523220"/>
          </a:xfrm>
          <a:prstGeom prst="rect">
            <a:avLst/>
          </a:prstGeom>
          <a:noFill/>
        </p:spPr>
        <p:txBody>
          <a:bodyPr wrap="square" rtlCol="1">
            <a:spAutoFit/>
          </a:bodyPr>
          <a:lstStyle/>
          <a:p>
            <a:pPr algn="ctr"/>
            <a:r>
              <a:rPr lang="ar-SA" sz="2800" b="1" dirty="0" smtClean="0">
                <a:solidFill>
                  <a:srgbClr val="C00000"/>
                </a:solidFill>
              </a:rPr>
              <a:t>خيالي</a:t>
            </a:r>
            <a:endParaRPr lang="ar-SA" sz="2800" b="1" dirty="0">
              <a:solidFill>
                <a:srgbClr val="C00000"/>
              </a:solidFill>
            </a:endParaRPr>
          </a:p>
        </p:txBody>
      </p:sp>
      <p:sp>
        <p:nvSpPr>
          <p:cNvPr id="9" name="مربع نص 8"/>
          <p:cNvSpPr txBox="1"/>
          <p:nvPr/>
        </p:nvSpPr>
        <p:spPr>
          <a:xfrm rot="10800000" flipV="1">
            <a:off x="1357290" y="1477019"/>
            <a:ext cx="1571636" cy="523220"/>
          </a:xfrm>
          <a:prstGeom prst="rect">
            <a:avLst/>
          </a:prstGeom>
          <a:noFill/>
        </p:spPr>
        <p:txBody>
          <a:bodyPr wrap="square" rtlCol="1">
            <a:spAutoFit/>
          </a:bodyPr>
          <a:lstStyle/>
          <a:p>
            <a:pPr algn="ctr"/>
            <a:r>
              <a:rPr lang="ar-SA" sz="2800" b="1" dirty="0" smtClean="0">
                <a:solidFill>
                  <a:srgbClr val="C00000"/>
                </a:solidFill>
              </a:rPr>
              <a:t>حقيقي</a:t>
            </a:r>
            <a:endParaRPr lang="ar-SA" sz="2800" b="1" dirty="0">
              <a:solidFill>
                <a:srgbClr val="C00000"/>
              </a:solidFill>
            </a:endParaRPr>
          </a:p>
        </p:txBody>
      </p:sp>
      <p:sp>
        <p:nvSpPr>
          <p:cNvPr id="10" name="مربع نص 9"/>
          <p:cNvSpPr txBox="1"/>
          <p:nvPr/>
        </p:nvSpPr>
        <p:spPr>
          <a:xfrm rot="10800000" flipV="1">
            <a:off x="1357291" y="1857364"/>
            <a:ext cx="1571636" cy="523220"/>
          </a:xfrm>
          <a:prstGeom prst="rect">
            <a:avLst/>
          </a:prstGeom>
          <a:noFill/>
        </p:spPr>
        <p:txBody>
          <a:bodyPr wrap="square" rtlCol="1">
            <a:spAutoFit/>
          </a:bodyPr>
          <a:lstStyle/>
          <a:p>
            <a:pPr algn="ctr"/>
            <a:r>
              <a:rPr lang="ar-SA" sz="2800" b="1" dirty="0" smtClean="0">
                <a:solidFill>
                  <a:srgbClr val="C00000"/>
                </a:solidFill>
              </a:rPr>
              <a:t>خيالي</a:t>
            </a:r>
            <a:endParaRPr lang="ar-SA" sz="2800" b="1" dirty="0">
              <a:solidFill>
                <a:srgbClr val="C00000"/>
              </a:solidFill>
            </a:endParaRPr>
          </a:p>
        </p:txBody>
      </p:sp>
      <p:sp>
        <p:nvSpPr>
          <p:cNvPr id="11" name="مربع نص 10"/>
          <p:cNvSpPr txBox="1"/>
          <p:nvPr/>
        </p:nvSpPr>
        <p:spPr>
          <a:xfrm rot="10800000" flipV="1">
            <a:off x="1357291" y="2357430"/>
            <a:ext cx="1571636" cy="523220"/>
          </a:xfrm>
          <a:prstGeom prst="rect">
            <a:avLst/>
          </a:prstGeom>
          <a:noFill/>
        </p:spPr>
        <p:txBody>
          <a:bodyPr wrap="square" rtlCol="1">
            <a:spAutoFit/>
          </a:bodyPr>
          <a:lstStyle/>
          <a:p>
            <a:pPr algn="ctr"/>
            <a:r>
              <a:rPr lang="ar-SA" sz="2800" b="1" dirty="0" smtClean="0">
                <a:solidFill>
                  <a:srgbClr val="C00000"/>
                </a:solidFill>
              </a:rPr>
              <a:t>خيالي</a:t>
            </a:r>
            <a:endParaRPr lang="ar-SA" sz="2800" b="1" dirty="0">
              <a:solidFill>
                <a:srgbClr val="C00000"/>
              </a:solidFill>
            </a:endParaRPr>
          </a:p>
        </p:txBody>
      </p:sp>
      <p:sp>
        <p:nvSpPr>
          <p:cNvPr id="12" name="مربع نص 11"/>
          <p:cNvSpPr txBox="1"/>
          <p:nvPr/>
        </p:nvSpPr>
        <p:spPr>
          <a:xfrm rot="10800000" flipV="1">
            <a:off x="1357291" y="2762903"/>
            <a:ext cx="1571636" cy="523220"/>
          </a:xfrm>
          <a:prstGeom prst="rect">
            <a:avLst/>
          </a:prstGeom>
          <a:noFill/>
        </p:spPr>
        <p:txBody>
          <a:bodyPr wrap="square" rtlCol="1">
            <a:spAutoFit/>
          </a:bodyPr>
          <a:lstStyle/>
          <a:p>
            <a:pPr algn="ctr"/>
            <a:r>
              <a:rPr lang="ar-SA" sz="2800" b="1" dirty="0" smtClean="0">
                <a:solidFill>
                  <a:srgbClr val="C00000"/>
                </a:solidFill>
              </a:rPr>
              <a:t>حقيقي</a:t>
            </a:r>
            <a:endParaRPr lang="ar-SA" sz="2800" b="1" dirty="0">
              <a:solidFill>
                <a:srgbClr val="C00000"/>
              </a:solidFill>
            </a:endParaRPr>
          </a:p>
        </p:txBody>
      </p:sp>
      <p:sp>
        <p:nvSpPr>
          <p:cNvPr id="13" name="مربع نص 12"/>
          <p:cNvSpPr txBox="1"/>
          <p:nvPr/>
        </p:nvSpPr>
        <p:spPr>
          <a:xfrm>
            <a:off x="714348" y="3500438"/>
            <a:ext cx="6643734" cy="2554545"/>
          </a:xfrm>
          <a:prstGeom prst="rect">
            <a:avLst/>
          </a:prstGeom>
          <a:noFill/>
        </p:spPr>
        <p:txBody>
          <a:bodyPr wrap="square" rtlCol="1">
            <a:spAutoFit/>
          </a:bodyPr>
          <a:lstStyle/>
          <a:p>
            <a:pPr marL="514350" indent="-514350" algn="ctr"/>
            <a:r>
              <a:rPr lang="ar-SA" sz="3200" b="1" dirty="0" smtClean="0">
                <a:cs typeface="DecoType Naskh Extensions" pitchFamily="2" charset="-78"/>
              </a:rPr>
              <a:t>أي التعبيرين أجمل؟</a:t>
            </a:r>
          </a:p>
          <a:p>
            <a:pPr marL="514350" indent="-514350" algn="ctr"/>
            <a:endParaRPr lang="ar-SA" sz="3200" b="1" dirty="0" smtClean="0">
              <a:cs typeface="DecoType Naskh Extensions" pitchFamily="2" charset="-78"/>
            </a:endParaRPr>
          </a:p>
          <a:p>
            <a:pPr marL="514350" indent="-514350" algn="ctr"/>
            <a:r>
              <a:rPr lang="ar-SA" sz="3200" b="1" dirty="0" smtClean="0">
                <a:cs typeface="DecoType Naskh Extensions" pitchFamily="2" charset="-78"/>
              </a:rPr>
              <a:t>* أقبل الصبحُ جميلاً </a:t>
            </a:r>
          </a:p>
          <a:p>
            <a:pPr marL="514350" indent="-514350" algn="ctr"/>
            <a:r>
              <a:rPr lang="ar-SA" sz="3200" b="1" dirty="0" smtClean="0">
                <a:cs typeface="DecoType Naskh Extensions" pitchFamily="2" charset="-78"/>
              </a:rPr>
              <a:t>أو </a:t>
            </a:r>
          </a:p>
          <a:p>
            <a:pPr marL="514350" indent="-514350" algn="ctr"/>
            <a:r>
              <a:rPr lang="ar-SA" sz="3200" b="1" dirty="0" smtClean="0">
                <a:cs typeface="DecoType Naskh Extensions" pitchFamily="2" charset="-78"/>
              </a:rPr>
              <a:t>* طلع الصبح جميلاً </a:t>
            </a:r>
          </a:p>
        </p:txBody>
      </p:sp>
      <p:sp>
        <p:nvSpPr>
          <p:cNvPr id="14" name="زاوية مطوية 13"/>
          <p:cNvSpPr/>
          <p:nvPr/>
        </p:nvSpPr>
        <p:spPr>
          <a:xfrm rot="834941">
            <a:off x="6842342" y="3394491"/>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ثانياً</a:t>
            </a:r>
            <a:endParaRPr lang="ar-SA" sz="2400" b="1" dirty="0">
              <a:solidFill>
                <a:srgbClr val="C00000"/>
              </a:solidFill>
            </a:endParaRPr>
          </a:p>
        </p:txBody>
      </p:sp>
      <p:sp>
        <p:nvSpPr>
          <p:cNvPr id="15" name="مربع نص 14"/>
          <p:cNvSpPr txBox="1"/>
          <p:nvPr/>
        </p:nvSpPr>
        <p:spPr>
          <a:xfrm>
            <a:off x="4929190" y="4435626"/>
            <a:ext cx="642942" cy="707886"/>
          </a:xfrm>
          <a:prstGeom prst="rect">
            <a:avLst/>
          </a:prstGeom>
          <a:noFill/>
        </p:spPr>
        <p:txBody>
          <a:bodyPr wrap="square" rtlCol="1">
            <a:spAutoFit/>
          </a:bodyPr>
          <a:lstStyle/>
          <a:p>
            <a:pPr algn="ctr"/>
            <a:r>
              <a:rPr lang="ar-SA" sz="4000" b="1" dirty="0" smtClean="0">
                <a:solidFill>
                  <a:srgbClr val="C00000"/>
                </a:solidFill>
                <a:latin typeface="Arabic Typesetting" pitchFamily="66" charset="-78"/>
                <a:cs typeface="Arabic Typesetting" pitchFamily="66" charset="-78"/>
                <a:sym typeface="Wingdings"/>
              </a:rPr>
              <a:t></a:t>
            </a:r>
            <a:endParaRPr lang="ar-SA" sz="3600" b="1" dirty="0" smtClean="0">
              <a:solidFill>
                <a:srgbClr val="C00000"/>
              </a:solidFill>
              <a:latin typeface="Arabic Typesetting" pitchFamily="66" charset="-78"/>
              <a:cs typeface="Arabic Typesetting" pitchFamily="66"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4)">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amond(in)">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diamond(in)">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amond(in)">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diamond(in)">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diamond(in)">
                                      <p:cBhvr>
                                        <p:cTn id="35" dur="500"/>
                                        <p:tgtEl>
                                          <p:spTgt spid="12"/>
                                        </p:tgtEl>
                                      </p:cBhvr>
                                    </p:animEffect>
                                  </p:childTnLst>
                                </p:cTn>
                              </p:par>
                              <p:par>
                                <p:cTn id="36" presetID="21" presetClass="entr" presetSubtype="4"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heel(4)">
                                      <p:cBhvr>
                                        <p:cTn id="38" dur="1000"/>
                                        <p:tgtEl>
                                          <p:spTgt spid="13"/>
                                        </p:tgtEl>
                                      </p:cBhvr>
                                    </p:animEffect>
                                  </p:childTnLst>
                                </p:cTn>
                              </p:par>
                              <p:par>
                                <p:cTn id="39" presetID="21" presetClass="entr" presetSubtype="4"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heel(4)">
                                      <p:cBhvr>
                                        <p:cTn id="41" dur="10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6" presetClass="entr" presetSubtype="16"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circle(in)">
                                      <p:cBhvr>
                                        <p:cTn id="4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p:bldP spid="9" grpId="0"/>
      <p:bldP spid="10" grpId="0"/>
      <p:bldP spid="11" grpId="0"/>
      <p:bldP spid="12" grpId="0"/>
      <p:bldP spid="13" grpId="0"/>
      <p:bldP spid="14" grpId="0" animBg="1"/>
      <p:bldP spid="15"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487804" y="351518"/>
            <a:ext cx="7513219" cy="3539430"/>
          </a:xfrm>
          <a:prstGeom prst="rect">
            <a:avLst/>
          </a:prstGeom>
          <a:noFill/>
        </p:spPr>
        <p:txBody>
          <a:bodyPr wrap="square" rtlCol="1">
            <a:spAutoFit/>
          </a:bodyPr>
          <a:lstStyle/>
          <a:p>
            <a:pPr marL="514350" indent="-514350" algn="ctr"/>
            <a:r>
              <a:rPr lang="ar-SA" sz="3200" b="1" dirty="0" smtClean="0">
                <a:cs typeface="DecoType Naskh Extensions" pitchFamily="2" charset="-78"/>
              </a:rPr>
              <a:t>أكمل الفراغات التالية:</a:t>
            </a:r>
          </a:p>
          <a:p>
            <a:pPr marL="514350" indent="-514350" algn="ctr"/>
            <a:r>
              <a:rPr lang="ar-SA" sz="3200" b="1" dirty="0" smtClean="0">
                <a:cs typeface="DecoType Naskh Extensions" pitchFamily="2" charset="-78"/>
              </a:rPr>
              <a:t>لو قال الشاعر:  *  ولي التسبيح والحمد إلى وقت الأصيل</a:t>
            </a:r>
          </a:p>
          <a:p>
            <a:pPr marL="514350" indent="-514350" algn="ctr"/>
            <a:r>
              <a:rPr lang="ar-SA" sz="3200" b="1" dirty="0" smtClean="0">
                <a:cs typeface="DecoType Naskh Extensions" pitchFamily="2" charset="-78"/>
              </a:rPr>
              <a:t>أفضل من أن يقول:  </a:t>
            </a:r>
          </a:p>
          <a:p>
            <a:pPr marL="514350" indent="-514350"/>
            <a:r>
              <a:rPr lang="ar-SA" sz="3200" b="1" dirty="0" smtClean="0">
                <a:cs typeface="DecoType Naskh Extensions" pitchFamily="2" charset="-78"/>
              </a:rPr>
              <a:t>                                        *</a:t>
            </a:r>
          </a:p>
          <a:p>
            <a:pPr marL="514350" indent="-514350"/>
            <a:r>
              <a:rPr lang="ar-SA" sz="3200" b="1" dirty="0" smtClean="0">
                <a:cs typeface="DecoType Naskh Extensions" pitchFamily="2" charset="-78"/>
              </a:rPr>
              <a:t>لأن القول الأول يتناسب مع قيمنا.........بدليل قول الرسول عليه الصلاة والسلام</a:t>
            </a:r>
            <a:r>
              <a:rPr lang="ar-SA" sz="3200" b="1" dirty="0" smtClean="0">
                <a:cs typeface="DecoType Naskh Extensions" pitchFamily="2" charset="-78"/>
                <a:sym typeface="Wingdings" pitchFamily="2" charset="2"/>
              </a:rPr>
              <a:t>:“اللهم هذا إقبال ليلك وإدبار نهارك وأصوات دعاتك فاغفر لي“</a:t>
            </a:r>
            <a:r>
              <a:rPr lang="ar-SA" sz="3200" b="1" dirty="0" smtClean="0">
                <a:cs typeface="DecoType Naskh Extensions" pitchFamily="2" charset="-78"/>
              </a:rPr>
              <a:t> </a:t>
            </a:r>
          </a:p>
        </p:txBody>
      </p:sp>
      <p:sp>
        <p:nvSpPr>
          <p:cNvPr id="4" name="زاوية مطوية 3"/>
          <p:cNvSpPr/>
          <p:nvPr/>
        </p:nvSpPr>
        <p:spPr>
          <a:xfrm rot="834941">
            <a:off x="6972989" y="251219"/>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ثالثاً</a:t>
            </a:r>
            <a:endParaRPr lang="ar-SA" sz="2400" b="1" dirty="0">
              <a:solidFill>
                <a:srgbClr val="C00000"/>
              </a:solidFill>
            </a:endParaRPr>
          </a:p>
        </p:txBody>
      </p:sp>
      <p:sp>
        <p:nvSpPr>
          <p:cNvPr id="5" name="مربع نص 4"/>
          <p:cNvSpPr txBox="1"/>
          <p:nvPr/>
        </p:nvSpPr>
        <p:spPr>
          <a:xfrm>
            <a:off x="773557" y="3851980"/>
            <a:ext cx="6643734" cy="1077218"/>
          </a:xfrm>
          <a:prstGeom prst="rect">
            <a:avLst/>
          </a:prstGeom>
          <a:noFill/>
        </p:spPr>
        <p:txBody>
          <a:bodyPr wrap="square" rtlCol="1">
            <a:spAutoFit/>
          </a:bodyPr>
          <a:lstStyle/>
          <a:p>
            <a:pPr marL="514350" indent="-514350" algn="ctr"/>
            <a:r>
              <a:rPr lang="ar-SA" sz="3200" b="1" dirty="0" smtClean="0">
                <a:cs typeface="DecoType Naskh Extensions" pitchFamily="2" charset="-78"/>
              </a:rPr>
              <a:t>أضع عنواناً آخر للقصيدة:</a:t>
            </a:r>
          </a:p>
          <a:p>
            <a:pPr marL="514350" indent="-514350" algn="ctr"/>
            <a:r>
              <a:rPr lang="ar-SA" sz="3200" b="1" dirty="0" smtClean="0">
                <a:cs typeface="DecoType Naskh Extensions" pitchFamily="2" charset="-78"/>
              </a:rPr>
              <a:t>......................</a:t>
            </a:r>
          </a:p>
        </p:txBody>
      </p:sp>
      <p:sp>
        <p:nvSpPr>
          <p:cNvPr id="6" name="زاوية مطوية 5"/>
          <p:cNvSpPr/>
          <p:nvPr/>
        </p:nvSpPr>
        <p:spPr>
          <a:xfrm rot="834941">
            <a:off x="7258741" y="3947037"/>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رابعاً</a:t>
            </a:r>
            <a:endParaRPr lang="ar-SA" sz="2400" b="1" dirty="0">
              <a:solidFill>
                <a:srgbClr val="C00000"/>
              </a:solidFill>
            </a:endParaRPr>
          </a:p>
        </p:txBody>
      </p:sp>
      <p:sp>
        <p:nvSpPr>
          <p:cNvPr id="7" name="مربع نص 6"/>
          <p:cNvSpPr txBox="1"/>
          <p:nvPr/>
        </p:nvSpPr>
        <p:spPr>
          <a:xfrm rot="10800000" flipV="1">
            <a:off x="1142976" y="1857364"/>
            <a:ext cx="4572032" cy="523220"/>
          </a:xfrm>
          <a:prstGeom prst="rect">
            <a:avLst/>
          </a:prstGeom>
          <a:noFill/>
        </p:spPr>
        <p:txBody>
          <a:bodyPr wrap="square" rtlCol="1">
            <a:spAutoFit/>
          </a:bodyPr>
          <a:lstStyle/>
          <a:p>
            <a:pPr algn="ctr"/>
            <a:r>
              <a:rPr lang="ar-SA" sz="2800" b="1" dirty="0" smtClean="0">
                <a:solidFill>
                  <a:srgbClr val="C00000"/>
                </a:solidFill>
              </a:rPr>
              <a:t>ولي الإنشاد والعزف إلى وقت الأصيل</a:t>
            </a:r>
            <a:endParaRPr lang="ar-SA" sz="2800" b="1" dirty="0">
              <a:solidFill>
                <a:srgbClr val="C00000"/>
              </a:solidFill>
            </a:endParaRPr>
          </a:p>
        </p:txBody>
      </p:sp>
      <p:sp>
        <p:nvSpPr>
          <p:cNvPr id="8" name="مربع نص 7"/>
          <p:cNvSpPr txBox="1"/>
          <p:nvPr/>
        </p:nvSpPr>
        <p:spPr>
          <a:xfrm rot="10800000" flipV="1">
            <a:off x="2643174" y="2334275"/>
            <a:ext cx="1571636" cy="523220"/>
          </a:xfrm>
          <a:prstGeom prst="rect">
            <a:avLst/>
          </a:prstGeom>
          <a:noFill/>
        </p:spPr>
        <p:txBody>
          <a:bodyPr wrap="square" rtlCol="1">
            <a:spAutoFit/>
          </a:bodyPr>
          <a:lstStyle/>
          <a:p>
            <a:pPr algn="ctr"/>
            <a:r>
              <a:rPr lang="ar-SA" sz="2800" b="1" dirty="0" smtClean="0">
                <a:solidFill>
                  <a:srgbClr val="C00000"/>
                </a:solidFill>
              </a:rPr>
              <a:t>الإسلامية</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1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4)">
                                      <p:cBhvr>
                                        <p:cTn id="13" dur="1000"/>
                                        <p:tgtEl>
                                          <p:spTgt spid="5"/>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4)">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diamond(in)">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diamond(in)">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animBg="1"/>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hp\Desktop\imagesCA391PE4.jpg"/>
          <p:cNvPicPr>
            <a:picLocks noChangeAspect="1" noChangeArrowheads="1"/>
          </p:cNvPicPr>
          <p:nvPr/>
        </p:nvPicPr>
        <p:blipFill>
          <a:blip r:embed="rId2" cstate="print"/>
          <a:srcRect/>
          <a:stretch>
            <a:fillRect/>
          </a:stretch>
        </p:blipFill>
        <p:spPr bwMode="auto">
          <a:xfrm>
            <a:off x="0" y="0"/>
            <a:ext cx="9144000" cy="6857999"/>
          </a:xfrm>
          <a:prstGeom prst="rect">
            <a:avLst/>
          </a:prstGeom>
          <a:noFill/>
        </p:spPr>
      </p:pic>
      <p:sp>
        <p:nvSpPr>
          <p:cNvPr id="3" name="عنصر نائب للتذييل 2"/>
          <p:cNvSpPr>
            <a:spLocks noGrp="1"/>
          </p:cNvSpPr>
          <p:nvPr>
            <p:ph type="ftr" sz="quarter" idx="11"/>
          </p:nvPr>
        </p:nvSpPr>
        <p:spPr/>
        <p:txBody>
          <a:bodyPr/>
          <a:lstStyle/>
          <a:p>
            <a:r>
              <a:rPr lang="ar-SA" smtClean="0"/>
              <a:t>بوح الخاطر</a:t>
            </a:r>
            <a:endParaRPr lang="ar-SA"/>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214282" y="142852"/>
            <a:ext cx="7500990" cy="1077218"/>
          </a:xfrm>
          <a:prstGeom prst="rect">
            <a:avLst/>
          </a:prstGeom>
          <a:noFill/>
        </p:spPr>
        <p:txBody>
          <a:bodyPr wrap="square" rtlCol="1">
            <a:spAutoFit/>
          </a:bodyPr>
          <a:lstStyle/>
          <a:p>
            <a:pPr algn="ctr"/>
            <a:r>
              <a:rPr lang="ar-SA" sz="3200" b="1" dirty="0" smtClean="0">
                <a:cs typeface="DecoType Naskh Extensions" pitchFamily="2" charset="-78"/>
              </a:rPr>
              <a:t>أشارت القصيدة إلى عاملين مهمين لنمو النبات،أحدد العاملين والأبيات التي تدل عليه،مع إكمال ما يلي:</a:t>
            </a:r>
          </a:p>
        </p:txBody>
      </p:sp>
      <p:sp>
        <p:nvSpPr>
          <p:cNvPr id="4" name="وسيلة شرح بيضاوية 3"/>
          <p:cNvSpPr/>
          <p:nvPr/>
        </p:nvSpPr>
        <p:spPr>
          <a:xfrm>
            <a:off x="7358082" y="214290"/>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 </a:t>
            </a:r>
            <a:endParaRPr lang="ar-SA" sz="2400" b="1" dirty="0">
              <a:solidFill>
                <a:schemeClr val="tx1"/>
              </a:solidFill>
            </a:endParaRPr>
          </a:p>
        </p:txBody>
      </p:sp>
      <p:sp>
        <p:nvSpPr>
          <p:cNvPr id="5" name="مستطيل مستدير الزوايا 4"/>
          <p:cNvSpPr/>
          <p:nvPr/>
        </p:nvSpPr>
        <p:spPr>
          <a:xfrm>
            <a:off x="500034" y="1357298"/>
            <a:ext cx="8143932" cy="571504"/>
          </a:xfrm>
          <a:prstGeom prst="roundRect">
            <a:avLst/>
          </a:prstGeom>
          <a:ln w="38100"/>
        </p:spPr>
        <p:style>
          <a:lnRef idx="1">
            <a:schemeClr val="accent3"/>
          </a:lnRef>
          <a:fillRef idx="2">
            <a:schemeClr val="accent3"/>
          </a:fillRef>
          <a:effectRef idx="1">
            <a:schemeClr val="accent3"/>
          </a:effectRef>
          <a:fontRef idx="minor">
            <a:schemeClr val="dk1"/>
          </a:fontRef>
        </p:style>
        <p:txBody>
          <a:bodyPr rtlCol="1" anchor="ctr"/>
          <a:lstStyle/>
          <a:p>
            <a:r>
              <a:rPr lang="ar-SA" sz="2800" b="1" dirty="0" smtClean="0">
                <a:solidFill>
                  <a:schemeClr val="tx1"/>
                </a:solidFill>
              </a:rPr>
              <a:t>ضوء الشمس والقمر   </a:t>
            </a:r>
            <a:r>
              <a:rPr lang="ar-SA" sz="2400" b="1" dirty="0" smtClean="0">
                <a:solidFill>
                  <a:schemeClr val="tx1"/>
                </a:solidFill>
              </a:rPr>
              <a:t>في قول الشاعر</a:t>
            </a:r>
            <a:r>
              <a:rPr lang="ar-SA" sz="2800" b="1" dirty="0" smtClean="0">
                <a:solidFill>
                  <a:schemeClr val="tx1"/>
                </a:solidFill>
              </a:rPr>
              <a:t>            </a:t>
            </a:r>
            <a:endParaRPr lang="ar-SA" sz="2800" b="1" dirty="0">
              <a:solidFill>
                <a:schemeClr val="tx1"/>
              </a:solidFill>
            </a:endParaRPr>
          </a:p>
        </p:txBody>
      </p:sp>
      <p:sp>
        <p:nvSpPr>
          <p:cNvPr id="6" name="مستطيل مستدير الزوايا 5"/>
          <p:cNvSpPr/>
          <p:nvPr/>
        </p:nvSpPr>
        <p:spPr>
          <a:xfrm>
            <a:off x="500034" y="2071678"/>
            <a:ext cx="8143932" cy="571504"/>
          </a:xfrm>
          <a:prstGeom prst="roundRect">
            <a:avLst/>
          </a:prstGeom>
          <a:ln w="38100"/>
        </p:spPr>
        <p:style>
          <a:lnRef idx="1">
            <a:schemeClr val="accent3"/>
          </a:lnRef>
          <a:fillRef idx="2">
            <a:schemeClr val="accent3"/>
          </a:fillRef>
          <a:effectRef idx="1">
            <a:schemeClr val="accent3"/>
          </a:effectRef>
          <a:fontRef idx="minor">
            <a:schemeClr val="dk1"/>
          </a:fontRef>
        </p:style>
        <p:txBody>
          <a:bodyPr rtlCol="1" anchor="ctr"/>
          <a:lstStyle/>
          <a:p>
            <a:r>
              <a:rPr lang="ar-SA" sz="2800" b="1" dirty="0" smtClean="0">
                <a:solidFill>
                  <a:schemeClr val="tx1"/>
                </a:solidFill>
              </a:rPr>
              <a:t>(...................)  </a:t>
            </a:r>
            <a:r>
              <a:rPr lang="ar-SA" sz="2400" b="1" dirty="0" smtClean="0">
                <a:solidFill>
                  <a:schemeClr val="tx1"/>
                </a:solidFill>
              </a:rPr>
              <a:t>في قول الشاعر</a:t>
            </a:r>
            <a:endParaRPr lang="ar-SA" sz="2400" b="1" dirty="0">
              <a:solidFill>
                <a:schemeClr val="tx1"/>
              </a:solidFill>
            </a:endParaRPr>
          </a:p>
        </p:txBody>
      </p:sp>
      <p:sp>
        <p:nvSpPr>
          <p:cNvPr id="7" name="مربع نص 6"/>
          <p:cNvSpPr txBox="1"/>
          <p:nvPr/>
        </p:nvSpPr>
        <p:spPr>
          <a:xfrm rot="10800000" flipV="1">
            <a:off x="357158" y="1411087"/>
            <a:ext cx="4071966" cy="461665"/>
          </a:xfrm>
          <a:prstGeom prst="rect">
            <a:avLst/>
          </a:prstGeom>
          <a:noFill/>
        </p:spPr>
        <p:txBody>
          <a:bodyPr wrap="square" rtlCol="1">
            <a:spAutoFit/>
          </a:bodyPr>
          <a:lstStyle/>
          <a:p>
            <a:pPr algn="ctr"/>
            <a:r>
              <a:rPr lang="ar-SA" sz="2400" b="1" dirty="0" smtClean="0">
                <a:solidFill>
                  <a:srgbClr val="C00000"/>
                </a:solidFill>
              </a:rPr>
              <a:t>أرضعته الشمس بالضوء وغذّاه القمر</a:t>
            </a:r>
            <a:endParaRPr lang="ar-SA" sz="2400" b="1" dirty="0">
              <a:solidFill>
                <a:srgbClr val="C00000"/>
              </a:solidFill>
            </a:endParaRPr>
          </a:p>
        </p:txBody>
      </p:sp>
      <p:sp>
        <p:nvSpPr>
          <p:cNvPr id="8" name="مربع نص 7"/>
          <p:cNvSpPr txBox="1"/>
          <p:nvPr/>
        </p:nvSpPr>
        <p:spPr>
          <a:xfrm rot="10800000" flipV="1">
            <a:off x="6786578" y="2071678"/>
            <a:ext cx="1357322" cy="523220"/>
          </a:xfrm>
          <a:prstGeom prst="rect">
            <a:avLst/>
          </a:prstGeom>
          <a:noFill/>
        </p:spPr>
        <p:txBody>
          <a:bodyPr wrap="square" rtlCol="1">
            <a:spAutoFit/>
          </a:bodyPr>
          <a:lstStyle/>
          <a:p>
            <a:pPr algn="ctr"/>
            <a:r>
              <a:rPr lang="ar-SA" sz="2800" b="1" dirty="0" smtClean="0">
                <a:solidFill>
                  <a:srgbClr val="C00000"/>
                </a:solidFill>
              </a:rPr>
              <a:t>الماء</a:t>
            </a:r>
            <a:endParaRPr lang="ar-SA" sz="2400" b="1" dirty="0">
              <a:solidFill>
                <a:srgbClr val="C00000"/>
              </a:solidFill>
            </a:endParaRPr>
          </a:p>
        </p:txBody>
      </p:sp>
      <p:sp>
        <p:nvSpPr>
          <p:cNvPr id="9" name="مربع نص 8"/>
          <p:cNvSpPr txBox="1"/>
          <p:nvPr/>
        </p:nvSpPr>
        <p:spPr>
          <a:xfrm rot="10800000" flipV="1">
            <a:off x="500034" y="2143116"/>
            <a:ext cx="4286280" cy="461665"/>
          </a:xfrm>
          <a:prstGeom prst="rect">
            <a:avLst/>
          </a:prstGeom>
          <a:noFill/>
        </p:spPr>
        <p:txBody>
          <a:bodyPr wrap="square" rtlCol="1">
            <a:spAutoFit/>
          </a:bodyPr>
          <a:lstStyle/>
          <a:p>
            <a:pPr algn="ctr"/>
            <a:r>
              <a:rPr lang="ar-SA" sz="2400" b="1" dirty="0" smtClean="0">
                <a:solidFill>
                  <a:srgbClr val="C00000"/>
                </a:solidFill>
              </a:rPr>
              <a:t>وارتوى من قطرات الطل في وقت السحر</a:t>
            </a:r>
            <a:endParaRPr lang="ar-SA" sz="2400" b="1" dirty="0">
              <a:solidFill>
                <a:srgbClr val="C00000"/>
              </a:solidFill>
            </a:endParaRPr>
          </a:p>
        </p:txBody>
      </p:sp>
      <p:sp>
        <p:nvSpPr>
          <p:cNvPr id="10" name="مربع نص 9"/>
          <p:cNvSpPr txBox="1"/>
          <p:nvPr/>
        </p:nvSpPr>
        <p:spPr>
          <a:xfrm>
            <a:off x="2928926" y="2708972"/>
            <a:ext cx="4786346" cy="584775"/>
          </a:xfrm>
          <a:prstGeom prst="rect">
            <a:avLst/>
          </a:prstGeom>
          <a:noFill/>
        </p:spPr>
        <p:txBody>
          <a:bodyPr wrap="square" rtlCol="1">
            <a:spAutoFit/>
          </a:bodyPr>
          <a:lstStyle/>
          <a:p>
            <a:pPr algn="ctr"/>
            <a:r>
              <a:rPr lang="ar-SA" sz="3200" b="1" dirty="0" smtClean="0">
                <a:cs typeface="DecoType Naskh Extensions" pitchFamily="2" charset="-78"/>
              </a:rPr>
              <a:t>كيف أتصرف في المواقف التالية:</a:t>
            </a:r>
          </a:p>
        </p:txBody>
      </p:sp>
      <p:sp>
        <p:nvSpPr>
          <p:cNvPr id="11" name="وسيلة شرح بيضاوية 10"/>
          <p:cNvSpPr/>
          <p:nvPr/>
        </p:nvSpPr>
        <p:spPr>
          <a:xfrm>
            <a:off x="7358082" y="2780410"/>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 </a:t>
            </a:r>
            <a:endParaRPr lang="ar-SA" sz="2400" b="1" dirty="0">
              <a:solidFill>
                <a:schemeClr val="tx1"/>
              </a:solidFill>
            </a:endParaRPr>
          </a:p>
        </p:txBody>
      </p:sp>
      <p:sp>
        <p:nvSpPr>
          <p:cNvPr id="12" name="مربع نص 11"/>
          <p:cNvSpPr txBox="1"/>
          <p:nvPr/>
        </p:nvSpPr>
        <p:spPr>
          <a:xfrm>
            <a:off x="1142976" y="3357562"/>
            <a:ext cx="7215238" cy="2677656"/>
          </a:xfrm>
          <a:prstGeom prst="rect">
            <a:avLst/>
          </a:prstGeom>
          <a:noFill/>
        </p:spPr>
        <p:txBody>
          <a:bodyPr wrap="square" rtlCol="1">
            <a:spAutoFit/>
          </a:bodyPr>
          <a:lstStyle/>
          <a:p>
            <a:r>
              <a:rPr lang="ar-SA" sz="2800" b="1" dirty="0" smtClean="0"/>
              <a:t>&amp; إذا سمعت من يسخر من حرفة الرعي.</a:t>
            </a:r>
          </a:p>
          <a:p>
            <a:endParaRPr lang="ar-SA" sz="2800" b="1" dirty="0" smtClean="0"/>
          </a:p>
          <a:p>
            <a:r>
              <a:rPr lang="ar-SA" sz="2800" b="1" dirty="0" smtClean="0"/>
              <a:t>&amp;إذا رأيت من يتكاسل عن الاستيقاظ مبكراً</a:t>
            </a:r>
          </a:p>
          <a:p>
            <a:endParaRPr lang="ar-SA" sz="2800" b="1" dirty="0" smtClean="0"/>
          </a:p>
          <a:p>
            <a:r>
              <a:rPr lang="ar-SA" sz="2800" b="1" dirty="0" smtClean="0"/>
              <a:t>&amp; إذا رأيت من يقطع الأعشاب وتقتلع الشجر.</a:t>
            </a:r>
          </a:p>
          <a:p>
            <a:endParaRPr lang="ar-SA" sz="2800" b="1" dirty="0" smtClean="0"/>
          </a:p>
        </p:txBody>
      </p:sp>
      <p:sp>
        <p:nvSpPr>
          <p:cNvPr id="13" name="مربع نص 12"/>
          <p:cNvSpPr txBox="1"/>
          <p:nvPr/>
        </p:nvSpPr>
        <p:spPr>
          <a:xfrm rot="10800000" flipV="1">
            <a:off x="214282" y="3780684"/>
            <a:ext cx="8143932" cy="523220"/>
          </a:xfrm>
          <a:prstGeom prst="rect">
            <a:avLst/>
          </a:prstGeom>
          <a:noFill/>
        </p:spPr>
        <p:txBody>
          <a:bodyPr wrap="square" rtlCol="1">
            <a:spAutoFit/>
          </a:bodyPr>
          <a:lstStyle/>
          <a:p>
            <a:r>
              <a:rPr lang="ar-SA" sz="2800" b="1" dirty="0" smtClean="0">
                <a:solidFill>
                  <a:srgbClr val="C00000"/>
                </a:solidFill>
              </a:rPr>
              <a:t>أخبره بأنها حرفة مهمة وشريفة والدليل أن بعض الأنبياء رعوا الغنم</a:t>
            </a:r>
            <a:endParaRPr lang="ar-SA" sz="2800" b="1" dirty="0">
              <a:solidFill>
                <a:srgbClr val="C00000"/>
              </a:solidFill>
            </a:endParaRPr>
          </a:p>
        </p:txBody>
      </p:sp>
      <p:sp>
        <p:nvSpPr>
          <p:cNvPr id="14" name="مربع نص 13"/>
          <p:cNvSpPr txBox="1"/>
          <p:nvPr/>
        </p:nvSpPr>
        <p:spPr>
          <a:xfrm rot="10800000" flipV="1">
            <a:off x="500034" y="4680717"/>
            <a:ext cx="7858180" cy="523220"/>
          </a:xfrm>
          <a:prstGeom prst="rect">
            <a:avLst/>
          </a:prstGeom>
          <a:noFill/>
        </p:spPr>
        <p:txBody>
          <a:bodyPr wrap="square" rtlCol="1">
            <a:spAutoFit/>
          </a:bodyPr>
          <a:lstStyle/>
          <a:p>
            <a:pPr algn="ctr"/>
            <a:r>
              <a:rPr lang="ar-SA" sz="2800" b="1" dirty="0" smtClean="0">
                <a:solidFill>
                  <a:srgbClr val="C00000"/>
                </a:solidFill>
              </a:rPr>
              <a:t>أنصحه بعدم السهر وأرشده إلى أن البركة في التبكير</a:t>
            </a:r>
          </a:p>
        </p:txBody>
      </p:sp>
      <p:sp>
        <p:nvSpPr>
          <p:cNvPr id="15" name="مربع نص 14"/>
          <p:cNvSpPr txBox="1"/>
          <p:nvPr/>
        </p:nvSpPr>
        <p:spPr>
          <a:xfrm rot="10800000" flipV="1">
            <a:off x="714348" y="5546726"/>
            <a:ext cx="7286676" cy="954107"/>
          </a:xfrm>
          <a:prstGeom prst="rect">
            <a:avLst/>
          </a:prstGeom>
          <a:noFill/>
        </p:spPr>
        <p:txBody>
          <a:bodyPr wrap="square" rtlCol="1">
            <a:spAutoFit/>
          </a:bodyPr>
          <a:lstStyle/>
          <a:p>
            <a:pPr algn="ctr"/>
            <a:r>
              <a:rPr lang="ar-SA" sz="2800" b="1" dirty="0" smtClean="0">
                <a:solidFill>
                  <a:srgbClr val="C00000"/>
                </a:solidFill>
              </a:rPr>
              <a:t>إذا كان عبثاً أرشده إلى أن عمله يسبب أضراراً لكثير من المخلوقات وهو محاسب على التخريب</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amond(in)">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diamond(in)">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amond(in)">
                                      <p:cBhvr>
                                        <p:cTn id="25" dur="500"/>
                                        <p:tgtEl>
                                          <p:spTgt spid="9"/>
                                        </p:tgtEl>
                                      </p:cBhvr>
                                    </p:animEffect>
                                  </p:childTnLst>
                                </p:cTn>
                              </p:par>
                              <p:par>
                                <p:cTn id="26" presetID="21" presetClass="entr" presetSubtype="4"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heel(4)">
                                      <p:cBhvr>
                                        <p:cTn id="28" dur="1000"/>
                                        <p:tgtEl>
                                          <p:spTgt spid="10"/>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diamond(in)">
                                      <p:cBhvr>
                                        <p:cTn id="31" dur="1000"/>
                                        <p:tgtEl>
                                          <p:spTgt spid="11"/>
                                        </p:tgtEl>
                                      </p:cBhvr>
                                    </p:animEffect>
                                  </p:childTnLst>
                                </p:cTn>
                              </p:par>
                              <p:par>
                                <p:cTn id="32" presetID="17" presetClass="entr" presetSubtype="2"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ppt_x</p:attrName>
                                        </p:attrNameLst>
                                      </p:cBhvr>
                                      <p:tavLst>
                                        <p:tav tm="0">
                                          <p:val>
                                            <p:strVal val="#ppt_x+#ppt_w/2"/>
                                          </p:val>
                                        </p:tav>
                                        <p:tav tm="100000">
                                          <p:val>
                                            <p:strVal val="#ppt_x"/>
                                          </p:val>
                                        </p:tav>
                                      </p:tavLst>
                                    </p:anim>
                                    <p:anim calcmode="lin" valueType="num">
                                      <p:cBhvr>
                                        <p:cTn id="35" dur="500" fill="hold"/>
                                        <p:tgtEl>
                                          <p:spTgt spid="12"/>
                                        </p:tgtEl>
                                        <p:attrNameLst>
                                          <p:attrName>ppt_y</p:attrName>
                                        </p:attrNameLst>
                                      </p:cBhvr>
                                      <p:tavLst>
                                        <p:tav tm="0">
                                          <p:val>
                                            <p:strVal val="#ppt_y"/>
                                          </p:val>
                                        </p:tav>
                                        <p:tav tm="100000">
                                          <p:val>
                                            <p:strVal val="#ppt_y"/>
                                          </p:val>
                                        </p:tav>
                                      </p:tavLst>
                                    </p:anim>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diamond(in)">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diamond(in)">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diamond(in)">
                                      <p:cBhvr>
                                        <p:cTn id="5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7" grpId="0"/>
      <p:bldP spid="8" grpId="0"/>
      <p:bldP spid="9" grpId="0"/>
      <p:bldP spid="10" grpId="0"/>
      <p:bldP spid="11" grpId="0" animBg="1"/>
      <p:bldP spid="12" grpId="0"/>
      <p:bldP spid="13" grpId="0"/>
      <p:bldP spid="14" grpId="0"/>
      <p:bldP spid="15"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142844" y="851584"/>
            <a:ext cx="7429552" cy="1077218"/>
          </a:xfrm>
          <a:prstGeom prst="rect">
            <a:avLst/>
          </a:prstGeom>
          <a:noFill/>
        </p:spPr>
        <p:txBody>
          <a:bodyPr wrap="square" rtlCol="1">
            <a:spAutoFit/>
          </a:bodyPr>
          <a:lstStyle/>
          <a:p>
            <a:pPr algn="ctr"/>
            <a:r>
              <a:rPr lang="ar-SA" sz="3200" b="1" dirty="0" smtClean="0">
                <a:cs typeface="DecoType Naskh Extensions" pitchFamily="2" charset="-78"/>
              </a:rPr>
              <a:t>أسمي حِرَفاً أخرى وأذكر المكان الذي تكون فيه على غرار التالي:</a:t>
            </a:r>
          </a:p>
        </p:txBody>
      </p:sp>
      <p:sp>
        <p:nvSpPr>
          <p:cNvPr id="4" name="وسيلة شرح بيضاوية 3"/>
          <p:cNvSpPr/>
          <p:nvPr/>
        </p:nvSpPr>
        <p:spPr>
          <a:xfrm>
            <a:off x="7358082" y="923022"/>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نشاط3 </a:t>
            </a:r>
            <a:endParaRPr lang="ar-SA" sz="2400" b="1" dirty="0">
              <a:solidFill>
                <a:schemeClr val="tx1"/>
              </a:solidFill>
            </a:endParaRPr>
          </a:p>
        </p:txBody>
      </p:sp>
      <p:sp>
        <p:nvSpPr>
          <p:cNvPr id="5" name="شكل بيضاوي 4"/>
          <p:cNvSpPr/>
          <p:nvPr/>
        </p:nvSpPr>
        <p:spPr>
          <a:xfrm>
            <a:off x="5286380" y="2143115"/>
            <a:ext cx="2928958" cy="571504"/>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3200" b="1" dirty="0" smtClean="0">
                <a:solidFill>
                  <a:schemeClr val="tx1"/>
                </a:solidFill>
              </a:rPr>
              <a:t>الرعي</a:t>
            </a:r>
          </a:p>
        </p:txBody>
      </p:sp>
      <p:sp>
        <p:nvSpPr>
          <p:cNvPr id="6" name="شكل بيضاوي 5"/>
          <p:cNvSpPr/>
          <p:nvPr/>
        </p:nvSpPr>
        <p:spPr>
          <a:xfrm>
            <a:off x="785786" y="2143115"/>
            <a:ext cx="4286280" cy="571504"/>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400" b="1" dirty="0" smtClean="0">
                <a:solidFill>
                  <a:schemeClr val="tx1"/>
                </a:solidFill>
              </a:rPr>
              <a:t>المرعى في أحضان الطبيعة</a:t>
            </a:r>
          </a:p>
        </p:txBody>
      </p:sp>
      <p:sp>
        <p:nvSpPr>
          <p:cNvPr id="7" name="شكل بيضاوي 6"/>
          <p:cNvSpPr/>
          <p:nvPr/>
        </p:nvSpPr>
        <p:spPr>
          <a:xfrm>
            <a:off x="5286380" y="2786057"/>
            <a:ext cx="2928958" cy="571504"/>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3200" b="1" dirty="0" smtClean="0">
                <a:solidFill>
                  <a:schemeClr val="tx1"/>
                </a:solidFill>
              </a:rPr>
              <a:t>صيد الأسماك</a:t>
            </a:r>
          </a:p>
        </p:txBody>
      </p:sp>
      <p:sp>
        <p:nvSpPr>
          <p:cNvPr id="8" name="شكل بيضاوي 7"/>
          <p:cNvSpPr/>
          <p:nvPr/>
        </p:nvSpPr>
        <p:spPr>
          <a:xfrm>
            <a:off x="785786" y="2786057"/>
            <a:ext cx="4286280" cy="571504"/>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sz="2400" b="1" dirty="0" smtClean="0">
              <a:solidFill>
                <a:schemeClr val="tx1"/>
              </a:solidFill>
            </a:endParaRPr>
          </a:p>
        </p:txBody>
      </p:sp>
      <p:sp>
        <p:nvSpPr>
          <p:cNvPr id="9" name="شكل بيضاوي 8"/>
          <p:cNvSpPr/>
          <p:nvPr/>
        </p:nvSpPr>
        <p:spPr>
          <a:xfrm>
            <a:off x="5286380" y="3428999"/>
            <a:ext cx="2928958" cy="571504"/>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sz="3200" b="1" dirty="0" smtClean="0">
              <a:solidFill>
                <a:schemeClr val="tx1"/>
              </a:solidFill>
            </a:endParaRPr>
          </a:p>
        </p:txBody>
      </p:sp>
      <p:sp>
        <p:nvSpPr>
          <p:cNvPr id="10" name="شكل بيضاوي 9"/>
          <p:cNvSpPr/>
          <p:nvPr/>
        </p:nvSpPr>
        <p:spPr>
          <a:xfrm>
            <a:off x="785786" y="3428999"/>
            <a:ext cx="4286280" cy="571504"/>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sz="2400" b="1" dirty="0" smtClean="0">
              <a:solidFill>
                <a:schemeClr val="tx1"/>
              </a:solidFill>
            </a:endParaRPr>
          </a:p>
        </p:txBody>
      </p:sp>
      <p:sp>
        <p:nvSpPr>
          <p:cNvPr id="11" name="شكل بيضاوي 10"/>
          <p:cNvSpPr/>
          <p:nvPr/>
        </p:nvSpPr>
        <p:spPr>
          <a:xfrm>
            <a:off x="5286380" y="4071941"/>
            <a:ext cx="2928958" cy="571504"/>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sz="3200" b="1" dirty="0" smtClean="0">
              <a:solidFill>
                <a:schemeClr val="tx1"/>
              </a:solidFill>
            </a:endParaRPr>
          </a:p>
        </p:txBody>
      </p:sp>
      <p:sp>
        <p:nvSpPr>
          <p:cNvPr id="12" name="شكل بيضاوي 11"/>
          <p:cNvSpPr/>
          <p:nvPr/>
        </p:nvSpPr>
        <p:spPr>
          <a:xfrm>
            <a:off x="785786" y="4071941"/>
            <a:ext cx="4286280" cy="571504"/>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sz="2400" b="1" dirty="0" smtClean="0">
              <a:solidFill>
                <a:schemeClr val="tx1"/>
              </a:solidFill>
            </a:endParaRPr>
          </a:p>
        </p:txBody>
      </p:sp>
      <p:sp>
        <p:nvSpPr>
          <p:cNvPr id="13" name="مربع نص 12"/>
          <p:cNvSpPr txBox="1"/>
          <p:nvPr/>
        </p:nvSpPr>
        <p:spPr>
          <a:xfrm rot="10800000" flipV="1">
            <a:off x="1571604" y="2786057"/>
            <a:ext cx="2643206" cy="523220"/>
          </a:xfrm>
          <a:prstGeom prst="rect">
            <a:avLst/>
          </a:prstGeom>
          <a:noFill/>
        </p:spPr>
        <p:txBody>
          <a:bodyPr wrap="square" rtlCol="1">
            <a:spAutoFit/>
          </a:bodyPr>
          <a:lstStyle/>
          <a:p>
            <a:pPr algn="ctr"/>
            <a:r>
              <a:rPr lang="ar-SA" sz="2800" b="1" dirty="0" smtClean="0">
                <a:solidFill>
                  <a:srgbClr val="C00000"/>
                </a:solidFill>
              </a:rPr>
              <a:t>البحار والمحيطات</a:t>
            </a:r>
            <a:endParaRPr lang="ar-SA" sz="2400" b="1" dirty="0">
              <a:solidFill>
                <a:srgbClr val="C00000"/>
              </a:solidFill>
            </a:endParaRPr>
          </a:p>
        </p:txBody>
      </p:sp>
      <p:sp>
        <p:nvSpPr>
          <p:cNvPr id="14" name="مربع نص 13"/>
          <p:cNvSpPr txBox="1"/>
          <p:nvPr/>
        </p:nvSpPr>
        <p:spPr>
          <a:xfrm rot="10800000" flipV="1">
            <a:off x="6072198" y="3477283"/>
            <a:ext cx="1357322" cy="523220"/>
          </a:xfrm>
          <a:prstGeom prst="rect">
            <a:avLst/>
          </a:prstGeom>
          <a:noFill/>
        </p:spPr>
        <p:txBody>
          <a:bodyPr wrap="square" rtlCol="1">
            <a:spAutoFit/>
          </a:bodyPr>
          <a:lstStyle/>
          <a:p>
            <a:pPr algn="ctr"/>
            <a:r>
              <a:rPr lang="ar-SA" sz="2800" b="1" dirty="0" smtClean="0">
                <a:solidFill>
                  <a:srgbClr val="C00000"/>
                </a:solidFill>
              </a:rPr>
              <a:t>الزراعة</a:t>
            </a:r>
            <a:endParaRPr lang="ar-SA" sz="2400" b="1" dirty="0">
              <a:solidFill>
                <a:srgbClr val="C00000"/>
              </a:solidFill>
            </a:endParaRPr>
          </a:p>
        </p:txBody>
      </p:sp>
      <p:sp>
        <p:nvSpPr>
          <p:cNvPr id="15" name="مربع نص 14"/>
          <p:cNvSpPr txBox="1"/>
          <p:nvPr/>
        </p:nvSpPr>
        <p:spPr>
          <a:xfrm rot="10800000" flipV="1">
            <a:off x="1571604" y="3477282"/>
            <a:ext cx="2643206" cy="523220"/>
          </a:xfrm>
          <a:prstGeom prst="rect">
            <a:avLst/>
          </a:prstGeom>
          <a:noFill/>
        </p:spPr>
        <p:txBody>
          <a:bodyPr wrap="square" rtlCol="1">
            <a:spAutoFit/>
          </a:bodyPr>
          <a:lstStyle/>
          <a:p>
            <a:pPr algn="ctr"/>
            <a:r>
              <a:rPr lang="ar-SA" sz="2800" b="1" dirty="0" smtClean="0">
                <a:solidFill>
                  <a:srgbClr val="C00000"/>
                </a:solidFill>
              </a:rPr>
              <a:t>الحقول</a:t>
            </a:r>
            <a:endParaRPr lang="ar-SA" sz="2400" b="1" dirty="0">
              <a:solidFill>
                <a:srgbClr val="C00000"/>
              </a:solidFill>
            </a:endParaRPr>
          </a:p>
        </p:txBody>
      </p:sp>
      <p:sp>
        <p:nvSpPr>
          <p:cNvPr id="16" name="مربع نص 15"/>
          <p:cNvSpPr txBox="1"/>
          <p:nvPr/>
        </p:nvSpPr>
        <p:spPr>
          <a:xfrm rot="10800000" flipV="1">
            <a:off x="6072198" y="4120225"/>
            <a:ext cx="1357322" cy="523220"/>
          </a:xfrm>
          <a:prstGeom prst="rect">
            <a:avLst/>
          </a:prstGeom>
          <a:noFill/>
        </p:spPr>
        <p:txBody>
          <a:bodyPr wrap="square" rtlCol="1">
            <a:spAutoFit/>
          </a:bodyPr>
          <a:lstStyle/>
          <a:p>
            <a:pPr algn="ctr"/>
            <a:r>
              <a:rPr lang="ar-SA" sz="2800" b="1" dirty="0" smtClean="0">
                <a:solidFill>
                  <a:srgbClr val="C00000"/>
                </a:solidFill>
              </a:rPr>
              <a:t>الصناعة </a:t>
            </a:r>
            <a:endParaRPr lang="ar-SA" sz="2400" b="1" dirty="0">
              <a:solidFill>
                <a:srgbClr val="C00000"/>
              </a:solidFill>
            </a:endParaRPr>
          </a:p>
        </p:txBody>
      </p:sp>
      <p:sp>
        <p:nvSpPr>
          <p:cNvPr id="17" name="مربع نص 16"/>
          <p:cNvSpPr txBox="1"/>
          <p:nvPr/>
        </p:nvSpPr>
        <p:spPr>
          <a:xfrm rot="10800000" flipV="1">
            <a:off x="1571604" y="4120224"/>
            <a:ext cx="2643206" cy="523220"/>
          </a:xfrm>
          <a:prstGeom prst="rect">
            <a:avLst/>
          </a:prstGeom>
          <a:noFill/>
        </p:spPr>
        <p:txBody>
          <a:bodyPr wrap="square" rtlCol="1">
            <a:spAutoFit/>
          </a:bodyPr>
          <a:lstStyle/>
          <a:p>
            <a:pPr algn="ctr"/>
            <a:r>
              <a:rPr lang="ar-SA" sz="2800" b="1" dirty="0" smtClean="0">
                <a:solidFill>
                  <a:srgbClr val="C00000"/>
                </a:solidFill>
              </a:rPr>
              <a:t>المصانع</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par>
                                <p:cTn id="11" presetID="17"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strVal val="#ppt_h"/>
                                          </p:val>
                                        </p:tav>
                                        <p:tav tm="100000">
                                          <p:val>
                                            <p:strVal val="#ppt_h"/>
                                          </p:val>
                                        </p:tav>
                                      </p:tavLst>
                                    </p:anim>
                                  </p:childTnLst>
                                </p:cTn>
                              </p:par>
                              <p:par>
                                <p:cTn id="15" presetID="17" presetClass="entr" presetSubtype="1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strVal val="#ppt_h"/>
                                          </p:val>
                                        </p:tav>
                                        <p:tav tm="100000">
                                          <p:val>
                                            <p:strVal val="#ppt_h"/>
                                          </p:val>
                                        </p:tav>
                                      </p:tavLst>
                                    </p:anim>
                                  </p:childTnLst>
                                </p:cTn>
                              </p:par>
                              <p:par>
                                <p:cTn id="19" presetID="17"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strVal val="#ppt_h"/>
                                          </p:val>
                                        </p:tav>
                                        <p:tav tm="100000">
                                          <p:val>
                                            <p:strVal val="#ppt_h"/>
                                          </p:val>
                                        </p:tav>
                                      </p:tavLst>
                                    </p:anim>
                                  </p:childTnLst>
                                </p:cTn>
                              </p:par>
                              <p:par>
                                <p:cTn id="23" presetID="17" presetClass="entr" presetSubtype="1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strVal val="#ppt_h"/>
                                          </p:val>
                                        </p:tav>
                                        <p:tav tm="100000">
                                          <p:val>
                                            <p:strVal val="#ppt_h"/>
                                          </p:val>
                                        </p:tav>
                                      </p:tavLst>
                                    </p:anim>
                                  </p:childTnLst>
                                </p:cTn>
                              </p:par>
                              <p:par>
                                <p:cTn id="27" presetID="17" presetClass="entr" presetSubtype="1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strVal val="#ppt_h"/>
                                          </p:val>
                                        </p:tav>
                                        <p:tav tm="100000">
                                          <p:val>
                                            <p:strVal val="#ppt_h"/>
                                          </p:val>
                                        </p:tav>
                                      </p:tavLst>
                                    </p:anim>
                                  </p:childTnLst>
                                </p:cTn>
                              </p:par>
                              <p:par>
                                <p:cTn id="31" presetID="17" presetClass="entr" presetSubtype="1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strVal val="#ppt_h"/>
                                          </p:val>
                                        </p:tav>
                                        <p:tav tm="100000">
                                          <p:val>
                                            <p:strVal val="#ppt_h"/>
                                          </p:val>
                                        </p:tav>
                                      </p:tavLst>
                                    </p:anim>
                                  </p:childTnLst>
                                </p:cTn>
                              </p:par>
                              <p:par>
                                <p:cTn id="35" presetID="17" presetClass="entr" presetSubtype="1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strVal val="#ppt_h"/>
                                          </p:val>
                                        </p:tav>
                                        <p:tav tm="100000">
                                          <p:val>
                                            <p:strVal val="#ppt_h"/>
                                          </p:val>
                                        </p:tav>
                                      </p:tavLst>
                                    </p:anim>
                                  </p:childTnLst>
                                </p:cTn>
                              </p:par>
                              <p:par>
                                <p:cTn id="39" presetID="17" presetClass="entr" presetSubtype="1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diamond(in)">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diamond(in)">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8" presetClass="entr" presetSubtype="16"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diamond(in)">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8" presetClass="entr" presetSubtype="16"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diamond(in)">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8" presetClass="entr" presetSubtype="16"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diamond(in)">
                                      <p:cBhvr>
                                        <p:cTn id="6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3071802" y="986837"/>
            <a:ext cx="4286280" cy="584775"/>
          </a:xfrm>
          <a:prstGeom prst="rect">
            <a:avLst/>
          </a:prstGeom>
          <a:noFill/>
        </p:spPr>
        <p:txBody>
          <a:bodyPr wrap="square" rtlCol="1">
            <a:spAutoFit/>
          </a:bodyPr>
          <a:lstStyle/>
          <a:p>
            <a:pPr algn="ctr"/>
            <a:r>
              <a:rPr lang="ar-SA" sz="3200" b="1" dirty="0" smtClean="0">
                <a:cs typeface="DecoType Naskh Extensions" pitchFamily="2" charset="-78"/>
              </a:rPr>
              <a:t>أستخرج من النص ما يدل على:</a:t>
            </a:r>
          </a:p>
        </p:txBody>
      </p:sp>
      <p:sp>
        <p:nvSpPr>
          <p:cNvPr id="4" name="وسيلة شرح بيضاوية 3"/>
          <p:cNvSpPr/>
          <p:nvPr/>
        </p:nvSpPr>
        <p:spPr>
          <a:xfrm>
            <a:off x="7358082" y="923022"/>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نشاط4 </a:t>
            </a:r>
            <a:endParaRPr lang="ar-SA" sz="2400" b="1" dirty="0">
              <a:solidFill>
                <a:schemeClr val="tx1"/>
              </a:solidFill>
            </a:endParaRPr>
          </a:p>
        </p:txBody>
      </p:sp>
      <p:sp>
        <p:nvSpPr>
          <p:cNvPr id="5" name="شكل بيضاوي 4"/>
          <p:cNvSpPr/>
          <p:nvPr/>
        </p:nvSpPr>
        <p:spPr>
          <a:xfrm>
            <a:off x="5286380" y="1643050"/>
            <a:ext cx="2928958" cy="571504"/>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3200" b="1" dirty="0" smtClean="0">
                <a:solidFill>
                  <a:schemeClr val="tx1"/>
                </a:solidFill>
              </a:rPr>
              <a:t>الحركة</a:t>
            </a:r>
          </a:p>
        </p:txBody>
      </p:sp>
      <p:sp>
        <p:nvSpPr>
          <p:cNvPr id="6" name="شكل بيضاوي 5"/>
          <p:cNvSpPr/>
          <p:nvPr/>
        </p:nvSpPr>
        <p:spPr>
          <a:xfrm>
            <a:off x="500034" y="2071678"/>
            <a:ext cx="5857916" cy="785818"/>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sz="2400" b="1" dirty="0" smtClean="0">
              <a:solidFill>
                <a:schemeClr val="tx1"/>
              </a:solidFill>
            </a:endParaRPr>
          </a:p>
        </p:txBody>
      </p:sp>
      <p:sp>
        <p:nvSpPr>
          <p:cNvPr id="7" name="شكل بيضاوي 6"/>
          <p:cNvSpPr/>
          <p:nvPr/>
        </p:nvSpPr>
        <p:spPr>
          <a:xfrm>
            <a:off x="5286380" y="2643182"/>
            <a:ext cx="2928958" cy="571504"/>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3200" b="1" dirty="0" smtClean="0">
                <a:solidFill>
                  <a:schemeClr val="tx1"/>
                </a:solidFill>
              </a:rPr>
              <a:t>الهدوء</a:t>
            </a:r>
          </a:p>
        </p:txBody>
      </p:sp>
      <p:sp>
        <p:nvSpPr>
          <p:cNvPr id="8" name="شكل بيضاوي 7"/>
          <p:cNvSpPr/>
          <p:nvPr/>
        </p:nvSpPr>
        <p:spPr>
          <a:xfrm>
            <a:off x="642910" y="3071810"/>
            <a:ext cx="5715040" cy="785818"/>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sz="2400" b="1" dirty="0" smtClean="0">
              <a:solidFill>
                <a:schemeClr val="tx1"/>
              </a:solidFill>
            </a:endParaRPr>
          </a:p>
        </p:txBody>
      </p:sp>
      <p:sp>
        <p:nvSpPr>
          <p:cNvPr id="9" name="شكل بيضاوي 8"/>
          <p:cNvSpPr/>
          <p:nvPr/>
        </p:nvSpPr>
        <p:spPr>
          <a:xfrm>
            <a:off x="5357818" y="3643314"/>
            <a:ext cx="2928958" cy="571504"/>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3200" b="1" dirty="0" smtClean="0">
                <a:solidFill>
                  <a:schemeClr val="tx1"/>
                </a:solidFill>
              </a:rPr>
              <a:t>الظلال</a:t>
            </a:r>
          </a:p>
        </p:txBody>
      </p:sp>
      <p:sp>
        <p:nvSpPr>
          <p:cNvPr id="11" name="شكل بيضاوي 10"/>
          <p:cNvSpPr/>
          <p:nvPr/>
        </p:nvSpPr>
        <p:spPr>
          <a:xfrm>
            <a:off x="5286380" y="4714884"/>
            <a:ext cx="2928958" cy="571504"/>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3200" b="1" dirty="0" smtClean="0">
                <a:solidFill>
                  <a:schemeClr val="tx1"/>
                </a:solidFill>
              </a:rPr>
              <a:t>السرور</a:t>
            </a:r>
          </a:p>
        </p:txBody>
      </p:sp>
      <p:sp>
        <p:nvSpPr>
          <p:cNvPr id="13" name="مربع نص 12"/>
          <p:cNvSpPr txBox="1"/>
          <p:nvPr/>
        </p:nvSpPr>
        <p:spPr>
          <a:xfrm rot="10800000" flipV="1">
            <a:off x="1071538" y="2262837"/>
            <a:ext cx="4643470" cy="523220"/>
          </a:xfrm>
          <a:prstGeom prst="rect">
            <a:avLst/>
          </a:prstGeom>
          <a:noFill/>
        </p:spPr>
        <p:txBody>
          <a:bodyPr wrap="square" rtlCol="1">
            <a:spAutoFit/>
          </a:bodyPr>
          <a:lstStyle/>
          <a:p>
            <a:pPr algn="ctr"/>
            <a:r>
              <a:rPr lang="ar-SA" sz="2800" b="1" dirty="0" smtClean="0">
                <a:solidFill>
                  <a:srgbClr val="C00000"/>
                </a:solidFill>
              </a:rPr>
              <a:t>تمطي الزهر/أفاق العالم/أفيقي يا خرافي</a:t>
            </a:r>
            <a:endParaRPr lang="ar-SA" sz="2400" b="1" dirty="0">
              <a:solidFill>
                <a:srgbClr val="C00000"/>
              </a:solidFill>
            </a:endParaRPr>
          </a:p>
        </p:txBody>
      </p:sp>
      <p:sp>
        <p:nvSpPr>
          <p:cNvPr id="19" name="شكل بيضاوي 18"/>
          <p:cNvSpPr/>
          <p:nvPr/>
        </p:nvSpPr>
        <p:spPr>
          <a:xfrm>
            <a:off x="714348" y="4071942"/>
            <a:ext cx="5715040" cy="785818"/>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sz="2400" b="1" dirty="0" smtClean="0">
              <a:solidFill>
                <a:schemeClr val="tx1"/>
              </a:solidFill>
            </a:endParaRPr>
          </a:p>
        </p:txBody>
      </p:sp>
      <p:sp>
        <p:nvSpPr>
          <p:cNvPr id="20" name="شكل بيضاوي 19"/>
          <p:cNvSpPr/>
          <p:nvPr/>
        </p:nvSpPr>
        <p:spPr>
          <a:xfrm>
            <a:off x="714348" y="5143512"/>
            <a:ext cx="5715040" cy="785818"/>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sz="2400" b="1" dirty="0" smtClean="0">
              <a:solidFill>
                <a:schemeClr val="tx1"/>
              </a:solidFill>
            </a:endParaRPr>
          </a:p>
        </p:txBody>
      </p:sp>
      <p:sp>
        <p:nvSpPr>
          <p:cNvPr id="21" name="مربع نص 20"/>
          <p:cNvSpPr txBox="1"/>
          <p:nvPr/>
        </p:nvSpPr>
        <p:spPr>
          <a:xfrm rot="10800000" flipV="1">
            <a:off x="1071538" y="3191531"/>
            <a:ext cx="4643470" cy="523220"/>
          </a:xfrm>
          <a:prstGeom prst="rect">
            <a:avLst/>
          </a:prstGeom>
          <a:noFill/>
        </p:spPr>
        <p:txBody>
          <a:bodyPr wrap="square" rtlCol="1">
            <a:spAutoFit/>
          </a:bodyPr>
          <a:lstStyle/>
          <a:p>
            <a:pPr algn="ctr"/>
            <a:r>
              <a:rPr lang="ar-SA" sz="2800" b="1" dirty="0" smtClean="0">
                <a:solidFill>
                  <a:srgbClr val="C00000"/>
                </a:solidFill>
              </a:rPr>
              <a:t>همس السواجي/وقت السحر</a:t>
            </a:r>
            <a:endParaRPr lang="ar-SA" sz="2400" b="1" dirty="0">
              <a:solidFill>
                <a:srgbClr val="C00000"/>
              </a:solidFill>
            </a:endParaRPr>
          </a:p>
        </p:txBody>
      </p:sp>
      <p:sp>
        <p:nvSpPr>
          <p:cNvPr id="22" name="مربع نص 21"/>
          <p:cNvSpPr txBox="1"/>
          <p:nvPr/>
        </p:nvSpPr>
        <p:spPr>
          <a:xfrm rot="10800000" flipV="1">
            <a:off x="1071538" y="4191663"/>
            <a:ext cx="4643470" cy="523220"/>
          </a:xfrm>
          <a:prstGeom prst="rect">
            <a:avLst/>
          </a:prstGeom>
          <a:noFill/>
        </p:spPr>
        <p:txBody>
          <a:bodyPr wrap="square" rtlCol="1">
            <a:spAutoFit/>
          </a:bodyPr>
          <a:lstStyle/>
          <a:p>
            <a:pPr algn="ctr"/>
            <a:r>
              <a:rPr lang="ar-SA" sz="2800" b="1" dirty="0" smtClean="0">
                <a:solidFill>
                  <a:srgbClr val="C00000"/>
                </a:solidFill>
              </a:rPr>
              <a:t>ظلال الكلأ/غطانا الشجر</a:t>
            </a:r>
            <a:endParaRPr lang="ar-SA" sz="2400" b="1" dirty="0">
              <a:solidFill>
                <a:srgbClr val="C00000"/>
              </a:solidFill>
            </a:endParaRPr>
          </a:p>
        </p:txBody>
      </p:sp>
      <p:sp>
        <p:nvSpPr>
          <p:cNvPr id="23" name="مربع نص 22"/>
          <p:cNvSpPr txBox="1"/>
          <p:nvPr/>
        </p:nvSpPr>
        <p:spPr>
          <a:xfrm rot="10800000" flipV="1">
            <a:off x="1071538" y="5263233"/>
            <a:ext cx="4643470" cy="523220"/>
          </a:xfrm>
          <a:prstGeom prst="rect">
            <a:avLst/>
          </a:prstGeom>
          <a:noFill/>
        </p:spPr>
        <p:txBody>
          <a:bodyPr wrap="square" rtlCol="1">
            <a:spAutoFit/>
          </a:bodyPr>
          <a:lstStyle/>
          <a:p>
            <a:pPr algn="ctr"/>
            <a:r>
              <a:rPr lang="ar-SA" sz="2800" b="1" dirty="0" smtClean="0">
                <a:solidFill>
                  <a:srgbClr val="C00000"/>
                </a:solidFill>
              </a:rPr>
              <a:t>مراحاً / حبور / الإنشاد</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par>
                                <p:cTn id="11" presetID="17"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strVal val="#ppt_h"/>
                                          </p:val>
                                        </p:tav>
                                        <p:tav tm="100000">
                                          <p:val>
                                            <p:strVal val="#ppt_h"/>
                                          </p:val>
                                        </p:tav>
                                      </p:tavLst>
                                    </p:anim>
                                  </p:childTnLst>
                                </p:cTn>
                              </p:par>
                              <p:par>
                                <p:cTn id="15" presetID="17" presetClass="entr" presetSubtype="1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strVal val="#ppt_h"/>
                                          </p:val>
                                        </p:tav>
                                        <p:tav tm="100000">
                                          <p:val>
                                            <p:strVal val="#ppt_h"/>
                                          </p:val>
                                        </p:tav>
                                      </p:tavLst>
                                    </p:anim>
                                  </p:childTnLst>
                                </p:cTn>
                              </p:par>
                              <p:par>
                                <p:cTn id="19" presetID="17"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strVal val="#ppt_h"/>
                                          </p:val>
                                        </p:tav>
                                        <p:tav tm="100000">
                                          <p:val>
                                            <p:strVal val="#ppt_h"/>
                                          </p:val>
                                        </p:tav>
                                      </p:tavLst>
                                    </p:anim>
                                  </p:childTnLst>
                                </p:cTn>
                              </p:par>
                              <p:par>
                                <p:cTn id="23" presetID="17" presetClass="entr" presetSubtype="1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strVal val="#ppt_h"/>
                                          </p:val>
                                        </p:tav>
                                        <p:tav tm="100000">
                                          <p:val>
                                            <p:strVal val="#ppt_h"/>
                                          </p:val>
                                        </p:tav>
                                      </p:tavLst>
                                    </p:anim>
                                  </p:childTnLst>
                                </p:cTn>
                              </p:par>
                              <p:par>
                                <p:cTn id="27" presetID="17" presetClass="entr" presetSubtype="1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strVal val="#ppt_h"/>
                                          </p:val>
                                        </p:tav>
                                        <p:tav tm="100000">
                                          <p:val>
                                            <p:strVal val="#ppt_h"/>
                                          </p:val>
                                        </p:tav>
                                      </p:tavLst>
                                    </p:anim>
                                  </p:childTnLst>
                                </p:cTn>
                              </p:par>
                              <p:par>
                                <p:cTn id="31" presetID="17" presetClass="entr" presetSubtype="1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strVal val="#ppt_h"/>
                                          </p:val>
                                        </p:tav>
                                        <p:tav tm="100000">
                                          <p:val>
                                            <p:strVal val="#ppt_h"/>
                                          </p:val>
                                        </p:tav>
                                      </p:tavLst>
                                    </p:anim>
                                  </p:childTnLst>
                                </p:cTn>
                              </p:par>
                              <p:par>
                                <p:cTn id="35" presetID="17" presetClass="entr" presetSubtype="1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strVal val="#ppt_h"/>
                                          </p:val>
                                        </p:tav>
                                        <p:tav tm="100000">
                                          <p:val>
                                            <p:strVal val="#ppt_h"/>
                                          </p:val>
                                        </p:tav>
                                      </p:tavLst>
                                    </p:anim>
                                  </p:childTnLst>
                                </p:cTn>
                              </p:par>
                              <p:par>
                                <p:cTn id="39" presetID="17" presetClass="entr" presetSubtype="1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diamond(in)">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diamond(in)">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8" presetClass="entr" presetSubtype="16"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diamond(in)">
                                      <p:cBhvr>
                                        <p:cTn id="57" dur="5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8" presetClass="entr" presetSubtype="16" fill="hold" grpId="0" nodeType="click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diamond(in)">
                                      <p:cBhvr>
                                        <p:cTn id="6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animBg="1"/>
      <p:bldP spid="11" grpId="0" animBg="1"/>
      <p:bldP spid="13" grpId="0"/>
      <p:bldP spid="19" grpId="0" animBg="1"/>
      <p:bldP spid="20" grpId="0" animBg="1"/>
      <p:bldP spid="21" grpId="0"/>
      <p:bldP spid="22" grpId="0"/>
      <p:bldP spid="23"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500034" y="420981"/>
            <a:ext cx="6786610" cy="584775"/>
          </a:xfrm>
          <a:prstGeom prst="rect">
            <a:avLst/>
          </a:prstGeom>
          <a:noFill/>
        </p:spPr>
        <p:txBody>
          <a:bodyPr wrap="square" rtlCol="1">
            <a:spAutoFit/>
          </a:bodyPr>
          <a:lstStyle/>
          <a:p>
            <a:pPr algn="ctr"/>
            <a:r>
              <a:rPr lang="ar-SA" sz="3200" b="1" dirty="0" smtClean="0">
                <a:cs typeface="DecoType Naskh Extensions" pitchFamily="2" charset="-78"/>
              </a:rPr>
              <a:t>أختار من الأبيات ما يدل على الصورة التي أمامي:</a:t>
            </a:r>
          </a:p>
        </p:txBody>
      </p:sp>
      <p:sp>
        <p:nvSpPr>
          <p:cNvPr id="4" name="وسيلة شرح بيضاوية 3"/>
          <p:cNvSpPr/>
          <p:nvPr/>
        </p:nvSpPr>
        <p:spPr>
          <a:xfrm>
            <a:off x="7215206" y="357166"/>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نشاط5 </a:t>
            </a:r>
            <a:endParaRPr lang="ar-SA" sz="2400" b="1" dirty="0">
              <a:solidFill>
                <a:schemeClr val="tx1"/>
              </a:solidFill>
            </a:endParaRPr>
          </a:p>
        </p:txBody>
      </p:sp>
      <p:sp>
        <p:nvSpPr>
          <p:cNvPr id="5" name="شكل بيضاوي 4"/>
          <p:cNvSpPr/>
          <p:nvPr/>
        </p:nvSpPr>
        <p:spPr>
          <a:xfrm>
            <a:off x="6572264" y="1285860"/>
            <a:ext cx="642942" cy="428628"/>
          </a:xfrm>
          <a:prstGeom prst="ellipse">
            <a:avLst/>
          </a:prstGeom>
        </p:spPr>
        <p:style>
          <a:lnRef idx="2">
            <a:schemeClr val="accent4"/>
          </a:lnRef>
          <a:fillRef idx="1">
            <a:schemeClr val="lt1"/>
          </a:fillRef>
          <a:effectRef idx="0">
            <a:schemeClr val="accent4"/>
          </a:effectRef>
          <a:fontRef idx="minor">
            <a:schemeClr val="dk1"/>
          </a:fontRef>
        </p:style>
        <p:txBody>
          <a:bodyPr rtlCol="1" anchor="ctr"/>
          <a:lstStyle/>
          <a:p>
            <a:pPr algn="ctr"/>
            <a:r>
              <a:rPr lang="ar-SA" sz="3200" b="1" dirty="0" smtClean="0">
                <a:solidFill>
                  <a:schemeClr val="tx1"/>
                </a:solidFill>
              </a:rPr>
              <a:t>أ</a:t>
            </a:r>
            <a:endParaRPr lang="ar-SA" sz="2400" b="1" dirty="0">
              <a:solidFill>
                <a:schemeClr val="tx1"/>
              </a:solidFill>
            </a:endParaRPr>
          </a:p>
        </p:txBody>
      </p:sp>
      <p:sp>
        <p:nvSpPr>
          <p:cNvPr id="6" name="شكل بيضاوي 5"/>
          <p:cNvSpPr/>
          <p:nvPr/>
        </p:nvSpPr>
        <p:spPr>
          <a:xfrm>
            <a:off x="6572264" y="2857496"/>
            <a:ext cx="642942" cy="428628"/>
          </a:xfrm>
          <a:prstGeom prst="ellipse">
            <a:avLst/>
          </a:prstGeom>
        </p:spPr>
        <p:style>
          <a:lnRef idx="2">
            <a:schemeClr val="accent4"/>
          </a:lnRef>
          <a:fillRef idx="1">
            <a:schemeClr val="lt1"/>
          </a:fillRef>
          <a:effectRef idx="0">
            <a:schemeClr val="accent4"/>
          </a:effectRef>
          <a:fontRef idx="minor">
            <a:schemeClr val="dk1"/>
          </a:fontRef>
        </p:style>
        <p:txBody>
          <a:bodyPr rtlCol="1" anchor="ctr"/>
          <a:lstStyle/>
          <a:p>
            <a:pPr algn="ctr"/>
            <a:r>
              <a:rPr lang="ar-SA" sz="3200" b="1" dirty="0" smtClean="0">
                <a:solidFill>
                  <a:schemeClr val="tx1"/>
                </a:solidFill>
              </a:rPr>
              <a:t>ب</a:t>
            </a:r>
            <a:endParaRPr lang="ar-SA" sz="2400" b="1" dirty="0">
              <a:solidFill>
                <a:schemeClr val="tx1"/>
              </a:solidFill>
            </a:endParaRPr>
          </a:p>
        </p:txBody>
      </p:sp>
      <p:sp>
        <p:nvSpPr>
          <p:cNvPr id="7" name="شكل بيضاوي 6"/>
          <p:cNvSpPr/>
          <p:nvPr/>
        </p:nvSpPr>
        <p:spPr>
          <a:xfrm>
            <a:off x="6572264" y="4143380"/>
            <a:ext cx="642942" cy="428628"/>
          </a:xfrm>
          <a:prstGeom prst="ellipse">
            <a:avLst/>
          </a:prstGeom>
        </p:spPr>
        <p:style>
          <a:lnRef idx="2">
            <a:schemeClr val="accent4"/>
          </a:lnRef>
          <a:fillRef idx="1">
            <a:schemeClr val="lt1"/>
          </a:fillRef>
          <a:effectRef idx="0">
            <a:schemeClr val="accent4"/>
          </a:effectRef>
          <a:fontRef idx="minor">
            <a:schemeClr val="dk1"/>
          </a:fontRef>
        </p:style>
        <p:txBody>
          <a:bodyPr rtlCol="1" anchor="ctr"/>
          <a:lstStyle/>
          <a:p>
            <a:pPr algn="ctr"/>
            <a:r>
              <a:rPr lang="ar-SA" sz="3200" b="1" dirty="0" smtClean="0">
                <a:solidFill>
                  <a:schemeClr val="tx1"/>
                </a:solidFill>
              </a:rPr>
              <a:t>ج</a:t>
            </a:r>
            <a:endParaRPr lang="ar-SA" sz="2400" b="1" dirty="0">
              <a:solidFill>
                <a:schemeClr val="tx1"/>
              </a:solidFill>
            </a:endParaRPr>
          </a:p>
        </p:txBody>
      </p:sp>
      <p:sp>
        <p:nvSpPr>
          <p:cNvPr id="8" name="مربع نص 7"/>
          <p:cNvSpPr txBox="1"/>
          <p:nvPr/>
        </p:nvSpPr>
        <p:spPr>
          <a:xfrm rot="10800000" flipV="1">
            <a:off x="3929058" y="1857365"/>
            <a:ext cx="4643470" cy="523220"/>
          </a:xfrm>
          <a:prstGeom prst="rect">
            <a:avLst/>
          </a:prstGeom>
          <a:noFill/>
        </p:spPr>
        <p:txBody>
          <a:bodyPr wrap="square" rtlCol="1">
            <a:spAutoFit/>
          </a:bodyPr>
          <a:lstStyle/>
          <a:p>
            <a:pPr algn="ctr"/>
            <a:r>
              <a:rPr lang="ar-SA" sz="2800" b="1" dirty="0" smtClean="0">
                <a:solidFill>
                  <a:srgbClr val="C00000"/>
                </a:solidFill>
              </a:rPr>
              <a:t>واتبعيني يا شياهي بين أسراب الطيور</a:t>
            </a:r>
            <a:endParaRPr lang="ar-SA" sz="2400" b="1" dirty="0">
              <a:solidFill>
                <a:srgbClr val="C00000"/>
              </a:solidFill>
            </a:endParaRPr>
          </a:p>
        </p:txBody>
      </p:sp>
      <p:sp>
        <p:nvSpPr>
          <p:cNvPr id="9" name="مربع نص 8"/>
          <p:cNvSpPr txBox="1"/>
          <p:nvPr/>
        </p:nvSpPr>
        <p:spPr>
          <a:xfrm rot="10800000" flipV="1">
            <a:off x="3929058" y="3405845"/>
            <a:ext cx="4643470" cy="523220"/>
          </a:xfrm>
          <a:prstGeom prst="rect">
            <a:avLst/>
          </a:prstGeom>
          <a:noFill/>
        </p:spPr>
        <p:txBody>
          <a:bodyPr wrap="square" rtlCol="1">
            <a:spAutoFit/>
          </a:bodyPr>
          <a:lstStyle/>
          <a:p>
            <a:pPr algn="ctr"/>
            <a:r>
              <a:rPr lang="ar-SA" sz="2800" b="1" dirty="0" smtClean="0">
                <a:solidFill>
                  <a:srgbClr val="C00000"/>
                </a:solidFill>
              </a:rPr>
              <a:t>فاقطعي ما شئت من عشب وزهر وثمر</a:t>
            </a:r>
            <a:endParaRPr lang="ar-SA" sz="2400" b="1" dirty="0">
              <a:solidFill>
                <a:srgbClr val="C00000"/>
              </a:solidFill>
            </a:endParaRPr>
          </a:p>
        </p:txBody>
      </p:sp>
      <p:sp>
        <p:nvSpPr>
          <p:cNvPr id="10" name="مربع نص 9"/>
          <p:cNvSpPr txBox="1"/>
          <p:nvPr/>
        </p:nvSpPr>
        <p:spPr>
          <a:xfrm rot="10800000" flipV="1">
            <a:off x="3929058" y="4547724"/>
            <a:ext cx="4643470" cy="954107"/>
          </a:xfrm>
          <a:prstGeom prst="rect">
            <a:avLst/>
          </a:prstGeom>
          <a:noFill/>
        </p:spPr>
        <p:txBody>
          <a:bodyPr wrap="square" rtlCol="1">
            <a:spAutoFit/>
          </a:bodyPr>
          <a:lstStyle/>
          <a:p>
            <a:pPr algn="ctr"/>
            <a:r>
              <a:rPr lang="ar-SA" sz="2800" b="1" dirty="0" smtClean="0">
                <a:solidFill>
                  <a:srgbClr val="C00000"/>
                </a:solidFill>
              </a:rPr>
              <a:t>واسمعي همس السواقي وانشقي عطر الزهر</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amond(in)">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diamond(in)">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amond(in)">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p:bldP spid="9" grpId="0"/>
      <p:bldP spid="10"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1357290" y="420981"/>
            <a:ext cx="5929354" cy="584775"/>
          </a:xfrm>
          <a:prstGeom prst="rect">
            <a:avLst/>
          </a:prstGeom>
          <a:noFill/>
        </p:spPr>
        <p:txBody>
          <a:bodyPr wrap="square" rtlCol="1">
            <a:spAutoFit/>
          </a:bodyPr>
          <a:lstStyle/>
          <a:p>
            <a:pPr algn="ctr"/>
            <a:r>
              <a:rPr lang="ar-SA" sz="3200" b="1" dirty="0" smtClean="0">
                <a:cs typeface="DecoType Naskh Extensions" pitchFamily="2" charset="-78"/>
              </a:rPr>
              <a:t>أبين أثر المناظر الطبيعية التالية في نفسي:</a:t>
            </a:r>
          </a:p>
        </p:txBody>
      </p:sp>
      <p:sp>
        <p:nvSpPr>
          <p:cNvPr id="4" name="وسيلة شرح بيضاوية 3"/>
          <p:cNvSpPr/>
          <p:nvPr/>
        </p:nvSpPr>
        <p:spPr>
          <a:xfrm>
            <a:off x="7215206" y="357166"/>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نشاط6 </a:t>
            </a:r>
            <a:endParaRPr lang="ar-SA" sz="2400" b="1" dirty="0">
              <a:solidFill>
                <a:schemeClr val="tx1"/>
              </a:solidFill>
            </a:endParaRPr>
          </a:p>
        </p:txBody>
      </p:sp>
      <p:sp>
        <p:nvSpPr>
          <p:cNvPr id="5" name="شكل بيضاوي 4"/>
          <p:cNvSpPr/>
          <p:nvPr/>
        </p:nvSpPr>
        <p:spPr>
          <a:xfrm>
            <a:off x="4857752" y="1142984"/>
            <a:ext cx="2928958" cy="571504"/>
          </a:xfrm>
          <a:prstGeom prst="ellipse">
            <a:avLst/>
          </a:prstGeom>
        </p:spPr>
        <p:style>
          <a:lnRef idx="1">
            <a:schemeClr val="accent5"/>
          </a:lnRef>
          <a:fillRef idx="2">
            <a:schemeClr val="accent5"/>
          </a:fillRef>
          <a:effectRef idx="1">
            <a:schemeClr val="accent5"/>
          </a:effectRef>
          <a:fontRef idx="minor">
            <a:schemeClr val="dk1"/>
          </a:fontRef>
        </p:style>
        <p:txBody>
          <a:bodyPr rtlCol="1" anchor="ctr"/>
          <a:lstStyle/>
          <a:p>
            <a:pPr algn="ctr"/>
            <a:r>
              <a:rPr lang="ar-SA" sz="2800" b="1" dirty="0" smtClean="0">
                <a:solidFill>
                  <a:schemeClr val="tx1"/>
                </a:solidFill>
              </a:rPr>
              <a:t>وقت الأصيل</a:t>
            </a:r>
          </a:p>
        </p:txBody>
      </p:sp>
      <p:sp>
        <p:nvSpPr>
          <p:cNvPr id="6" name="شكل بيضاوي 5"/>
          <p:cNvSpPr/>
          <p:nvPr/>
        </p:nvSpPr>
        <p:spPr>
          <a:xfrm>
            <a:off x="1500166" y="1071546"/>
            <a:ext cx="2928958" cy="571504"/>
          </a:xfrm>
          <a:prstGeom prst="ellipse">
            <a:avLst/>
          </a:prstGeom>
        </p:spPr>
        <p:style>
          <a:lnRef idx="1">
            <a:schemeClr val="accent5"/>
          </a:lnRef>
          <a:fillRef idx="2">
            <a:schemeClr val="accent5"/>
          </a:fillRef>
          <a:effectRef idx="1">
            <a:schemeClr val="accent5"/>
          </a:effectRef>
          <a:fontRef idx="minor">
            <a:schemeClr val="dk1"/>
          </a:fontRef>
        </p:style>
        <p:txBody>
          <a:bodyPr rtlCol="1" anchor="ctr"/>
          <a:lstStyle/>
          <a:p>
            <a:pPr algn="ctr"/>
            <a:r>
              <a:rPr lang="ar-SA" sz="2500" b="1" dirty="0" smtClean="0">
                <a:solidFill>
                  <a:schemeClr val="tx1"/>
                </a:solidFill>
              </a:rPr>
              <a:t>الضباب المستنير</a:t>
            </a:r>
          </a:p>
        </p:txBody>
      </p:sp>
      <p:sp>
        <p:nvSpPr>
          <p:cNvPr id="7" name="شكل بيضاوي 6"/>
          <p:cNvSpPr/>
          <p:nvPr/>
        </p:nvSpPr>
        <p:spPr>
          <a:xfrm>
            <a:off x="3071802" y="1785926"/>
            <a:ext cx="2928958" cy="571504"/>
          </a:xfrm>
          <a:prstGeom prst="ellipse">
            <a:avLst/>
          </a:prstGeom>
        </p:spPr>
        <p:style>
          <a:lnRef idx="1">
            <a:schemeClr val="accent5"/>
          </a:lnRef>
          <a:fillRef idx="2">
            <a:schemeClr val="accent5"/>
          </a:fillRef>
          <a:effectRef idx="1">
            <a:schemeClr val="accent5"/>
          </a:effectRef>
          <a:fontRef idx="minor">
            <a:schemeClr val="dk1"/>
          </a:fontRef>
        </p:style>
        <p:txBody>
          <a:bodyPr rtlCol="1" anchor="ctr"/>
          <a:lstStyle/>
          <a:p>
            <a:pPr algn="ctr"/>
            <a:r>
              <a:rPr lang="ar-SA" sz="2400" b="1" dirty="0" smtClean="0">
                <a:solidFill>
                  <a:schemeClr val="tx1"/>
                </a:solidFill>
              </a:rPr>
              <a:t>السواقي والزهور</a:t>
            </a:r>
          </a:p>
        </p:txBody>
      </p:sp>
      <p:sp>
        <p:nvSpPr>
          <p:cNvPr id="8" name="مربع نص 7"/>
          <p:cNvSpPr txBox="1"/>
          <p:nvPr/>
        </p:nvSpPr>
        <p:spPr>
          <a:xfrm>
            <a:off x="1000132" y="2492683"/>
            <a:ext cx="7286644" cy="1077218"/>
          </a:xfrm>
          <a:prstGeom prst="rect">
            <a:avLst/>
          </a:prstGeom>
          <a:noFill/>
        </p:spPr>
        <p:txBody>
          <a:bodyPr wrap="square" rtlCol="1">
            <a:spAutoFit/>
          </a:bodyPr>
          <a:lstStyle/>
          <a:p>
            <a:pPr algn="ctr"/>
            <a:r>
              <a:rPr lang="ar-SA" sz="3200" b="1" dirty="0" smtClean="0">
                <a:cs typeface="DecoType Naskh Extensions" pitchFamily="2" charset="-78"/>
              </a:rPr>
              <a:t>أي التعبيرين أبلغ وأجمل ولماذا؟</a:t>
            </a:r>
          </a:p>
          <a:p>
            <a:pPr algn="ctr"/>
            <a:r>
              <a:rPr lang="ar-SA" sz="3200" b="1" dirty="0" smtClean="0">
                <a:cs typeface="DecoType Naskh Extensions" pitchFamily="2" charset="-78"/>
              </a:rPr>
              <a:t>واسمعي همس السواقي        واسمعي صوت السواقي</a:t>
            </a:r>
          </a:p>
        </p:txBody>
      </p:sp>
      <p:sp>
        <p:nvSpPr>
          <p:cNvPr id="9" name="وسيلة شرح بيضاوية 8"/>
          <p:cNvSpPr/>
          <p:nvPr/>
        </p:nvSpPr>
        <p:spPr>
          <a:xfrm>
            <a:off x="7215206" y="2428868"/>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نشاط7 </a:t>
            </a:r>
            <a:endParaRPr lang="ar-SA" sz="2400" b="1" dirty="0">
              <a:solidFill>
                <a:schemeClr val="tx1"/>
              </a:solidFill>
            </a:endParaRPr>
          </a:p>
        </p:txBody>
      </p:sp>
      <p:sp>
        <p:nvSpPr>
          <p:cNvPr id="11" name="مربع نص 10"/>
          <p:cNvSpPr txBox="1"/>
          <p:nvPr/>
        </p:nvSpPr>
        <p:spPr>
          <a:xfrm>
            <a:off x="500066" y="4566360"/>
            <a:ext cx="7286644" cy="584775"/>
          </a:xfrm>
          <a:prstGeom prst="rect">
            <a:avLst/>
          </a:prstGeom>
          <a:noFill/>
        </p:spPr>
        <p:txBody>
          <a:bodyPr wrap="square" rtlCol="1">
            <a:spAutoFit/>
          </a:bodyPr>
          <a:lstStyle/>
          <a:p>
            <a:pPr algn="ctr"/>
            <a:r>
              <a:rPr lang="ar-SA" sz="3200" b="1" dirty="0" smtClean="0">
                <a:cs typeface="DecoType Naskh Extensions" pitchFamily="2" charset="-78"/>
              </a:rPr>
              <a:t>أكتب بيتاً أعجبني من القصيدة وأبين السبب.</a:t>
            </a:r>
          </a:p>
        </p:txBody>
      </p:sp>
      <p:sp>
        <p:nvSpPr>
          <p:cNvPr id="12" name="وسيلة شرح بيضاوية 11"/>
          <p:cNvSpPr/>
          <p:nvPr/>
        </p:nvSpPr>
        <p:spPr>
          <a:xfrm>
            <a:off x="7215174" y="4502545"/>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نشاط8 </a:t>
            </a:r>
            <a:endParaRPr lang="ar-SA" sz="2400" b="1" dirty="0">
              <a:solidFill>
                <a:schemeClr val="tx1"/>
              </a:solidFill>
            </a:endParaRPr>
          </a:p>
        </p:txBody>
      </p:sp>
      <p:sp>
        <p:nvSpPr>
          <p:cNvPr id="13" name="مربع نص 12"/>
          <p:cNvSpPr txBox="1"/>
          <p:nvPr/>
        </p:nvSpPr>
        <p:spPr>
          <a:xfrm rot="10800000" flipV="1">
            <a:off x="785787" y="3617900"/>
            <a:ext cx="6929487" cy="954107"/>
          </a:xfrm>
          <a:prstGeom prst="rect">
            <a:avLst/>
          </a:prstGeom>
          <a:noFill/>
        </p:spPr>
        <p:txBody>
          <a:bodyPr wrap="square" rtlCol="1">
            <a:spAutoFit/>
          </a:bodyPr>
          <a:lstStyle/>
          <a:p>
            <a:pPr algn="ctr"/>
            <a:r>
              <a:rPr lang="ar-SA" sz="2800" b="1" dirty="0" smtClean="0">
                <a:solidFill>
                  <a:srgbClr val="C00000"/>
                </a:solidFill>
              </a:rPr>
              <a:t>الأجمل همس السواقي لأن اللفظ يناسب الصوت الهادئ الصادر عن مياه السواقي</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par>
                                <p:cTn id="11" presetID="17"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strVal val="#ppt_h"/>
                                          </p:val>
                                        </p:tav>
                                        <p:tav tm="100000">
                                          <p:val>
                                            <p:strVal val="#ppt_h"/>
                                          </p:val>
                                        </p:tav>
                                      </p:tavLst>
                                    </p:anim>
                                  </p:childTnLst>
                                </p:cTn>
                              </p:par>
                              <p:par>
                                <p:cTn id="15" presetID="17" presetClass="entr" presetSubtype="1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strVal val="#ppt_h"/>
                                          </p:val>
                                        </p:tav>
                                        <p:tav tm="100000">
                                          <p:val>
                                            <p:strVal val="#ppt_h"/>
                                          </p:val>
                                        </p:tav>
                                      </p:tavLst>
                                    </p:anim>
                                  </p:childTnLst>
                                </p:cTn>
                              </p:par>
                              <p:par>
                                <p:cTn id="19" presetID="17"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strVal val="#ppt_h"/>
                                          </p:val>
                                        </p:tav>
                                        <p:tav tm="100000">
                                          <p:val>
                                            <p:strVal val="#ppt_h"/>
                                          </p:val>
                                        </p:tav>
                                      </p:tavLst>
                                    </p:anim>
                                  </p:childTnLst>
                                </p:cTn>
                              </p:par>
                              <p:par>
                                <p:cTn id="23" presetID="21"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heel(4)">
                                      <p:cBhvr>
                                        <p:cTn id="25" dur="1000"/>
                                        <p:tgtEl>
                                          <p:spTgt spid="8"/>
                                        </p:tgtEl>
                                      </p:cBhvr>
                                    </p:animEffect>
                                  </p:childTnLst>
                                </p:cTn>
                              </p:par>
                              <p:par>
                                <p:cTn id="26" presetID="8" presetClass="entr" presetSubtype="16"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diamond(in)">
                                      <p:cBhvr>
                                        <p:cTn id="28" dur="1000"/>
                                        <p:tgtEl>
                                          <p:spTgt spid="9"/>
                                        </p:tgtEl>
                                      </p:cBhvr>
                                    </p:animEffect>
                                  </p:childTnLst>
                                </p:cTn>
                              </p:par>
                              <p:par>
                                <p:cTn id="29" presetID="21"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heel(4)">
                                      <p:cBhvr>
                                        <p:cTn id="31" dur="1000"/>
                                        <p:tgtEl>
                                          <p:spTgt spid="11"/>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diamond(in)">
                                      <p:cBhvr>
                                        <p:cTn id="34" dur="10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diamond(in)">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p:bldP spid="9" grpId="0" animBg="1"/>
      <p:bldP spid="11" grpId="0"/>
      <p:bldP spid="12" grpId="0" animBg="1"/>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hp\Desktop\imagesCA6PJGOA.jpg"/>
          <p:cNvPicPr>
            <a:picLocks noChangeAspect="1" noChangeArrowheads="1"/>
          </p:cNvPicPr>
          <p:nvPr/>
        </p:nvPicPr>
        <p:blipFill>
          <a:blip r:embed="rId2" cstate="print"/>
          <a:srcRect/>
          <a:stretch>
            <a:fillRect/>
          </a:stretch>
        </p:blipFill>
        <p:spPr bwMode="auto">
          <a:xfrm>
            <a:off x="0" y="0"/>
            <a:ext cx="9143999" cy="6858000"/>
          </a:xfrm>
          <a:prstGeom prst="rect">
            <a:avLst/>
          </a:prstGeom>
          <a:noFill/>
        </p:spPr>
      </p:pic>
      <p:sp>
        <p:nvSpPr>
          <p:cNvPr id="3" name="عنصر نائب للتذييل 2"/>
          <p:cNvSpPr>
            <a:spLocks noGrp="1"/>
          </p:cNvSpPr>
          <p:nvPr>
            <p:ph type="ftr" sz="quarter" idx="11"/>
          </p:nvPr>
        </p:nvSpPr>
        <p:spPr/>
        <p:txBody>
          <a:bodyPr/>
          <a:lstStyle/>
          <a:p>
            <a:r>
              <a:rPr lang="ar-SA" smtClean="0"/>
              <a:t>بوح الخاطر</a:t>
            </a:r>
            <a:endParaRPr lang="ar-SA"/>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hp\Desktop\imagesCAPL05EK.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عنصر نائب للتذييل 2"/>
          <p:cNvSpPr>
            <a:spLocks noGrp="1"/>
          </p:cNvSpPr>
          <p:nvPr>
            <p:ph type="ftr" sz="quarter" idx="11"/>
          </p:nvPr>
        </p:nvSpPr>
        <p:spPr/>
        <p:txBody>
          <a:bodyPr/>
          <a:lstStyle/>
          <a:p>
            <a:r>
              <a:rPr lang="ar-SA" smtClean="0"/>
              <a:t>بوح الخاطر</a:t>
            </a:r>
            <a:endParaRPr lang="ar-SA"/>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hp\Desktop\imagesCAQFE322.jpg"/>
          <p:cNvPicPr>
            <a:picLocks noChangeAspect="1" noChangeArrowheads="1"/>
          </p:cNvPicPr>
          <p:nvPr/>
        </p:nvPicPr>
        <p:blipFill>
          <a:blip r:embed="rId2" cstate="print"/>
          <a:srcRect/>
          <a:stretch>
            <a:fillRect/>
          </a:stretch>
        </p:blipFill>
        <p:spPr bwMode="auto">
          <a:xfrm>
            <a:off x="-468560" y="0"/>
            <a:ext cx="9793088" cy="6858000"/>
          </a:xfrm>
          <a:prstGeom prst="rect">
            <a:avLst/>
          </a:prstGeom>
          <a:noFill/>
        </p:spPr>
      </p:pic>
      <p:sp>
        <p:nvSpPr>
          <p:cNvPr id="3" name="عنصر نائب للتذييل 2"/>
          <p:cNvSpPr>
            <a:spLocks noGrp="1"/>
          </p:cNvSpPr>
          <p:nvPr>
            <p:ph type="ftr" sz="quarter" idx="11"/>
          </p:nvPr>
        </p:nvSpPr>
        <p:spPr/>
        <p:txBody>
          <a:bodyPr/>
          <a:lstStyle/>
          <a:p>
            <a:r>
              <a:rPr lang="ar-SA" smtClean="0"/>
              <a:t>بوح الخاطر</a:t>
            </a:r>
            <a:endParaRPr lang="ar-SA"/>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شمس 2"/>
          <p:cNvSpPr/>
          <p:nvPr/>
        </p:nvSpPr>
        <p:spPr>
          <a:xfrm>
            <a:off x="642910" y="500042"/>
            <a:ext cx="7715304" cy="5572164"/>
          </a:xfrm>
          <a:prstGeom prst="sun">
            <a:avLst>
              <a:gd name="adj" fmla="val 15926"/>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chemeClr val="tx1"/>
                </a:solidFill>
              </a:rPr>
              <a:t>الإنجاز:</a:t>
            </a:r>
          </a:p>
          <a:p>
            <a:pPr algn="ctr"/>
            <a:r>
              <a:rPr lang="ar-SA" sz="4000" b="1" dirty="0" smtClean="0">
                <a:solidFill>
                  <a:schemeClr val="tx1"/>
                </a:solidFill>
              </a:rPr>
              <a:t>البحث عن صور ومقالات حول الأعمال الحرفية في المجتمع السعودي. </a:t>
            </a:r>
            <a:endParaRPr lang="ar-SA" sz="40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ppt_w/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 calcmode="lin" valueType="num">
                                      <p:cBhvr>
                                        <p:cTn id="9" dur="1000" fill="hold"/>
                                        <p:tgtEl>
                                          <p:spTgt spid="3"/>
                                        </p:tgtEl>
                                        <p:attrNameLst>
                                          <p:attrName>ppt_w</p:attrName>
                                        </p:attrNameLst>
                                      </p:cBhvr>
                                      <p:tavLst>
                                        <p:tav tm="0">
                                          <p:val>
                                            <p:fltVal val="0"/>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hp\Desktop\imagesCA8O4QCG.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عنصر نائب للتذييل 2"/>
          <p:cNvSpPr>
            <a:spLocks noGrp="1"/>
          </p:cNvSpPr>
          <p:nvPr>
            <p:ph type="ftr" sz="quarter" idx="11"/>
          </p:nvPr>
        </p:nvSpPr>
        <p:spPr/>
        <p:txBody>
          <a:bodyPr/>
          <a:lstStyle/>
          <a:p>
            <a:r>
              <a:rPr lang="ar-SA" smtClean="0"/>
              <a:t>بوح الخاطر</a:t>
            </a:r>
            <a:endParaRPr lang="ar-SA"/>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hp\Desktop\imagesCAPL05EK.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عنصر نائب للتذييل 2"/>
          <p:cNvSpPr>
            <a:spLocks noGrp="1"/>
          </p:cNvSpPr>
          <p:nvPr>
            <p:ph type="ftr" sz="quarter" idx="11"/>
          </p:nvPr>
        </p:nvSpPr>
        <p:spPr/>
        <p:txBody>
          <a:bodyPr/>
          <a:lstStyle/>
          <a:p>
            <a:r>
              <a:rPr lang="ar-SA" smtClean="0"/>
              <a:t>بوح الخاطر</a:t>
            </a:r>
            <a:endParaRPr lang="ar-SA"/>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5" name="زاوية مطوية 4"/>
          <p:cNvSpPr/>
          <p:nvPr/>
        </p:nvSpPr>
        <p:spPr>
          <a:xfrm rot="834941">
            <a:off x="7115865" y="465454"/>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ثانياً</a:t>
            </a:r>
            <a:endParaRPr lang="ar-SA" sz="2800" b="1" dirty="0">
              <a:solidFill>
                <a:srgbClr val="C00000"/>
              </a:solidFill>
            </a:endParaRPr>
          </a:p>
        </p:txBody>
      </p:sp>
      <p:sp>
        <p:nvSpPr>
          <p:cNvPr id="6" name="مربع نص 5"/>
          <p:cNvSpPr txBox="1"/>
          <p:nvPr/>
        </p:nvSpPr>
        <p:spPr>
          <a:xfrm>
            <a:off x="928662" y="285728"/>
            <a:ext cx="6215106" cy="1077218"/>
          </a:xfrm>
          <a:prstGeom prst="rect">
            <a:avLst/>
          </a:prstGeom>
          <a:noFill/>
        </p:spPr>
        <p:txBody>
          <a:bodyPr wrap="square" rtlCol="1">
            <a:spAutoFit/>
          </a:bodyPr>
          <a:lstStyle/>
          <a:p>
            <a:pPr algn="ctr"/>
            <a:r>
              <a:rPr lang="ar-SA" sz="3200" b="1" dirty="0" smtClean="0">
                <a:cs typeface="DecoType Naskh Extensions" pitchFamily="2" charset="-78"/>
              </a:rPr>
              <a:t>1) أصل الكلمات في مجموعة(أ) بما يناسب معناها في مجموعة(ب): </a:t>
            </a:r>
            <a:endParaRPr lang="ar-SA" sz="3200" b="1" dirty="0">
              <a:cs typeface="DecoType Naskh Extensions" pitchFamily="2" charset="-78"/>
            </a:endParaRPr>
          </a:p>
        </p:txBody>
      </p:sp>
      <p:sp>
        <p:nvSpPr>
          <p:cNvPr id="8" name="سهم إلى اليسار 7"/>
          <p:cNvSpPr/>
          <p:nvPr/>
        </p:nvSpPr>
        <p:spPr>
          <a:xfrm>
            <a:off x="6286512" y="1500174"/>
            <a:ext cx="2428892" cy="1428760"/>
          </a:xfrm>
          <a:prstGeom prst="leftArrow">
            <a:avLst/>
          </a:prstGeom>
          <a:gradFill flip="none" rotWithShape="1">
            <a:gsLst>
              <a:gs pos="0">
                <a:schemeClr val="accent3">
                  <a:lumMod val="60000"/>
                  <a:lumOff val="40000"/>
                  <a:tint val="66000"/>
                  <a:satMod val="160000"/>
                </a:schemeClr>
              </a:gs>
              <a:gs pos="50000">
                <a:schemeClr val="accent3">
                  <a:lumMod val="60000"/>
                  <a:lumOff val="40000"/>
                  <a:tint val="44500"/>
                  <a:satMod val="160000"/>
                </a:schemeClr>
              </a:gs>
              <a:gs pos="100000">
                <a:schemeClr val="accent3">
                  <a:lumMod val="60000"/>
                  <a:lumOff val="40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chemeClr val="tx1"/>
                </a:solidFill>
              </a:rPr>
              <a:t>الاقتصاد</a:t>
            </a:r>
            <a:endParaRPr lang="ar-SA" sz="4000" b="1" dirty="0">
              <a:solidFill>
                <a:schemeClr val="tx1"/>
              </a:solidFill>
            </a:endParaRPr>
          </a:p>
        </p:txBody>
      </p:sp>
      <p:sp>
        <p:nvSpPr>
          <p:cNvPr id="9" name="مستطيل مستدير الزوايا 8"/>
          <p:cNvSpPr/>
          <p:nvPr/>
        </p:nvSpPr>
        <p:spPr>
          <a:xfrm>
            <a:off x="642910" y="1857364"/>
            <a:ext cx="5143536" cy="642942"/>
          </a:xfrm>
          <a:prstGeom prst="roundRect">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4000" b="1" dirty="0" smtClean="0">
                <a:solidFill>
                  <a:schemeClr val="tx1"/>
                </a:solidFill>
              </a:rPr>
              <a:t>    فلاحة الأرض</a:t>
            </a:r>
          </a:p>
        </p:txBody>
      </p:sp>
      <p:sp>
        <p:nvSpPr>
          <p:cNvPr id="10" name="سهم إلى اليسار 9"/>
          <p:cNvSpPr/>
          <p:nvPr/>
        </p:nvSpPr>
        <p:spPr>
          <a:xfrm>
            <a:off x="6286512" y="3000372"/>
            <a:ext cx="2428892" cy="1428760"/>
          </a:xfrm>
          <a:prstGeom prst="leftArrow">
            <a:avLst/>
          </a:prstGeom>
          <a:gradFill flip="none" rotWithShape="1">
            <a:gsLst>
              <a:gs pos="0">
                <a:schemeClr val="accent3">
                  <a:lumMod val="60000"/>
                  <a:lumOff val="40000"/>
                  <a:tint val="66000"/>
                  <a:satMod val="160000"/>
                </a:schemeClr>
              </a:gs>
              <a:gs pos="50000">
                <a:schemeClr val="accent3">
                  <a:lumMod val="60000"/>
                  <a:lumOff val="40000"/>
                  <a:tint val="44500"/>
                  <a:satMod val="160000"/>
                </a:schemeClr>
              </a:gs>
              <a:gs pos="100000">
                <a:schemeClr val="accent3">
                  <a:lumMod val="60000"/>
                  <a:lumOff val="40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chemeClr val="tx1"/>
                </a:solidFill>
              </a:rPr>
              <a:t>التجارة</a:t>
            </a:r>
            <a:endParaRPr lang="ar-SA" sz="4000" b="1" dirty="0">
              <a:solidFill>
                <a:schemeClr val="tx1"/>
              </a:solidFill>
            </a:endParaRPr>
          </a:p>
        </p:txBody>
      </p:sp>
      <p:sp>
        <p:nvSpPr>
          <p:cNvPr id="11" name="مستطيل مستدير الزوايا 10"/>
          <p:cNvSpPr/>
          <p:nvPr/>
        </p:nvSpPr>
        <p:spPr>
          <a:xfrm>
            <a:off x="642910" y="3357562"/>
            <a:ext cx="5143536" cy="642942"/>
          </a:xfrm>
          <a:prstGeom prst="roundRect">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علم يبحث في إدارة واستغلال الموارد</a:t>
            </a:r>
          </a:p>
        </p:txBody>
      </p:sp>
      <p:sp>
        <p:nvSpPr>
          <p:cNvPr id="12" name="سهم إلى اليسار 11"/>
          <p:cNvSpPr/>
          <p:nvPr/>
        </p:nvSpPr>
        <p:spPr>
          <a:xfrm>
            <a:off x="6286512" y="4500570"/>
            <a:ext cx="2428892" cy="1428760"/>
          </a:xfrm>
          <a:prstGeom prst="leftArrow">
            <a:avLst/>
          </a:prstGeom>
          <a:gradFill flip="none" rotWithShape="1">
            <a:gsLst>
              <a:gs pos="0">
                <a:schemeClr val="accent3">
                  <a:lumMod val="60000"/>
                  <a:lumOff val="40000"/>
                  <a:tint val="66000"/>
                  <a:satMod val="160000"/>
                </a:schemeClr>
              </a:gs>
              <a:gs pos="50000">
                <a:schemeClr val="accent3">
                  <a:lumMod val="60000"/>
                  <a:lumOff val="40000"/>
                  <a:tint val="44500"/>
                  <a:satMod val="160000"/>
                </a:schemeClr>
              </a:gs>
              <a:gs pos="100000">
                <a:schemeClr val="accent3">
                  <a:lumMod val="60000"/>
                  <a:lumOff val="40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chemeClr val="tx1"/>
                </a:solidFill>
              </a:rPr>
              <a:t>الزراعة</a:t>
            </a:r>
            <a:endParaRPr lang="ar-SA" sz="4000" b="1" dirty="0">
              <a:solidFill>
                <a:schemeClr val="tx1"/>
              </a:solidFill>
            </a:endParaRPr>
          </a:p>
        </p:txBody>
      </p:sp>
      <p:sp>
        <p:nvSpPr>
          <p:cNvPr id="13" name="مستطيل مستدير الزوايا 12"/>
          <p:cNvSpPr/>
          <p:nvPr/>
        </p:nvSpPr>
        <p:spPr>
          <a:xfrm>
            <a:off x="642910" y="4857760"/>
            <a:ext cx="5143536" cy="642942"/>
          </a:xfrm>
          <a:prstGeom prst="roundRect">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chemeClr val="tx1"/>
                </a:solidFill>
              </a:rPr>
              <a:t>ممارسة البيع والشراء</a:t>
            </a:r>
          </a:p>
        </p:txBody>
      </p:sp>
      <p:sp>
        <p:nvSpPr>
          <p:cNvPr id="14" name="شكل بيضاوي 13"/>
          <p:cNvSpPr/>
          <p:nvPr/>
        </p:nvSpPr>
        <p:spPr>
          <a:xfrm>
            <a:off x="7143768" y="1214422"/>
            <a:ext cx="642942" cy="571504"/>
          </a:xfrm>
          <a:prstGeom prst="ellipse">
            <a:avLst/>
          </a:prstGeom>
          <a:gradFill flip="none" rotWithShape="1">
            <a:gsLst>
              <a:gs pos="0">
                <a:schemeClr val="accent3">
                  <a:lumMod val="40000"/>
                  <a:lumOff val="60000"/>
                  <a:shade val="30000"/>
                  <a:satMod val="115000"/>
                </a:schemeClr>
              </a:gs>
              <a:gs pos="50000">
                <a:schemeClr val="accent3">
                  <a:lumMod val="40000"/>
                  <a:lumOff val="60000"/>
                  <a:shade val="67500"/>
                  <a:satMod val="115000"/>
                </a:schemeClr>
              </a:gs>
              <a:gs pos="100000">
                <a:schemeClr val="accent3">
                  <a:lumMod val="40000"/>
                  <a:lumOff val="60000"/>
                  <a:shade val="100000"/>
                  <a:satMod val="115000"/>
                </a:schemeClr>
              </a:gs>
            </a:gsLst>
            <a:lin ang="2700000" scaled="1"/>
            <a:tileRect/>
          </a:gra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أ</a:t>
            </a:r>
            <a:endParaRPr lang="ar-SA" sz="3200" b="1" dirty="0">
              <a:solidFill>
                <a:schemeClr val="tx1"/>
              </a:solidFill>
            </a:endParaRPr>
          </a:p>
        </p:txBody>
      </p:sp>
      <p:sp>
        <p:nvSpPr>
          <p:cNvPr id="15" name="شكل بيضاوي 14"/>
          <p:cNvSpPr/>
          <p:nvPr/>
        </p:nvSpPr>
        <p:spPr>
          <a:xfrm>
            <a:off x="2928926" y="1214422"/>
            <a:ext cx="642942" cy="571504"/>
          </a:xfrm>
          <a:prstGeom prst="ellipse">
            <a:avLst/>
          </a:prstGeom>
          <a:gradFill flip="none" rotWithShape="1">
            <a:gsLst>
              <a:gs pos="0">
                <a:schemeClr val="accent3">
                  <a:lumMod val="40000"/>
                  <a:lumOff val="60000"/>
                  <a:shade val="30000"/>
                  <a:satMod val="115000"/>
                </a:schemeClr>
              </a:gs>
              <a:gs pos="50000">
                <a:schemeClr val="accent3">
                  <a:lumMod val="40000"/>
                  <a:lumOff val="60000"/>
                  <a:shade val="67500"/>
                  <a:satMod val="115000"/>
                </a:schemeClr>
              </a:gs>
              <a:gs pos="100000">
                <a:schemeClr val="accent3">
                  <a:lumMod val="40000"/>
                  <a:lumOff val="60000"/>
                  <a:shade val="100000"/>
                  <a:satMod val="115000"/>
                </a:schemeClr>
              </a:gs>
            </a:gsLst>
            <a:lin ang="2700000" scaled="1"/>
            <a:tileRect/>
          </a:gra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ب</a:t>
            </a:r>
            <a:endParaRPr lang="ar-SA" sz="3200" b="1" dirty="0">
              <a:solidFill>
                <a:schemeClr val="tx1"/>
              </a:solidFill>
            </a:endParaRPr>
          </a:p>
        </p:txBody>
      </p:sp>
      <p:cxnSp>
        <p:nvCxnSpPr>
          <p:cNvPr id="17" name="رابط مستقيم 16"/>
          <p:cNvCxnSpPr/>
          <p:nvPr/>
        </p:nvCxnSpPr>
        <p:spPr>
          <a:xfrm rot="5400000">
            <a:off x="5643570" y="2357430"/>
            <a:ext cx="1214446" cy="1214446"/>
          </a:xfrm>
          <a:prstGeom prst="line">
            <a:avLst/>
          </a:prstGeom>
        </p:spPr>
        <p:style>
          <a:lnRef idx="3">
            <a:schemeClr val="accent2"/>
          </a:lnRef>
          <a:fillRef idx="0">
            <a:schemeClr val="accent2"/>
          </a:fillRef>
          <a:effectRef idx="2">
            <a:schemeClr val="accent2"/>
          </a:effectRef>
          <a:fontRef idx="minor">
            <a:schemeClr val="tx1"/>
          </a:fontRef>
        </p:style>
      </p:cxnSp>
      <p:cxnSp>
        <p:nvCxnSpPr>
          <p:cNvPr id="19" name="رابط مستقيم 18"/>
          <p:cNvCxnSpPr/>
          <p:nvPr/>
        </p:nvCxnSpPr>
        <p:spPr>
          <a:xfrm rot="10800000" flipV="1">
            <a:off x="5286380" y="3786190"/>
            <a:ext cx="1714512" cy="1357322"/>
          </a:xfrm>
          <a:prstGeom prst="line">
            <a:avLst/>
          </a:prstGeom>
        </p:spPr>
        <p:style>
          <a:lnRef idx="3">
            <a:schemeClr val="accent2"/>
          </a:lnRef>
          <a:fillRef idx="0">
            <a:schemeClr val="accent2"/>
          </a:fillRef>
          <a:effectRef idx="2">
            <a:schemeClr val="accent2"/>
          </a:effectRef>
          <a:fontRef idx="minor">
            <a:schemeClr val="tx1"/>
          </a:fontRef>
        </p:style>
      </p:cxnSp>
      <p:cxnSp>
        <p:nvCxnSpPr>
          <p:cNvPr id="21" name="رابط مستقيم 20"/>
          <p:cNvCxnSpPr/>
          <p:nvPr/>
        </p:nvCxnSpPr>
        <p:spPr>
          <a:xfrm rot="16200000" flipV="1">
            <a:off x="4607719" y="2893215"/>
            <a:ext cx="3000396" cy="1643074"/>
          </a:xfrm>
          <a:prstGeom prst="line">
            <a:avLst/>
          </a:prstGeom>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1000"/>
                                        <p:tgtEl>
                                          <p:spTgt spid="6"/>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4)">
                                      <p:cBhvr>
                                        <p:cTn id="10" dur="1000"/>
                                        <p:tgtEl>
                                          <p:spTgt spid="5"/>
                                        </p:tgtEl>
                                      </p:cBhvr>
                                    </p:animEffect>
                                  </p:childTnLst>
                                </p:cTn>
                              </p:par>
                              <p:par>
                                <p:cTn id="11" presetID="6" presetClass="entr" presetSubtype="32"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ircle(out)">
                                      <p:cBhvr>
                                        <p:cTn id="13" dur="1000"/>
                                        <p:tgtEl>
                                          <p:spTgt spid="8"/>
                                        </p:tgtEl>
                                      </p:cBhvr>
                                    </p:animEffect>
                                  </p:childTnLst>
                                </p:cTn>
                              </p:par>
                              <p:par>
                                <p:cTn id="14" presetID="6" presetClass="entr" presetSubtype="32"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ircle(out)">
                                      <p:cBhvr>
                                        <p:cTn id="16" dur="1000"/>
                                        <p:tgtEl>
                                          <p:spTgt spid="9"/>
                                        </p:tgtEl>
                                      </p:cBhvr>
                                    </p:animEffect>
                                  </p:childTnLst>
                                </p:cTn>
                              </p:par>
                              <p:par>
                                <p:cTn id="17" presetID="6" presetClass="entr" presetSubtype="3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ircle(out)">
                                      <p:cBhvr>
                                        <p:cTn id="19" dur="1000"/>
                                        <p:tgtEl>
                                          <p:spTgt spid="10"/>
                                        </p:tgtEl>
                                      </p:cBhvr>
                                    </p:animEffect>
                                  </p:childTnLst>
                                </p:cTn>
                              </p:par>
                              <p:par>
                                <p:cTn id="20" presetID="6" presetClass="entr" presetSubtype="32"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out)">
                                      <p:cBhvr>
                                        <p:cTn id="22" dur="1000"/>
                                        <p:tgtEl>
                                          <p:spTgt spid="11"/>
                                        </p:tgtEl>
                                      </p:cBhvr>
                                    </p:animEffect>
                                  </p:childTnLst>
                                </p:cTn>
                              </p:par>
                              <p:par>
                                <p:cTn id="23" presetID="6" presetClass="entr" presetSubtype="32"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ircle(out)">
                                      <p:cBhvr>
                                        <p:cTn id="25" dur="1000"/>
                                        <p:tgtEl>
                                          <p:spTgt spid="12"/>
                                        </p:tgtEl>
                                      </p:cBhvr>
                                    </p:animEffect>
                                  </p:childTnLst>
                                </p:cTn>
                              </p:par>
                              <p:par>
                                <p:cTn id="26" presetID="6" presetClass="entr" presetSubtype="32"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circle(out)">
                                      <p:cBhvr>
                                        <p:cTn id="28" dur="10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7" presetClass="entr" presetSubtype="8"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1000" fill="hold"/>
                                        <p:tgtEl>
                                          <p:spTgt spid="17"/>
                                        </p:tgtEl>
                                        <p:attrNameLst>
                                          <p:attrName>ppt_x</p:attrName>
                                        </p:attrNameLst>
                                      </p:cBhvr>
                                      <p:tavLst>
                                        <p:tav tm="0">
                                          <p:val>
                                            <p:strVal val="0-#ppt_w/2"/>
                                          </p:val>
                                        </p:tav>
                                        <p:tav tm="100000">
                                          <p:val>
                                            <p:strVal val="#ppt_x"/>
                                          </p:val>
                                        </p:tav>
                                      </p:tavLst>
                                    </p:anim>
                                    <p:anim calcmode="lin" valueType="num">
                                      <p:cBhvr additive="base">
                                        <p:cTn id="34" dur="10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7" presetClass="entr" presetSubtype="8"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1000" fill="hold"/>
                                        <p:tgtEl>
                                          <p:spTgt spid="19"/>
                                        </p:tgtEl>
                                        <p:attrNameLst>
                                          <p:attrName>ppt_x</p:attrName>
                                        </p:attrNameLst>
                                      </p:cBhvr>
                                      <p:tavLst>
                                        <p:tav tm="0">
                                          <p:val>
                                            <p:strVal val="0-#ppt_w/2"/>
                                          </p:val>
                                        </p:tav>
                                        <p:tav tm="100000">
                                          <p:val>
                                            <p:strVal val="#ppt_x"/>
                                          </p:val>
                                        </p:tav>
                                      </p:tavLst>
                                    </p:anim>
                                    <p:anim calcmode="lin" valueType="num">
                                      <p:cBhvr additive="base">
                                        <p:cTn id="40"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7" presetClass="entr" presetSubtype="8"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1000" fill="hold"/>
                                        <p:tgtEl>
                                          <p:spTgt spid="21"/>
                                        </p:tgtEl>
                                        <p:attrNameLst>
                                          <p:attrName>ppt_x</p:attrName>
                                        </p:attrNameLst>
                                      </p:cBhvr>
                                      <p:tavLst>
                                        <p:tav tm="0">
                                          <p:val>
                                            <p:strVal val="0-#ppt_w/2"/>
                                          </p:val>
                                        </p:tav>
                                        <p:tav tm="100000">
                                          <p:val>
                                            <p:strVal val="#ppt_x"/>
                                          </p:val>
                                        </p:tav>
                                      </p:tavLst>
                                    </p:anim>
                                    <p:anim calcmode="lin" valueType="num">
                                      <p:cBhvr additive="base">
                                        <p:cTn id="46"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animBg="1"/>
      <p:bldP spid="10" grpId="0" animBg="1"/>
      <p:bldP spid="11" grpId="0" animBg="1"/>
      <p:bldP spid="12" grpId="0"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500034" y="285728"/>
            <a:ext cx="7643866" cy="584775"/>
          </a:xfrm>
          <a:prstGeom prst="rect">
            <a:avLst/>
          </a:prstGeom>
          <a:noFill/>
        </p:spPr>
        <p:txBody>
          <a:bodyPr wrap="square" rtlCol="1">
            <a:spAutoFit/>
          </a:bodyPr>
          <a:lstStyle/>
          <a:p>
            <a:pPr algn="ctr"/>
            <a:r>
              <a:rPr lang="ar-SA" sz="3200" b="1" dirty="0" smtClean="0">
                <a:cs typeface="DecoType Naskh Extensions" pitchFamily="2" charset="-78"/>
              </a:rPr>
              <a:t>2) أختار الإجابة الصحيحة فيما يلي:</a:t>
            </a:r>
            <a:endParaRPr lang="ar-SA" sz="3200" b="1" dirty="0">
              <a:cs typeface="DecoType Naskh Extensions" pitchFamily="2" charset="-78"/>
            </a:endParaRPr>
          </a:p>
        </p:txBody>
      </p:sp>
      <p:sp>
        <p:nvSpPr>
          <p:cNvPr id="4" name="شكل بيضاوي 3"/>
          <p:cNvSpPr/>
          <p:nvPr/>
        </p:nvSpPr>
        <p:spPr>
          <a:xfrm>
            <a:off x="4214810" y="785794"/>
            <a:ext cx="642942" cy="571504"/>
          </a:xfrm>
          <a:prstGeom prst="ellipse">
            <a:avLst/>
          </a:prstGeom>
          <a:gradFill flip="none" rotWithShape="1">
            <a:gsLst>
              <a:gs pos="0">
                <a:schemeClr val="accent3">
                  <a:lumMod val="40000"/>
                  <a:lumOff val="60000"/>
                  <a:shade val="30000"/>
                  <a:satMod val="115000"/>
                </a:schemeClr>
              </a:gs>
              <a:gs pos="50000">
                <a:schemeClr val="accent3">
                  <a:lumMod val="40000"/>
                  <a:lumOff val="60000"/>
                  <a:shade val="67500"/>
                  <a:satMod val="115000"/>
                </a:schemeClr>
              </a:gs>
              <a:gs pos="100000">
                <a:schemeClr val="accent3">
                  <a:lumMod val="40000"/>
                  <a:lumOff val="60000"/>
                  <a:shade val="100000"/>
                  <a:satMod val="115000"/>
                </a:schemeClr>
              </a:gs>
            </a:gsLst>
            <a:lin ang="2700000" scaled="1"/>
            <a:tileRect/>
          </a:gra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أ</a:t>
            </a:r>
            <a:endParaRPr lang="ar-SA" sz="3200" b="1" dirty="0">
              <a:solidFill>
                <a:schemeClr val="tx1"/>
              </a:solidFill>
            </a:endParaRPr>
          </a:p>
        </p:txBody>
      </p:sp>
      <p:sp>
        <p:nvSpPr>
          <p:cNvPr id="5" name="مربع نص 4"/>
          <p:cNvSpPr txBox="1"/>
          <p:nvPr/>
        </p:nvSpPr>
        <p:spPr>
          <a:xfrm>
            <a:off x="428596" y="1395699"/>
            <a:ext cx="8001056" cy="830997"/>
          </a:xfrm>
          <a:prstGeom prst="rect">
            <a:avLst/>
          </a:prstGeom>
          <a:noFill/>
        </p:spPr>
        <p:txBody>
          <a:bodyPr wrap="square" rtlCol="1">
            <a:spAutoFit/>
          </a:bodyPr>
          <a:lstStyle/>
          <a:p>
            <a:pPr algn="ctr"/>
            <a:r>
              <a:rPr lang="ar-SA" sz="2400" b="1" dirty="0" smtClean="0"/>
              <a:t>(وابتعد عنه أقاربه حين رفض أن </a:t>
            </a:r>
            <a:r>
              <a:rPr lang="ar-SA" sz="2400" b="1" u="sng" dirty="0" smtClean="0">
                <a:solidFill>
                  <a:srgbClr val="C00000"/>
                </a:solidFill>
              </a:rPr>
              <a:t>يعدل</a:t>
            </a:r>
            <a:r>
              <a:rPr lang="ar-SA" sz="2400" b="1" dirty="0" smtClean="0"/>
              <a:t> عن فكرته) الكلمة التي تحتها خط تعني:</a:t>
            </a:r>
          </a:p>
          <a:p>
            <a:pPr algn="ctr"/>
            <a:r>
              <a:rPr lang="ar-SA" sz="2400" b="1" dirty="0" smtClean="0"/>
              <a:t>يُنصف              يرجع              يسوي</a:t>
            </a:r>
            <a:endParaRPr lang="ar-SA" sz="2400" b="1" dirty="0"/>
          </a:p>
        </p:txBody>
      </p:sp>
      <p:sp>
        <p:nvSpPr>
          <p:cNvPr id="6" name="مستطيل مستدير الزوايا 5"/>
          <p:cNvSpPr/>
          <p:nvPr/>
        </p:nvSpPr>
        <p:spPr>
          <a:xfrm>
            <a:off x="6572264" y="1857364"/>
            <a:ext cx="500066" cy="357190"/>
          </a:xfrm>
          <a:prstGeom prst="roundRect">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7" name="مستطيل مستدير الزوايا 6"/>
          <p:cNvSpPr/>
          <p:nvPr/>
        </p:nvSpPr>
        <p:spPr>
          <a:xfrm>
            <a:off x="4786314" y="1857364"/>
            <a:ext cx="500066" cy="357190"/>
          </a:xfrm>
          <a:prstGeom prst="roundRect">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8" name="مستطيل مستدير الزوايا 7"/>
          <p:cNvSpPr/>
          <p:nvPr/>
        </p:nvSpPr>
        <p:spPr>
          <a:xfrm>
            <a:off x="3071802" y="1857364"/>
            <a:ext cx="500066" cy="357190"/>
          </a:xfrm>
          <a:prstGeom prst="roundRect">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9" name="شكل بيضاوي 8"/>
          <p:cNvSpPr/>
          <p:nvPr/>
        </p:nvSpPr>
        <p:spPr>
          <a:xfrm>
            <a:off x="4214810" y="2488164"/>
            <a:ext cx="642942" cy="571504"/>
          </a:xfrm>
          <a:prstGeom prst="ellipse">
            <a:avLst/>
          </a:prstGeom>
          <a:gradFill flip="none" rotWithShape="1">
            <a:gsLst>
              <a:gs pos="0">
                <a:schemeClr val="accent3">
                  <a:lumMod val="40000"/>
                  <a:lumOff val="60000"/>
                  <a:shade val="30000"/>
                  <a:satMod val="115000"/>
                </a:schemeClr>
              </a:gs>
              <a:gs pos="50000">
                <a:schemeClr val="accent3">
                  <a:lumMod val="40000"/>
                  <a:lumOff val="60000"/>
                  <a:shade val="67500"/>
                  <a:satMod val="115000"/>
                </a:schemeClr>
              </a:gs>
              <a:gs pos="100000">
                <a:schemeClr val="accent3">
                  <a:lumMod val="40000"/>
                  <a:lumOff val="60000"/>
                  <a:shade val="100000"/>
                  <a:satMod val="115000"/>
                </a:schemeClr>
              </a:gs>
            </a:gsLst>
            <a:lin ang="2700000" scaled="1"/>
            <a:tileRect/>
          </a:gra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ب</a:t>
            </a:r>
            <a:endParaRPr lang="ar-SA" sz="3200" b="1" dirty="0">
              <a:solidFill>
                <a:schemeClr val="tx1"/>
              </a:solidFill>
            </a:endParaRPr>
          </a:p>
        </p:txBody>
      </p:sp>
      <p:sp>
        <p:nvSpPr>
          <p:cNvPr id="10" name="مربع نص 9"/>
          <p:cNvSpPr txBox="1"/>
          <p:nvPr/>
        </p:nvSpPr>
        <p:spPr>
          <a:xfrm>
            <a:off x="428596" y="3098069"/>
            <a:ext cx="8001056" cy="830997"/>
          </a:xfrm>
          <a:prstGeom prst="rect">
            <a:avLst/>
          </a:prstGeom>
          <a:noFill/>
        </p:spPr>
        <p:txBody>
          <a:bodyPr wrap="square" rtlCol="1">
            <a:spAutoFit/>
          </a:bodyPr>
          <a:lstStyle/>
          <a:p>
            <a:pPr algn="ctr"/>
            <a:r>
              <a:rPr lang="ar-SA" sz="2400" b="1" dirty="0" smtClean="0"/>
              <a:t>(ولكنه </a:t>
            </a:r>
            <a:r>
              <a:rPr lang="ar-SA" sz="2400" b="1" u="sng" dirty="0" smtClean="0">
                <a:solidFill>
                  <a:srgbClr val="C00000"/>
                </a:solidFill>
              </a:rPr>
              <a:t>أخفق</a:t>
            </a:r>
            <a:r>
              <a:rPr lang="ar-SA" sz="2400" b="1" dirty="0" smtClean="0"/>
              <a:t> ثانية لفقده الخبرة) الكلمة التي تحتها خط تعني:</a:t>
            </a:r>
          </a:p>
          <a:p>
            <a:pPr algn="ctr"/>
            <a:r>
              <a:rPr lang="ar-SA" sz="2400" b="1" dirty="0" smtClean="0"/>
              <a:t>عَادَ                 أصرَّ               فَشِلَ</a:t>
            </a:r>
            <a:endParaRPr lang="ar-SA" sz="2400" b="1" dirty="0"/>
          </a:p>
        </p:txBody>
      </p:sp>
      <p:sp>
        <p:nvSpPr>
          <p:cNvPr id="11" name="مستطيل مستدير الزوايا 10"/>
          <p:cNvSpPr/>
          <p:nvPr/>
        </p:nvSpPr>
        <p:spPr>
          <a:xfrm>
            <a:off x="6572264" y="3559734"/>
            <a:ext cx="500066" cy="357190"/>
          </a:xfrm>
          <a:prstGeom prst="roundRect">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2" name="مستطيل مستدير الزوايا 11"/>
          <p:cNvSpPr/>
          <p:nvPr/>
        </p:nvSpPr>
        <p:spPr>
          <a:xfrm>
            <a:off x="4786314" y="3559734"/>
            <a:ext cx="500066" cy="357190"/>
          </a:xfrm>
          <a:prstGeom prst="roundRect">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3" name="مستطيل مستدير الزوايا 12"/>
          <p:cNvSpPr/>
          <p:nvPr/>
        </p:nvSpPr>
        <p:spPr>
          <a:xfrm>
            <a:off x="3071802" y="3559734"/>
            <a:ext cx="500066" cy="357190"/>
          </a:xfrm>
          <a:prstGeom prst="roundRect">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4" name="شكل بيضاوي 13"/>
          <p:cNvSpPr/>
          <p:nvPr/>
        </p:nvSpPr>
        <p:spPr>
          <a:xfrm>
            <a:off x="4214810" y="4131238"/>
            <a:ext cx="642942" cy="571504"/>
          </a:xfrm>
          <a:prstGeom prst="ellipse">
            <a:avLst/>
          </a:prstGeom>
          <a:gradFill flip="none" rotWithShape="1">
            <a:gsLst>
              <a:gs pos="0">
                <a:schemeClr val="accent3">
                  <a:lumMod val="40000"/>
                  <a:lumOff val="60000"/>
                  <a:shade val="30000"/>
                  <a:satMod val="115000"/>
                </a:schemeClr>
              </a:gs>
              <a:gs pos="50000">
                <a:schemeClr val="accent3">
                  <a:lumMod val="40000"/>
                  <a:lumOff val="60000"/>
                  <a:shade val="67500"/>
                  <a:satMod val="115000"/>
                </a:schemeClr>
              </a:gs>
              <a:gs pos="100000">
                <a:schemeClr val="accent3">
                  <a:lumMod val="40000"/>
                  <a:lumOff val="60000"/>
                  <a:shade val="100000"/>
                  <a:satMod val="115000"/>
                </a:schemeClr>
              </a:gs>
            </a:gsLst>
            <a:lin ang="2700000" scaled="1"/>
            <a:tileRect/>
          </a:gra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ج</a:t>
            </a:r>
            <a:endParaRPr lang="ar-SA" sz="3200" b="1" dirty="0">
              <a:solidFill>
                <a:schemeClr val="tx1"/>
              </a:solidFill>
            </a:endParaRPr>
          </a:p>
        </p:txBody>
      </p:sp>
      <p:sp>
        <p:nvSpPr>
          <p:cNvPr id="15" name="مربع نص 14"/>
          <p:cNvSpPr txBox="1"/>
          <p:nvPr/>
        </p:nvSpPr>
        <p:spPr>
          <a:xfrm>
            <a:off x="428596" y="4741143"/>
            <a:ext cx="8001056" cy="1200329"/>
          </a:xfrm>
          <a:prstGeom prst="rect">
            <a:avLst/>
          </a:prstGeom>
          <a:noFill/>
        </p:spPr>
        <p:txBody>
          <a:bodyPr wrap="square" rtlCol="1">
            <a:spAutoFit/>
          </a:bodyPr>
          <a:lstStyle/>
          <a:p>
            <a:pPr algn="ctr"/>
            <a:r>
              <a:rPr lang="ar-SA" sz="2400" b="1" dirty="0" smtClean="0"/>
              <a:t>(وعرف منه أن المحارة تقوم بإفراز مادة</a:t>
            </a:r>
            <a:r>
              <a:rPr lang="ar-SA" sz="2400" b="1" dirty="0" smtClean="0">
                <a:solidFill>
                  <a:srgbClr val="C00000"/>
                </a:solidFill>
              </a:rPr>
              <a:t> </a:t>
            </a:r>
            <a:r>
              <a:rPr lang="ar-SA" sz="2400" b="1" dirty="0" err="1" smtClean="0"/>
              <a:t>كلسية</a:t>
            </a:r>
            <a:r>
              <a:rPr lang="ar-SA" sz="2400" b="1" dirty="0" smtClean="0">
                <a:solidFill>
                  <a:srgbClr val="C00000"/>
                </a:solidFill>
              </a:rPr>
              <a:t> </a:t>
            </a:r>
            <a:r>
              <a:rPr lang="ar-SA" sz="2400" b="1" dirty="0" smtClean="0"/>
              <a:t>عندما </a:t>
            </a:r>
            <a:r>
              <a:rPr lang="ar-SA" sz="2400" b="1" u="sng" dirty="0" smtClean="0">
                <a:solidFill>
                  <a:srgbClr val="FF0000"/>
                </a:solidFill>
              </a:rPr>
              <a:t>يتسلل</a:t>
            </a:r>
            <a:r>
              <a:rPr lang="ar-SA" sz="2400" b="1" dirty="0" smtClean="0"/>
              <a:t> جسم غريب إلى صدفتها) الكلمة التي تحتها خط تعني:</a:t>
            </a:r>
          </a:p>
          <a:p>
            <a:pPr algn="ctr"/>
            <a:r>
              <a:rPr lang="ar-SA" sz="2400" b="1" dirty="0" smtClean="0"/>
              <a:t>يدخل خُفية                  يخرج  خُفية             يسرق خُفية</a:t>
            </a:r>
            <a:endParaRPr lang="ar-SA" sz="2400" b="1" dirty="0"/>
          </a:p>
        </p:txBody>
      </p:sp>
      <p:sp>
        <p:nvSpPr>
          <p:cNvPr id="16" name="مستطيل مستدير الزوايا 15"/>
          <p:cNvSpPr/>
          <p:nvPr/>
        </p:nvSpPr>
        <p:spPr>
          <a:xfrm>
            <a:off x="7572396" y="5572140"/>
            <a:ext cx="500066" cy="357190"/>
          </a:xfrm>
          <a:prstGeom prst="roundRect">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7" name="مستطيل مستدير الزوايا 16"/>
          <p:cNvSpPr/>
          <p:nvPr/>
        </p:nvSpPr>
        <p:spPr>
          <a:xfrm>
            <a:off x="5000628" y="5572140"/>
            <a:ext cx="500066" cy="357190"/>
          </a:xfrm>
          <a:prstGeom prst="roundRect">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8" name="مستطيل مستدير الزوايا 17"/>
          <p:cNvSpPr/>
          <p:nvPr/>
        </p:nvSpPr>
        <p:spPr>
          <a:xfrm>
            <a:off x="2786050" y="5572140"/>
            <a:ext cx="500066" cy="357190"/>
          </a:xfrm>
          <a:prstGeom prst="roundRect">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9" name="مربع نص 18"/>
          <p:cNvSpPr txBox="1"/>
          <p:nvPr/>
        </p:nvSpPr>
        <p:spPr>
          <a:xfrm>
            <a:off x="4786314" y="1785926"/>
            <a:ext cx="428628"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sz="2800" b="1" dirty="0">
              <a:solidFill>
                <a:srgbClr val="C00000"/>
              </a:solidFill>
            </a:endParaRPr>
          </a:p>
        </p:txBody>
      </p:sp>
      <p:sp>
        <p:nvSpPr>
          <p:cNvPr id="20" name="مربع نص 19"/>
          <p:cNvSpPr txBox="1"/>
          <p:nvPr/>
        </p:nvSpPr>
        <p:spPr>
          <a:xfrm>
            <a:off x="3071802" y="3500438"/>
            <a:ext cx="428628"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sz="2800" b="1" dirty="0">
              <a:solidFill>
                <a:srgbClr val="C00000"/>
              </a:solidFill>
            </a:endParaRPr>
          </a:p>
        </p:txBody>
      </p:sp>
      <p:sp>
        <p:nvSpPr>
          <p:cNvPr id="21" name="مربع نص 20"/>
          <p:cNvSpPr txBox="1"/>
          <p:nvPr/>
        </p:nvSpPr>
        <p:spPr>
          <a:xfrm>
            <a:off x="7643834" y="5500702"/>
            <a:ext cx="428628"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43"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
                                        <p:tgtEl>
                                          <p:spTgt spid="4"/>
                                        </p:tgtEl>
                                      </p:cBhvr>
                                    </p:animEffect>
                                    <p:anim calcmode="lin" valueType="num">
                                      <p:cBhvr>
                                        <p:cTn id="11" dur="400" fill="hold"/>
                                        <p:tgtEl>
                                          <p:spTgt spid="4"/>
                                        </p:tgtEl>
                                        <p:attrNameLst>
                                          <p:attrName>ppt_x</p:attrName>
                                        </p:attrNameLst>
                                      </p:cBhvr>
                                      <p:tavLst>
                                        <p:tav tm="0">
                                          <p:val>
                                            <p:strVal val="#ppt_x"/>
                                          </p:val>
                                        </p:tav>
                                        <p:tav tm="100000">
                                          <p:val>
                                            <p:strVal val="#ppt_x"/>
                                          </p:val>
                                        </p:tav>
                                      </p:tavLst>
                                    </p:anim>
                                    <p:anim calcmode="lin" valueType="num">
                                      <p:cBhvr>
                                        <p:cTn id="12" dur="400" fill="hold"/>
                                        <p:tgtEl>
                                          <p:spTgt spid="4"/>
                                        </p:tgtEl>
                                        <p:attrNameLst>
                                          <p:attrName>ppt_y</p:attrName>
                                        </p:attrNameLst>
                                      </p:cBhvr>
                                      <p:tavLst>
                                        <p:tav tm="0">
                                          <p:val>
                                            <p:strVal val="#ppt_y+0.31"/>
                                          </p:val>
                                        </p:tav>
                                        <p:tav tm="100000">
                                          <p:val>
                                            <p:strVal val="#ppt_y+0.31"/>
                                          </p:val>
                                        </p:tav>
                                      </p:tavLst>
                                    </p:anim>
                                    <p:anim calcmode="lin" valueType="num">
                                      <p:cBhvr>
                                        <p:cTn id="13"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4"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5" presetID="43"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
                                        <p:tgtEl>
                                          <p:spTgt spid="5"/>
                                        </p:tgtEl>
                                      </p:cBhvr>
                                    </p:animEffect>
                                    <p:anim calcmode="lin" valueType="num">
                                      <p:cBhvr>
                                        <p:cTn id="18" dur="400" fill="hold"/>
                                        <p:tgtEl>
                                          <p:spTgt spid="5"/>
                                        </p:tgtEl>
                                        <p:attrNameLst>
                                          <p:attrName>ppt_x</p:attrName>
                                        </p:attrNameLst>
                                      </p:cBhvr>
                                      <p:tavLst>
                                        <p:tav tm="0">
                                          <p:val>
                                            <p:strVal val="#ppt_x"/>
                                          </p:val>
                                        </p:tav>
                                        <p:tav tm="100000">
                                          <p:val>
                                            <p:strVal val="#ppt_x"/>
                                          </p:val>
                                        </p:tav>
                                      </p:tavLst>
                                    </p:anim>
                                    <p:anim calcmode="lin" valueType="num">
                                      <p:cBhvr>
                                        <p:cTn id="19" dur="400" fill="hold"/>
                                        <p:tgtEl>
                                          <p:spTgt spid="5"/>
                                        </p:tgtEl>
                                        <p:attrNameLst>
                                          <p:attrName>ppt_y</p:attrName>
                                        </p:attrNameLst>
                                      </p:cBhvr>
                                      <p:tavLst>
                                        <p:tav tm="0">
                                          <p:val>
                                            <p:strVal val="#ppt_y+0.31"/>
                                          </p:val>
                                        </p:tav>
                                        <p:tav tm="100000">
                                          <p:val>
                                            <p:strVal val="#ppt_y+0.31"/>
                                          </p:val>
                                        </p:tav>
                                      </p:tavLst>
                                    </p:anim>
                                    <p:anim calcmode="lin" valueType="num">
                                      <p:cBhvr>
                                        <p:cTn id="20" dur="600" decel="50000" fill="hold">
                                          <p:stCondLst>
                                            <p:cond delay="400"/>
                                          </p:stCondLst>
                                        </p:cTn>
                                        <p:tgtEl>
                                          <p:spTgt spid="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1" dur="600" decel="50000" fill="hold">
                                          <p:stCondLst>
                                            <p:cond delay="400"/>
                                          </p:stCondLst>
                                        </p:cTn>
                                        <p:tgtEl>
                                          <p:spTgt spid="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22" presetID="43"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
                                        <p:tgtEl>
                                          <p:spTgt spid="6"/>
                                        </p:tgtEl>
                                      </p:cBhvr>
                                    </p:animEffect>
                                    <p:anim calcmode="lin" valueType="num">
                                      <p:cBhvr>
                                        <p:cTn id="25" dur="400" fill="hold"/>
                                        <p:tgtEl>
                                          <p:spTgt spid="6"/>
                                        </p:tgtEl>
                                        <p:attrNameLst>
                                          <p:attrName>ppt_x</p:attrName>
                                        </p:attrNameLst>
                                      </p:cBhvr>
                                      <p:tavLst>
                                        <p:tav tm="0">
                                          <p:val>
                                            <p:strVal val="#ppt_x"/>
                                          </p:val>
                                        </p:tav>
                                        <p:tav tm="100000">
                                          <p:val>
                                            <p:strVal val="#ppt_x"/>
                                          </p:val>
                                        </p:tav>
                                      </p:tavLst>
                                    </p:anim>
                                    <p:anim calcmode="lin" valueType="num">
                                      <p:cBhvr>
                                        <p:cTn id="26" dur="400" fill="hold"/>
                                        <p:tgtEl>
                                          <p:spTgt spid="6"/>
                                        </p:tgtEl>
                                        <p:attrNameLst>
                                          <p:attrName>ppt_y</p:attrName>
                                        </p:attrNameLst>
                                      </p:cBhvr>
                                      <p:tavLst>
                                        <p:tav tm="0">
                                          <p:val>
                                            <p:strVal val="#ppt_y+0.31"/>
                                          </p:val>
                                        </p:tav>
                                        <p:tav tm="100000">
                                          <p:val>
                                            <p:strVal val="#ppt_y+0.31"/>
                                          </p:val>
                                        </p:tav>
                                      </p:tavLst>
                                    </p:anim>
                                    <p:anim calcmode="lin" valueType="num">
                                      <p:cBhvr>
                                        <p:cTn id="27" dur="600" decel="50000" fill="hold">
                                          <p:stCondLst>
                                            <p:cond delay="400"/>
                                          </p:stCondLst>
                                        </p:cTn>
                                        <p:tgtEl>
                                          <p:spTgt spid="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8" dur="600" decel="50000" fill="hold">
                                          <p:stCondLst>
                                            <p:cond delay="400"/>
                                          </p:stCondLst>
                                        </p:cTn>
                                        <p:tgtEl>
                                          <p:spTgt spid="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29" presetID="43" presetClass="entr" presetSubtype="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
                                        <p:tgtEl>
                                          <p:spTgt spid="7"/>
                                        </p:tgtEl>
                                      </p:cBhvr>
                                    </p:animEffect>
                                    <p:anim calcmode="lin" valueType="num">
                                      <p:cBhvr>
                                        <p:cTn id="32" dur="400" fill="hold"/>
                                        <p:tgtEl>
                                          <p:spTgt spid="7"/>
                                        </p:tgtEl>
                                        <p:attrNameLst>
                                          <p:attrName>ppt_x</p:attrName>
                                        </p:attrNameLst>
                                      </p:cBhvr>
                                      <p:tavLst>
                                        <p:tav tm="0">
                                          <p:val>
                                            <p:strVal val="#ppt_x"/>
                                          </p:val>
                                        </p:tav>
                                        <p:tav tm="100000">
                                          <p:val>
                                            <p:strVal val="#ppt_x"/>
                                          </p:val>
                                        </p:tav>
                                      </p:tavLst>
                                    </p:anim>
                                    <p:anim calcmode="lin" valueType="num">
                                      <p:cBhvr>
                                        <p:cTn id="33" dur="400" fill="hold"/>
                                        <p:tgtEl>
                                          <p:spTgt spid="7"/>
                                        </p:tgtEl>
                                        <p:attrNameLst>
                                          <p:attrName>ppt_y</p:attrName>
                                        </p:attrNameLst>
                                      </p:cBhvr>
                                      <p:tavLst>
                                        <p:tav tm="0">
                                          <p:val>
                                            <p:strVal val="#ppt_y+0.31"/>
                                          </p:val>
                                        </p:tav>
                                        <p:tav tm="100000">
                                          <p:val>
                                            <p:strVal val="#ppt_y+0.31"/>
                                          </p:val>
                                        </p:tav>
                                      </p:tavLst>
                                    </p:anim>
                                    <p:anim calcmode="lin" valueType="num">
                                      <p:cBhvr>
                                        <p:cTn id="34" dur="600" decel="50000" fill="hold">
                                          <p:stCondLst>
                                            <p:cond delay="400"/>
                                          </p:stCondLst>
                                        </p:cTn>
                                        <p:tgtEl>
                                          <p:spTgt spid="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5" dur="600" decel="50000" fill="hold">
                                          <p:stCondLst>
                                            <p:cond delay="400"/>
                                          </p:stCondLst>
                                        </p:cTn>
                                        <p:tgtEl>
                                          <p:spTgt spid="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36" presetID="43" presetClass="entr" presetSubtype="0"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
                                        <p:tgtEl>
                                          <p:spTgt spid="8"/>
                                        </p:tgtEl>
                                      </p:cBhvr>
                                    </p:animEffect>
                                    <p:anim calcmode="lin" valueType="num">
                                      <p:cBhvr>
                                        <p:cTn id="39" dur="400" fill="hold"/>
                                        <p:tgtEl>
                                          <p:spTgt spid="8"/>
                                        </p:tgtEl>
                                        <p:attrNameLst>
                                          <p:attrName>ppt_x</p:attrName>
                                        </p:attrNameLst>
                                      </p:cBhvr>
                                      <p:tavLst>
                                        <p:tav tm="0">
                                          <p:val>
                                            <p:strVal val="#ppt_x"/>
                                          </p:val>
                                        </p:tav>
                                        <p:tav tm="100000">
                                          <p:val>
                                            <p:strVal val="#ppt_x"/>
                                          </p:val>
                                        </p:tav>
                                      </p:tavLst>
                                    </p:anim>
                                    <p:anim calcmode="lin" valueType="num">
                                      <p:cBhvr>
                                        <p:cTn id="40" dur="400" fill="hold"/>
                                        <p:tgtEl>
                                          <p:spTgt spid="8"/>
                                        </p:tgtEl>
                                        <p:attrNameLst>
                                          <p:attrName>ppt_y</p:attrName>
                                        </p:attrNameLst>
                                      </p:cBhvr>
                                      <p:tavLst>
                                        <p:tav tm="0">
                                          <p:val>
                                            <p:strVal val="#ppt_y+0.31"/>
                                          </p:val>
                                        </p:tav>
                                        <p:tav tm="100000">
                                          <p:val>
                                            <p:strVal val="#ppt_y+0.31"/>
                                          </p:val>
                                        </p:tav>
                                      </p:tavLst>
                                    </p:anim>
                                    <p:anim calcmode="lin" valueType="num">
                                      <p:cBhvr>
                                        <p:cTn id="41" dur="600" decel="50000" fill="hold">
                                          <p:stCondLst>
                                            <p:cond delay="400"/>
                                          </p:stCondLst>
                                        </p:cTn>
                                        <p:tgtEl>
                                          <p:spTgt spid="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2" dur="600" decel="50000" fill="hold">
                                          <p:stCondLst>
                                            <p:cond delay="400"/>
                                          </p:stCondLst>
                                        </p:cTn>
                                        <p:tgtEl>
                                          <p:spTgt spid="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43" presetID="43" presetClass="entr" presetSubtype="0" fill="hold"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
                                        <p:tgtEl>
                                          <p:spTgt spid="9"/>
                                        </p:tgtEl>
                                      </p:cBhvr>
                                    </p:animEffect>
                                    <p:anim calcmode="lin" valueType="num">
                                      <p:cBhvr>
                                        <p:cTn id="46" dur="400" fill="hold"/>
                                        <p:tgtEl>
                                          <p:spTgt spid="9"/>
                                        </p:tgtEl>
                                        <p:attrNameLst>
                                          <p:attrName>ppt_x</p:attrName>
                                        </p:attrNameLst>
                                      </p:cBhvr>
                                      <p:tavLst>
                                        <p:tav tm="0">
                                          <p:val>
                                            <p:strVal val="#ppt_x"/>
                                          </p:val>
                                        </p:tav>
                                        <p:tav tm="100000">
                                          <p:val>
                                            <p:strVal val="#ppt_x"/>
                                          </p:val>
                                        </p:tav>
                                      </p:tavLst>
                                    </p:anim>
                                    <p:anim calcmode="lin" valueType="num">
                                      <p:cBhvr>
                                        <p:cTn id="47" dur="400" fill="hold"/>
                                        <p:tgtEl>
                                          <p:spTgt spid="9"/>
                                        </p:tgtEl>
                                        <p:attrNameLst>
                                          <p:attrName>ppt_y</p:attrName>
                                        </p:attrNameLst>
                                      </p:cBhvr>
                                      <p:tavLst>
                                        <p:tav tm="0">
                                          <p:val>
                                            <p:strVal val="#ppt_y+0.31"/>
                                          </p:val>
                                        </p:tav>
                                        <p:tav tm="100000">
                                          <p:val>
                                            <p:strVal val="#ppt_y+0.31"/>
                                          </p:val>
                                        </p:tav>
                                      </p:tavLst>
                                    </p:anim>
                                    <p:anim calcmode="lin" valueType="num">
                                      <p:cBhvr>
                                        <p:cTn id="48" dur="600" decel="50000" fill="hold">
                                          <p:stCondLst>
                                            <p:cond delay="400"/>
                                          </p:stCondLst>
                                        </p:cTn>
                                        <p:tgtEl>
                                          <p:spTgt spid="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9" dur="600" decel="50000" fill="hold">
                                          <p:stCondLst>
                                            <p:cond delay="400"/>
                                          </p:stCondLst>
                                        </p:cTn>
                                        <p:tgtEl>
                                          <p:spTgt spid="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50" presetID="43" presetClass="entr" presetSubtype="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
                                        <p:tgtEl>
                                          <p:spTgt spid="10"/>
                                        </p:tgtEl>
                                      </p:cBhvr>
                                    </p:animEffect>
                                    <p:anim calcmode="lin" valueType="num">
                                      <p:cBhvr>
                                        <p:cTn id="53" dur="400" fill="hold"/>
                                        <p:tgtEl>
                                          <p:spTgt spid="10"/>
                                        </p:tgtEl>
                                        <p:attrNameLst>
                                          <p:attrName>ppt_x</p:attrName>
                                        </p:attrNameLst>
                                      </p:cBhvr>
                                      <p:tavLst>
                                        <p:tav tm="0">
                                          <p:val>
                                            <p:strVal val="#ppt_x"/>
                                          </p:val>
                                        </p:tav>
                                        <p:tav tm="100000">
                                          <p:val>
                                            <p:strVal val="#ppt_x"/>
                                          </p:val>
                                        </p:tav>
                                      </p:tavLst>
                                    </p:anim>
                                    <p:anim calcmode="lin" valueType="num">
                                      <p:cBhvr>
                                        <p:cTn id="54" dur="400" fill="hold"/>
                                        <p:tgtEl>
                                          <p:spTgt spid="10"/>
                                        </p:tgtEl>
                                        <p:attrNameLst>
                                          <p:attrName>ppt_y</p:attrName>
                                        </p:attrNameLst>
                                      </p:cBhvr>
                                      <p:tavLst>
                                        <p:tav tm="0">
                                          <p:val>
                                            <p:strVal val="#ppt_y+0.31"/>
                                          </p:val>
                                        </p:tav>
                                        <p:tav tm="100000">
                                          <p:val>
                                            <p:strVal val="#ppt_y+0.31"/>
                                          </p:val>
                                        </p:tav>
                                      </p:tavLst>
                                    </p:anim>
                                    <p:anim calcmode="lin" valueType="num">
                                      <p:cBhvr>
                                        <p:cTn id="55" dur="600" decel="50000" fill="hold">
                                          <p:stCondLst>
                                            <p:cond delay="400"/>
                                          </p:stCondLst>
                                        </p:cTn>
                                        <p:tgtEl>
                                          <p:spTgt spid="1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6" dur="600" decel="50000" fill="hold">
                                          <p:stCondLst>
                                            <p:cond delay="400"/>
                                          </p:stCondLst>
                                        </p:cTn>
                                        <p:tgtEl>
                                          <p:spTgt spid="1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57" presetID="43" presetClass="entr" presetSubtype="0" fill="hold"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100"/>
                                        <p:tgtEl>
                                          <p:spTgt spid="11"/>
                                        </p:tgtEl>
                                      </p:cBhvr>
                                    </p:animEffect>
                                    <p:anim calcmode="lin" valueType="num">
                                      <p:cBhvr>
                                        <p:cTn id="60" dur="400" fill="hold"/>
                                        <p:tgtEl>
                                          <p:spTgt spid="11"/>
                                        </p:tgtEl>
                                        <p:attrNameLst>
                                          <p:attrName>ppt_x</p:attrName>
                                        </p:attrNameLst>
                                      </p:cBhvr>
                                      <p:tavLst>
                                        <p:tav tm="0">
                                          <p:val>
                                            <p:strVal val="#ppt_x"/>
                                          </p:val>
                                        </p:tav>
                                        <p:tav tm="100000">
                                          <p:val>
                                            <p:strVal val="#ppt_x"/>
                                          </p:val>
                                        </p:tav>
                                      </p:tavLst>
                                    </p:anim>
                                    <p:anim calcmode="lin" valueType="num">
                                      <p:cBhvr>
                                        <p:cTn id="61" dur="400" fill="hold"/>
                                        <p:tgtEl>
                                          <p:spTgt spid="11"/>
                                        </p:tgtEl>
                                        <p:attrNameLst>
                                          <p:attrName>ppt_y</p:attrName>
                                        </p:attrNameLst>
                                      </p:cBhvr>
                                      <p:tavLst>
                                        <p:tav tm="0">
                                          <p:val>
                                            <p:strVal val="#ppt_y+0.31"/>
                                          </p:val>
                                        </p:tav>
                                        <p:tav tm="100000">
                                          <p:val>
                                            <p:strVal val="#ppt_y+0.31"/>
                                          </p:val>
                                        </p:tav>
                                      </p:tavLst>
                                    </p:anim>
                                    <p:anim calcmode="lin" valueType="num">
                                      <p:cBhvr>
                                        <p:cTn id="62" dur="600" decel="50000" fill="hold">
                                          <p:stCondLst>
                                            <p:cond delay="400"/>
                                          </p:stCondLst>
                                        </p:cTn>
                                        <p:tgtEl>
                                          <p:spTgt spid="1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63" dur="600" decel="50000" fill="hold">
                                          <p:stCondLst>
                                            <p:cond delay="400"/>
                                          </p:stCondLst>
                                        </p:cTn>
                                        <p:tgtEl>
                                          <p:spTgt spid="1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64" presetID="43" presetClass="entr" presetSubtype="0" fill="hold"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100"/>
                                        <p:tgtEl>
                                          <p:spTgt spid="12"/>
                                        </p:tgtEl>
                                      </p:cBhvr>
                                    </p:animEffect>
                                    <p:anim calcmode="lin" valueType="num">
                                      <p:cBhvr>
                                        <p:cTn id="67" dur="400" fill="hold"/>
                                        <p:tgtEl>
                                          <p:spTgt spid="12"/>
                                        </p:tgtEl>
                                        <p:attrNameLst>
                                          <p:attrName>ppt_x</p:attrName>
                                        </p:attrNameLst>
                                      </p:cBhvr>
                                      <p:tavLst>
                                        <p:tav tm="0">
                                          <p:val>
                                            <p:strVal val="#ppt_x"/>
                                          </p:val>
                                        </p:tav>
                                        <p:tav tm="100000">
                                          <p:val>
                                            <p:strVal val="#ppt_x"/>
                                          </p:val>
                                        </p:tav>
                                      </p:tavLst>
                                    </p:anim>
                                    <p:anim calcmode="lin" valueType="num">
                                      <p:cBhvr>
                                        <p:cTn id="68" dur="400" fill="hold"/>
                                        <p:tgtEl>
                                          <p:spTgt spid="12"/>
                                        </p:tgtEl>
                                        <p:attrNameLst>
                                          <p:attrName>ppt_y</p:attrName>
                                        </p:attrNameLst>
                                      </p:cBhvr>
                                      <p:tavLst>
                                        <p:tav tm="0">
                                          <p:val>
                                            <p:strVal val="#ppt_y+0.31"/>
                                          </p:val>
                                        </p:tav>
                                        <p:tav tm="100000">
                                          <p:val>
                                            <p:strVal val="#ppt_y+0.31"/>
                                          </p:val>
                                        </p:tav>
                                      </p:tavLst>
                                    </p:anim>
                                    <p:anim calcmode="lin" valueType="num">
                                      <p:cBhvr>
                                        <p:cTn id="69" dur="600" decel="50000" fill="hold">
                                          <p:stCondLst>
                                            <p:cond delay="400"/>
                                          </p:stCondLst>
                                        </p:cTn>
                                        <p:tgtEl>
                                          <p:spTgt spid="1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70" dur="600" decel="50000" fill="hold">
                                          <p:stCondLst>
                                            <p:cond delay="400"/>
                                          </p:stCondLst>
                                        </p:cTn>
                                        <p:tgtEl>
                                          <p:spTgt spid="1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71" presetID="43" presetClass="entr" presetSubtype="0" fill="hold" nodeType="with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fade">
                                      <p:cBhvr>
                                        <p:cTn id="73" dur="100"/>
                                        <p:tgtEl>
                                          <p:spTgt spid="13"/>
                                        </p:tgtEl>
                                      </p:cBhvr>
                                    </p:animEffect>
                                    <p:anim calcmode="lin" valueType="num">
                                      <p:cBhvr>
                                        <p:cTn id="74" dur="400" fill="hold"/>
                                        <p:tgtEl>
                                          <p:spTgt spid="13"/>
                                        </p:tgtEl>
                                        <p:attrNameLst>
                                          <p:attrName>ppt_x</p:attrName>
                                        </p:attrNameLst>
                                      </p:cBhvr>
                                      <p:tavLst>
                                        <p:tav tm="0">
                                          <p:val>
                                            <p:strVal val="#ppt_x"/>
                                          </p:val>
                                        </p:tav>
                                        <p:tav tm="100000">
                                          <p:val>
                                            <p:strVal val="#ppt_x"/>
                                          </p:val>
                                        </p:tav>
                                      </p:tavLst>
                                    </p:anim>
                                    <p:anim calcmode="lin" valueType="num">
                                      <p:cBhvr>
                                        <p:cTn id="75" dur="400" fill="hold"/>
                                        <p:tgtEl>
                                          <p:spTgt spid="13"/>
                                        </p:tgtEl>
                                        <p:attrNameLst>
                                          <p:attrName>ppt_y</p:attrName>
                                        </p:attrNameLst>
                                      </p:cBhvr>
                                      <p:tavLst>
                                        <p:tav tm="0">
                                          <p:val>
                                            <p:strVal val="#ppt_y+0.31"/>
                                          </p:val>
                                        </p:tav>
                                        <p:tav tm="100000">
                                          <p:val>
                                            <p:strVal val="#ppt_y+0.31"/>
                                          </p:val>
                                        </p:tav>
                                      </p:tavLst>
                                    </p:anim>
                                    <p:anim calcmode="lin" valueType="num">
                                      <p:cBhvr>
                                        <p:cTn id="76" dur="600" decel="50000" fill="hold">
                                          <p:stCondLst>
                                            <p:cond delay="400"/>
                                          </p:stCondLst>
                                        </p:cTn>
                                        <p:tgtEl>
                                          <p:spTgt spid="1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77" dur="600" decel="50000" fill="hold">
                                          <p:stCondLst>
                                            <p:cond delay="400"/>
                                          </p:stCondLst>
                                        </p:cTn>
                                        <p:tgtEl>
                                          <p:spTgt spid="1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78" presetID="43" presetClass="entr" presetSubtype="0" fill="hold" nodeType="with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100"/>
                                        <p:tgtEl>
                                          <p:spTgt spid="14"/>
                                        </p:tgtEl>
                                      </p:cBhvr>
                                    </p:animEffect>
                                    <p:anim calcmode="lin" valueType="num">
                                      <p:cBhvr>
                                        <p:cTn id="81" dur="400" fill="hold"/>
                                        <p:tgtEl>
                                          <p:spTgt spid="14"/>
                                        </p:tgtEl>
                                        <p:attrNameLst>
                                          <p:attrName>ppt_x</p:attrName>
                                        </p:attrNameLst>
                                      </p:cBhvr>
                                      <p:tavLst>
                                        <p:tav tm="0">
                                          <p:val>
                                            <p:strVal val="#ppt_x"/>
                                          </p:val>
                                        </p:tav>
                                        <p:tav tm="100000">
                                          <p:val>
                                            <p:strVal val="#ppt_x"/>
                                          </p:val>
                                        </p:tav>
                                      </p:tavLst>
                                    </p:anim>
                                    <p:anim calcmode="lin" valueType="num">
                                      <p:cBhvr>
                                        <p:cTn id="82" dur="400" fill="hold"/>
                                        <p:tgtEl>
                                          <p:spTgt spid="14"/>
                                        </p:tgtEl>
                                        <p:attrNameLst>
                                          <p:attrName>ppt_y</p:attrName>
                                        </p:attrNameLst>
                                      </p:cBhvr>
                                      <p:tavLst>
                                        <p:tav tm="0">
                                          <p:val>
                                            <p:strVal val="#ppt_y+0.31"/>
                                          </p:val>
                                        </p:tav>
                                        <p:tav tm="100000">
                                          <p:val>
                                            <p:strVal val="#ppt_y+0.31"/>
                                          </p:val>
                                        </p:tav>
                                      </p:tavLst>
                                    </p:anim>
                                    <p:anim calcmode="lin" valueType="num">
                                      <p:cBhvr>
                                        <p:cTn id="83" dur="600" decel="50000" fill="hold">
                                          <p:stCondLst>
                                            <p:cond delay="400"/>
                                          </p:stCondLst>
                                        </p:cTn>
                                        <p:tgtEl>
                                          <p:spTgt spid="1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84" dur="600" decel="50000" fill="hold">
                                          <p:stCondLst>
                                            <p:cond delay="400"/>
                                          </p:stCondLst>
                                        </p:cTn>
                                        <p:tgtEl>
                                          <p:spTgt spid="1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85" presetID="43" presetClass="entr" presetSubtype="0" fill="hold" nodeType="with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fade">
                                      <p:cBhvr>
                                        <p:cTn id="87" dur="100"/>
                                        <p:tgtEl>
                                          <p:spTgt spid="15"/>
                                        </p:tgtEl>
                                      </p:cBhvr>
                                    </p:animEffect>
                                    <p:anim calcmode="lin" valueType="num">
                                      <p:cBhvr>
                                        <p:cTn id="88" dur="400" fill="hold"/>
                                        <p:tgtEl>
                                          <p:spTgt spid="15"/>
                                        </p:tgtEl>
                                        <p:attrNameLst>
                                          <p:attrName>ppt_x</p:attrName>
                                        </p:attrNameLst>
                                      </p:cBhvr>
                                      <p:tavLst>
                                        <p:tav tm="0">
                                          <p:val>
                                            <p:strVal val="#ppt_x"/>
                                          </p:val>
                                        </p:tav>
                                        <p:tav tm="100000">
                                          <p:val>
                                            <p:strVal val="#ppt_x"/>
                                          </p:val>
                                        </p:tav>
                                      </p:tavLst>
                                    </p:anim>
                                    <p:anim calcmode="lin" valueType="num">
                                      <p:cBhvr>
                                        <p:cTn id="89" dur="400" fill="hold"/>
                                        <p:tgtEl>
                                          <p:spTgt spid="15"/>
                                        </p:tgtEl>
                                        <p:attrNameLst>
                                          <p:attrName>ppt_y</p:attrName>
                                        </p:attrNameLst>
                                      </p:cBhvr>
                                      <p:tavLst>
                                        <p:tav tm="0">
                                          <p:val>
                                            <p:strVal val="#ppt_y+0.31"/>
                                          </p:val>
                                        </p:tav>
                                        <p:tav tm="100000">
                                          <p:val>
                                            <p:strVal val="#ppt_y+0.31"/>
                                          </p:val>
                                        </p:tav>
                                      </p:tavLst>
                                    </p:anim>
                                    <p:anim calcmode="lin" valueType="num">
                                      <p:cBhvr>
                                        <p:cTn id="90" dur="600" decel="50000" fill="hold">
                                          <p:stCondLst>
                                            <p:cond delay="400"/>
                                          </p:stCondLst>
                                        </p:cTn>
                                        <p:tgtEl>
                                          <p:spTgt spid="1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91" dur="600" decel="50000" fill="hold">
                                          <p:stCondLst>
                                            <p:cond delay="400"/>
                                          </p:stCondLst>
                                        </p:cTn>
                                        <p:tgtEl>
                                          <p:spTgt spid="1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92" presetID="43" presetClass="entr" presetSubtype="0" fill="hold" nodeType="with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fade">
                                      <p:cBhvr>
                                        <p:cTn id="94" dur="100"/>
                                        <p:tgtEl>
                                          <p:spTgt spid="16"/>
                                        </p:tgtEl>
                                      </p:cBhvr>
                                    </p:animEffect>
                                    <p:anim calcmode="lin" valueType="num">
                                      <p:cBhvr>
                                        <p:cTn id="95" dur="400" fill="hold"/>
                                        <p:tgtEl>
                                          <p:spTgt spid="16"/>
                                        </p:tgtEl>
                                        <p:attrNameLst>
                                          <p:attrName>ppt_x</p:attrName>
                                        </p:attrNameLst>
                                      </p:cBhvr>
                                      <p:tavLst>
                                        <p:tav tm="0">
                                          <p:val>
                                            <p:strVal val="#ppt_x"/>
                                          </p:val>
                                        </p:tav>
                                        <p:tav tm="100000">
                                          <p:val>
                                            <p:strVal val="#ppt_x"/>
                                          </p:val>
                                        </p:tav>
                                      </p:tavLst>
                                    </p:anim>
                                    <p:anim calcmode="lin" valueType="num">
                                      <p:cBhvr>
                                        <p:cTn id="96" dur="400" fill="hold"/>
                                        <p:tgtEl>
                                          <p:spTgt spid="16"/>
                                        </p:tgtEl>
                                        <p:attrNameLst>
                                          <p:attrName>ppt_y</p:attrName>
                                        </p:attrNameLst>
                                      </p:cBhvr>
                                      <p:tavLst>
                                        <p:tav tm="0">
                                          <p:val>
                                            <p:strVal val="#ppt_y+0.31"/>
                                          </p:val>
                                        </p:tav>
                                        <p:tav tm="100000">
                                          <p:val>
                                            <p:strVal val="#ppt_y+0.31"/>
                                          </p:val>
                                        </p:tav>
                                      </p:tavLst>
                                    </p:anim>
                                    <p:anim calcmode="lin" valueType="num">
                                      <p:cBhvr>
                                        <p:cTn id="97" dur="600" decel="50000" fill="hold">
                                          <p:stCondLst>
                                            <p:cond delay="400"/>
                                          </p:stCondLst>
                                        </p:cTn>
                                        <p:tgtEl>
                                          <p:spTgt spid="1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98" dur="600" decel="50000" fill="hold">
                                          <p:stCondLst>
                                            <p:cond delay="400"/>
                                          </p:stCondLst>
                                        </p:cTn>
                                        <p:tgtEl>
                                          <p:spTgt spid="1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99" presetID="43" presetClass="entr" presetSubtype="0" fill="hold" nodeType="with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anim calcmode="lin" valueType="num">
                                      <p:cBhvr>
                                        <p:cTn id="102" dur="400" fill="hold"/>
                                        <p:tgtEl>
                                          <p:spTgt spid="17"/>
                                        </p:tgtEl>
                                        <p:attrNameLst>
                                          <p:attrName>ppt_x</p:attrName>
                                        </p:attrNameLst>
                                      </p:cBhvr>
                                      <p:tavLst>
                                        <p:tav tm="0">
                                          <p:val>
                                            <p:strVal val="#ppt_x"/>
                                          </p:val>
                                        </p:tav>
                                        <p:tav tm="100000">
                                          <p:val>
                                            <p:strVal val="#ppt_x"/>
                                          </p:val>
                                        </p:tav>
                                      </p:tavLst>
                                    </p:anim>
                                    <p:anim calcmode="lin" valueType="num">
                                      <p:cBhvr>
                                        <p:cTn id="103" dur="400" fill="hold"/>
                                        <p:tgtEl>
                                          <p:spTgt spid="17"/>
                                        </p:tgtEl>
                                        <p:attrNameLst>
                                          <p:attrName>ppt_y</p:attrName>
                                        </p:attrNameLst>
                                      </p:cBhvr>
                                      <p:tavLst>
                                        <p:tav tm="0">
                                          <p:val>
                                            <p:strVal val="#ppt_y+0.31"/>
                                          </p:val>
                                        </p:tav>
                                        <p:tav tm="100000">
                                          <p:val>
                                            <p:strVal val="#ppt_y+0.31"/>
                                          </p:val>
                                        </p:tav>
                                      </p:tavLst>
                                    </p:anim>
                                    <p:anim calcmode="lin" valueType="num">
                                      <p:cBhvr>
                                        <p:cTn id="104" dur="600" decel="50000" fill="hold">
                                          <p:stCondLst>
                                            <p:cond delay="400"/>
                                          </p:stCondLst>
                                        </p:cTn>
                                        <p:tgtEl>
                                          <p:spTgt spid="1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05" dur="600" decel="50000" fill="hold">
                                          <p:stCondLst>
                                            <p:cond delay="400"/>
                                          </p:stCondLst>
                                        </p:cTn>
                                        <p:tgtEl>
                                          <p:spTgt spid="1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06" presetID="43" presetClass="entr" presetSubtype="0" fill="hold" nodeType="withEffect">
                                  <p:stCondLst>
                                    <p:cond delay="0"/>
                                  </p:stCondLst>
                                  <p:childTnLst>
                                    <p:set>
                                      <p:cBhvr>
                                        <p:cTn id="107" dur="1" fill="hold">
                                          <p:stCondLst>
                                            <p:cond delay="0"/>
                                          </p:stCondLst>
                                        </p:cTn>
                                        <p:tgtEl>
                                          <p:spTgt spid="18"/>
                                        </p:tgtEl>
                                        <p:attrNameLst>
                                          <p:attrName>style.visibility</p:attrName>
                                        </p:attrNameLst>
                                      </p:cBhvr>
                                      <p:to>
                                        <p:strVal val="visible"/>
                                      </p:to>
                                    </p:set>
                                    <p:animEffect transition="in" filter="fade">
                                      <p:cBhvr>
                                        <p:cTn id="108" dur="100"/>
                                        <p:tgtEl>
                                          <p:spTgt spid="18"/>
                                        </p:tgtEl>
                                      </p:cBhvr>
                                    </p:animEffect>
                                    <p:anim calcmode="lin" valueType="num">
                                      <p:cBhvr>
                                        <p:cTn id="109" dur="400" fill="hold"/>
                                        <p:tgtEl>
                                          <p:spTgt spid="18"/>
                                        </p:tgtEl>
                                        <p:attrNameLst>
                                          <p:attrName>ppt_x</p:attrName>
                                        </p:attrNameLst>
                                      </p:cBhvr>
                                      <p:tavLst>
                                        <p:tav tm="0">
                                          <p:val>
                                            <p:strVal val="#ppt_x"/>
                                          </p:val>
                                        </p:tav>
                                        <p:tav tm="100000">
                                          <p:val>
                                            <p:strVal val="#ppt_x"/>
                                          </p:val>
                                        </p:tav>
                                      </p:tavLst>
                                    </p:anim>
                                    <p:anim calcmode="lin" valueType="num">
                                      <p:cBhvr>
                                        <p:cTn id="110" dur="400" fill="hold"/>
                                        <p:tgtEl>
                                          <p:spTgt spid="18"/>
                                        </p:tgtEl>
                                        <p:attrNameLst>
                                          <p:attrName>ppt_y</p:attrName>
                                        </p:attrNameLst>
                                      </p:cBhvr>
                                      <p:tavLst>
                                        <p:tav tm="0">
                                          <p:val>
                                            <p:strVal val="#ppt_y+0.31"/>
                                          </p:val>
                                        </p:tav>
                                        <p:tav tm="100000">
                                          <p:val>
                                            <p:strVal val="#ppt_y+0.31"/>
                                          </p:val>
                                        </p:tav>
                                      </p:tavLst>
                                    </p:anim>
                                    <p:anim calcmode="lin" valueType="num">
                                      <p:cBhvr>
                                        <p:cTn id="111" dur="600" decel="50000" fill="hold">
                                          <p:stCondLst>
                                            <p:cond delay="400"/>
                                          </p:stCondLst>
                                        </p:cTn>
                                        <p:tgtEl>
                                          <p:spTgt spid="1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2" dur="600" decel="50000" fill="hold">
                                          <p:stCondLst>
                                            <p:cond delay="400"/>
                                          </p:stCondLst>
                                        </p:cTn>
                                        <p:tgtEl>
                                          <p:spTgt spid="1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17" presetClass="entr" presetSubtype="8" fill="hold" nodeType="clickEffect">
                                  <p:stCondLst>
                                    <p:cond delay="0"/>
                                  </p:stCondLst>
                                  <p:childTnLst>
                                    <p:set>
                                      <p:cBhvr>
                                        <p:cTn id="116" dur="1" fill="hold">
                                          <p:stCondLst>
                                            <p:cond delay="0"/>
                                          </p:stCondLst>
                                        </p:cTn>
                                        <p:tgtEl>
                                          <p:spTgt spid="19">
                                            <p:txEl>
                                              <p:pRg st="0" end="0"/>
                                            </p:txEl>
                                          </p:spTgt>
                                        </p:tgtEl>
                                        <p:attrNameLst>
                                          <p:attrName>style.visibility</p:attrName>
                                        </p:attrNameLst>
                                      </p:cBhvr>
                                      <p:to>
                                        <p:strVal val="visible"/>
                                      </p:to>
                                    </p:set>
                                    <p:anim calcmode="lin" valueType="num">
                                      <p:cBhvr>
                                        <p:cTn id="117" dur="500" fill="hold"/>
                                        <p:tgtEl>
                                          <p:spTgt spid="19">
                                            <p:txEl>
                                              <p:pRg st="0" end="0"/>
                                            </p:txEl>
                                          </p:spTgt>
                                        </p:tgtEl>
                                        <p:attrNameLst>
                                          <p:attrName>ppt_x</p:attrName>
                                        </p:attrNameLst>
                                      </p:cBhvr>
                                      <p:tavLst>
                                        <p:tav tm="0">
                                          <p:val>
                                            <p:strVal val="#ppt_x-#ppt_w/2"/>
                                          </p:val>
                                        </p:tav>
                                        <p:tav tm="100000">
                                          <p:val>
                                            <p:strVal val="#ppt_x"/>
                                          </p:val>
                                        </p:tav>
                                      </p:tavLst>
                                    </p:anim>
                                    <p:anim calcmode="lin" valueType="num">
                                      <p:cBhvr>
                                        <p:cTn id="118" dur="500" fill="hold"/>
                                        <p:tgtEl>
                                          <p:spTgt spid="19">
                                            <p:txEl>
                                              <p:pRg st="0" end="0"/>
                                            </p:txEl>
                                          </p:spTgt>
                                        </p:tgtEl>
                                        <p:attrNameLst>
                                          <p:attrName>ppt_y</p:attrName>
                                        </p:attrNameLst>
                                      </p:cBhvr>
                                      <p:tavLst>
                                        <p:tav tm="0">
                                          <p:val>
                                            <p:strVal val="#ppt_y"/>
                                          </p:val>
                                        </p:tav>
                                        <p:tav tm="100000">
                                          <p:val>
                                            <p:strVal val="#ppt_y"/>
                                          </p:val>
                                        </p:tav>
                                      </p:tavLst>
                                    </p:anim>
                                    <p:anim calcmode="lin" valueType="num">
                                      <p:cBhvr>
                                        <p:cTn id="119" dur="5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120" dur="500" fill="hold"/>
                                        <p:tgtEl>
                                          <p:spTgt spid="19">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21" fill="hold">
                      <p:stCondLst>
                        <p:cond delay="indefinite"/>
                      </p:stCondLst>
                      <p:childTnLst>
                        <p:par>
                          <p:cTn id="122" fill="hold">
                            <p:stCondLst>
                              <p:cond delay="0"/>
                            </p:stCondLst>
                            <p:childTnLst>
                              <p:par>
                                <p:cTn id="123" presetID="17" presetClass="entr" presetSubtype="8" fill="hold" nodeType="clickEffect">
                                  <p:stCondLst>
                                    <p:cond delay="0"/>
                                  </p:stCondLst>
                                  <p:childTnLst>
                                    <p:set>
                                      <p:cBhvr>
                                        <p:cTn id="124" dur="1" fill="hold">
                                          <p:stCondLst>
                                            <p:cond delay="0"/>
                                          </p:stCondLst>
                                        </p:cTn>
                                        <p:tgtEl>
                                          <p:spTgt spid="20">
                                            <p:txEl>
                                              <p:pRg st="0" end="0"/>
                                            </p:txEl>
                                          </p:spTgt>
                                        </p:tgtEl>
                                        <p:attrNameLst>
                                          <p:attrName>style.visibility</p:attrName>
                                        </p:attrNameLst>
                                      </p:cBhvr>
                                      <p:to>
                                        <p:strVal val="visible"/>
                                      </p:to>
                                    </p:set>
                                    <p:anim calcmode="lin" valueType="num">
                                      <p:cBhvr>
                                        <p:cTn id="125" dur="500" fill="hold"/>
                                        <p:tgtEl>
                                          <p:spTgt spid="20">
                                            <p:txEl>
                                              <p:pRg st="0" end="0"/>
                                            </p:txEl>
                                          </p:spTgt>
                                        </p:tgtEl>
                                        <p:attrNameLst>
                                          <p:attrName>ppt_x</p:attrName>
                                        </p:attrNameLst>
                                      </p:cBhvr>
                                      <p:tavLst>
                                        <p:tav tm="0">
                                          <p:val>
                                            <p:strVal val="#ppt_x-#ppt_w/2"/>
                                          </p:val>
                                        </p:tav>
                                        <p:tav tm="100000">
                                          <p:val>
                                            <p:strVal val="#ppt_x"/>
                                          </p:val>
                                        </p:tav>
                                      </p:tavLst>
                                    </p:anim>
                                    <p:anim calcmode="lin" valueType="num">
                                      <p:cBhvr>
                                        <p:cTn id="126" dur="500" fill="hold"/>
                                        <p:tgtEl>
                                          <p:spTgt spid="20">
                                            <p:txEl>
                                              <p:pRg st="0" end="0"/>
                                            </p:txEl>
                                          </p:spTgt>
                                        </p:tgtEl>
                                        <p:attrNameLst>
                                          <p:attrName>ppt_y</p:attrName>
                                        </p:attrNameLst>
                                      </p:cBhvr>
                                      <p:tavLst>
                                        <p:tav tm="0">
                                          <p:val>
                                            <p:strVal val="#ppt_y"/>
                                          </p:val>
                                        </p:tav>
                                        <p:tav tm="100000">
                                          <p:val>
                                            <p:strVal val="#ppt_y"/>
                                          </p:val>
                                        </p:tav>
                                      </p:tavLst>
                                    </p:anim>
                                    <p:anim calcmode="lin" valueType="num">
                                      <p:cBhvr>
                                        <p:cTn id="127"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128" dur="500" fill="hold"/>
                                        <p:tgtEl>
                                          <p:spTgt spid="20">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29" fill="hold">
                      <p:stCondLst>
                        <p:cond delay="indefinite"/>
                      </p:stCondLst>
                      <p:childTnLst>
                        <p:par>
                          <p:cTn id="130" fill="hold">
                            <p:stCondLst>
                              <p:cond delay="0"/>
                            </p:stCondLst>
                            <p:childTnLst>
                              <p:par>
                                <p:cTn id="131" presetID="17" presetClass="entr" presetSubtype="8" fill="hold" nodeType="clickEffect">
                                  <p:stCondLst>
                                    <p:cond delay="0"/>
                                  </p:stCondLst>
                                  <p:childTnLst>
                                    <p:set>
                                      <p:cBhvr>
                                        <p:cTn id="132" dur="1" fill="hold">
                                          <p:stCondLst>
                                            <p:cond delay="0"/>
                                          </p:stCondLst>
                                        </p:cTn>
                                        <p:tgtEl>
                                          <p:spTgt spid="21">
                                            <p:txEl>
                                              <p:pRg st="0" end="0"/>
                                            </p:txEl>
                                          </p:spTgt>
                                        </p:tgtEl>
                                        <p:attrNameLst>
                                          <p:attrName>style.visibility</p:attrName>
                                        </p:attrNameLst>
                                      </p:cBhvr>
                                      <p:to>
                                        <p:strVal val="visible"/>
                                      </p:to>
                                    </p:set>
                                    <p:anim calcmode="lin" valueType="num">
                                      <p:cBhvr>
                                        <p:cTn id="133" dur="500" fill="hold"/>
                                        <p:tgtEl>
                                          <p:spTgt spid="21">
                                            <p:txEl>
                                              <p:pRg st="0" end="0"/>
                                            </p:txEl>
                                          </p:spTgt>
                                        </p:tgtEl>
                                        <p:attrNameLst>
                                          <p:attrName>ppt_x</p:attrName>
                                        </p:attrNameLst>
                                      </p:cBhvr>
                                      <p:tavLst>
                                        <p:tav tm="0">
                                          <p:val>
                                            <p:strVal val="#ppt_x-#ppt_w/2"/>
                                          </p:val>
                                        </p:tav>
                                        <p:tav tm="100000">
                                          <p:val>
                                            <p:strVal val="#ppt_x"/>
                                          </p:val>
                                        </p:tav>
                                      </p:tavLst>
                                    </p:anim>
                                    <p:anim calcmode="lin" valueType="num">
                                      <p:cBhvr>
                                        <p:cTn id="134" dur="500" fill="hold"/>
                                        <p:tgtEl>
                                          <p:spTgt spid="21">
                                            <p:txEl>
                                              <p:pRg st="0" end="0"/>
                                            </p:txEl>
                                          </p:spTgt>
                                        </p:tgtEl>
                                        <p:attrNameLst>
                                          <p:attrName>ppt_y</p:attrName>
                                        </p:attrNameLst>
                                      </p:cBhvr>
                                      <p:tavLst>
                                        <p:tav tm="0">
                                          <p:val>
                                            <p:strVal val="#ppt_y"/>
                                          </p:val>
                                        </p:tav>
                                        <p:tav tm="100000">
                                          <p:val>
                                            <p:strVal val="#ppt_y"/>
                                          </p:val>
                                        </p:tav>
                                      </p:tavLst>
                                    </p:anim>
                                    <p:anim calcmode="lin" valueType="num">
                                      <p:cBhvr>
                                        <p:cTn id="135"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136" dur="500" fill="hold"/>
                                        <p:tgtEl>
                                          <p:spTgt spid="21">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6556590" y="1523793"/>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ثالثاً</a:t>
            </a:r>
            <a:endParaRPr lang="ar-SA" sz="2800" b="1" dirty="0">
              <a:solidFill>
                <a:srgbClr val="C00000"/>
              </a:solidFill>
            </a:endParaRPr>
          </a:p>
        </p:txBody>
      </p:sp>
      <p:sp>
        <p:nvSpPr>
          <p:cNvPr id="4" name="مربع نص 3"/>
          <p:cNvSpPr txBox="1"/>
          <p:nvPr/>
        </p:nvSpPr>
        <p:spPr>
          <a:xfrm>
            <a:off x="714380" y="1445959"/>
            <a:ext cx="7500958" cy="3046988"/>
          </a:xfrm>
          <a:prstGeom prst="rect">
            <a:avLst/>
          </a:prstGeom>
          <a:noFill/>
        </p:spPr>
        <p:txBody>
          <a:bodyPr wrap="square" rtlCol="1">
            <a:spAutoFit/>
          </a:bodyPr>
          <a:lstStyle/>
          <a:p>
            <a:pPr algn="ctr"/>
            <a:r>
              <a:rPr lang="ar-SA" sz="3200" b="1" dirty="0" smtClean="0">
                <a:cs typeface="DecoType Naskh Extensions" pitchFamily="2" charset="-78"/>
              </a:rPr>
              <a:t>أنسج على غرار المثال التالي:</a:t>
            </a:r>
          </a:p>
          <a:p>
            <a:pPr algn="ctr"/>
            <a:endParaRPr lang="ar-SA" sz="3200" b="1" dirty="0" smtClean="0">
              <a:cs typeface="DecoType Naskh Extensions" pitchFamily="2" charset="-78"/>
            </a:endParaRPr>
          </a:p>
          <a:p>
            <a:pPr algn="ctr"/>
            <a:r>
              <a:rPr lang="ar-SA" sz="3200" b="1" dirty="0" smtClean="0">
                <a:cs typeface="DecoType Naskh Extensions" pitchFamily="2" charset="-78"/>
              </a:rPr>
              <a:t>* فذهب إلى ميناء ”شيحا“؛ليعمل بحّاراً في صيد الأسماك واللؤلؤ.</a:t>
            </a:r>
          </a:p>
          <a:p>
            <a:pPr algn="ctr"/>
            <a:r>
              <a:rPr lang="ar-SA" sz="3200" b="1" dirty="0" smtClean="0">
                <a:cs typeface="DecoType Naskh Extensions" pitchFamily="2" charset="-78"/>
              </a:rPr>
              <a:t>* فذهب إلى المتجر؛ليعمل........في ........</a:t>
            </a:r>
          </a:p>
          <a:p>
            <a:pPr algn="ctr"/>
            <a:r>
              <a:rPr lang="ar-SA" sz="3200" b="1" dirty="0" smtClean="0">
                <a:cs typeface="DecoType Naskh Extensions" pitchFamily="2" charset="-78"/>
              </a:rPr>
              <a:t>* فذهب إلى.........ليعمل في...........</a:t>
            </a:r>
            <a:endParaRPr lang="ar-SA" sz="3200" b="1" dirty="0">
              <a:cs typeface="DecoType Naskh Extensions" pitchFamily="2" charset="-78"/>
            </a:endParaRPr>
          </a:p>
        </p:txBody>
      </p:sp>
      <p:sp>
        <p:nvSpPr>
          <p:cNvPr id="15" name="مربع نص 14"/>
          <p:cNvSpPr txBox="1"/>
          <p:nvPr/>
        </p:nvSpPr>
        <p:spPr>
          <a:xfrm>
            <a:off x="3000364" y="3214686"/>
            <a:ext cx="1785950" cy="584775"/>
          </a:xfrm>
          <a:prstGeom prst="rect">
            <a:avLst/>
          </a:prstGeom>
          <a:noFill/>
        </p:spPr>
        <p:txBody>
          <a:bodyPr wrap="square" rtlCol="1">
            <a:spAutoFit/>
          </a:bodyPr>
          <a:lstStyle/>
          <a:p>
            <a:pPr algn="ctr"/>
            <a:r>
              <a:rPr lang="ar-SA" sz="3200" b="1" dirty="0" smtClean="0">
                <a:solidFill>
                  <a:srgbClr val="C00000"/>
                </a:solidFill>
              </a:rPr>
              <a:t>تاجراً</a:t>
            </a:r>
            <a:endParaRPr lang="ar-SA" sz="2400" b="1" dirty="0">
              <a:solidFill>
                <a:srgbClr val="C00000"/>
              </a:solidFill>
            </a:endParaRPr>
          </a:p>
        </p:txBody>
      </p:sp>
      <p:sp>
        <p:nvSpPr>
          <p:cNvPr id="16" name="مربع نص 15"/>
          <p:cNvSpPr txBox="1"/>
          <p:nvPr/>
        </p:nvSpPr>
        <p:spPr>
          <a:xfrm>
            <a:off x="0" y="3214686"/>
            <a:ext cx="2857488" cy="461665"/>
          </a:xfrm>
          <a:prstGeom prst="rect">
            <a:avLst/>
          </a:prstGeom>
          <a:noFill/>
        </p:spPr>
        <p:txBody>
          <a:bodyPr wrap="square" rtlCol="1">
            <a:spAutoFit/>
          </a:bodyPr>
          <a:lstStyle/>
          <a:p>
            <a:pPr algn="ctr"/>
            <a:r>
              <a:rPr lang="ar-SA" sz="2400" b="1" dirty="0" smtClean="0">
                <a:solidFill>
                  <a:srgbClr val="C00000"/>
                </a:solidFill>
              </a:rPr>
              <a:t>بيع الخضروات والفواكه</a:t>
            </a:r>
            <a:endParaRPr lang="ar-SA"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4)">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circle(in)">
                                      <p:cBhvr>
                                        <p:cTn id="15" dur="10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circle(in)">
                                      <p:cBhvr>
                                        <p:cTn id="2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5"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ستطيل ذو زوايا قطرية مخدوشة 2"/>
          <p:cNvSpPr/>
          <p:nvPr/>
        </p:nvSpPr>
        <p:spPr>
          <a:xfrm rot="20532257">
            <a:off x="7767640" y="157884"/>
            <a:ext cx="1114151" cy="517125"/>
          </a:xfrm>
          <a:prstGeom prst="snip2DiagRect">
            <a:avLst>
              <a:gd name="adj1" fmla="val 0"/>
              <a:gd name="adj2" fmla="val 50000"/>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rgbClr val="C00000"/>
                </a:solidFill>
              </a:rPr>
              <a:t>أجيب</a:t>
            </a:r>
            <a:endParaRPr lang="ar-SA" sz="2400" b="1" dirty="0">
              <a:solidFill>
                <a:srgbClr val="C00000"/>
              </a:solidFill>
            </a:endParaRPr>
          </a:p>
        </p:txBody>
      </p:sp>
      <p:sp>
        <p:nvSpPr>
          <p:cNvPr id="4" name="زاوية مطوية 3"/>
          <p:cNvSpPr/>
          <p:nvPr/>
        </p:nvSpPr>
        <p:spPr>
          <a:xfrm rot="834941">
            <a:off x="7401617" y="1179834"/>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أولاً</a:t>
            </a:r>
            <a:endParaRPr lang="ar-SA" sz="2800" b="1" dirty="0">
              <a:solidFill>
                <a:srgbClr val="C00000"/>
              </a:solidFill>
            </a:endParaRPr>
          </a:p>
        </p:txBody>
      </p:sp>
      <p:sp>
        <p:nvSpPr>
          <p:cNvPr id="5" name="مربع نص 4"/>
          <p:cNvSpPr txBox="1"/>
          <p:nvPr/>
        </p:nvSpPr>
        <p:spPr>
          <a:xfrm>
            <a:off x="857224" y="928670"/>
            <a:ext cx="6643734" cy="1077218"/>
          </a:xfrm>
          <a:prstGeom prst="rect">
            <a:avLst/>
          </a:prstGeom>
          <a:noFill/>
        </p:spPr>
        <p:txBody>
          <a:bodyPr wrap="square" rtlCol="1">
            <a:spAutoFit/>
          </a:bodyPr>
          <a:lstStyle/>
          <a:p>
            <a:pPr algn="ctr"/>
            <a:r>
              <a:rPr lang="ar-SA" sz="3200" b="1" dirty="0" smtClean="0">
                <a:cs typeface="DecoType Naskh Extensions" pitchFamily="2" charset="-78"/>
              </a:rPr>
              <a:t>فيم كان يعمل البحارة قديماً؟ما التجارة التي كانت تدرَ عليهم أرباحاً طائلة.</a:t>
            </a:r>
            <a:endParaRPr lang="ar-SA" sz="3200" b="1" dirty="0">
              <a:cs typeface="DecoType Naskh Extensions" pitchFamily="2" charset="-78"/>
            </a:endParaRPr>
          </a:p>
        </p:txBody>
      </p:sp>
      <p:sp>
        <p:nvSpPr>
          <p:cNvPr id="6" name="مربع نص 5"/>
          <p:cNvSpPr txBox="1"/>
          <p:nvPr/>
        </p:nvSpPr>
        <p:spPr>
          <a:xfrm>
            <a:off x="642910" y="2000240"/>
            <a:ext cx="6929486" cy="1077218"/>
          </a:xfrm>
          <a:prstGeom prst="rect">
            <a:avLst/>
          </a:prstGeom>
          <a:noFill/>
        </p:spPr>
        <p:txBody>
          <a:bodyPr wrap="square" rtlCol="1">
            <a:spAutoFit/>
          </a:bodyPr>
          <a:lstStyle/>
          <a:p>
            <a:pPr algn="ctr"/>
            <a:r>
              <a:rPr lang="ar-SA" sz="3200" b="1" dirty="0" smtClean="0">
                <a:solidFill>
                  <a:srgbClr val="C00000"/>
                </a:solidFill>
              </a:rPr>
              <a:t>في صيد الأسماك،والغوص بحثاً عن اللؤلؤ.</a:t>
            </a:r>
          </a:p>
          <a:p>
            <a:pPr algn="ctr"/>
            <a:r>
              <a:rPr lang="ar-SA" sz="3200" b="1" dirty="0" smtClean="0">
                <a:solidFill>
                  <a:srgbClr val="C00000"/>
                </a:solidFill>
              </a:rPr>
              <a:t>تجارة اللؤلؤ.</a:t>
            </a:r>
            <a:endParaRPr lang="ar-SA" sz="2400" b="1" dirty="0">
              <a:solidFill>
                <a:srgbClr val="C00000"/>
              </a:solidFill>
            </a:endParaRPr>
          </a:p>
        </p:txBody>
      </p:sp>
      <p:sp>
        <p:nvSpPr>
          <p:cNvPr id="7" name="زاوية مطوية 6"/>
          <p:cNvSpPr/>
          <p:nvPr/>
        </p:nvSpPr>
        <p:spPr>
          <a:xfrm rot="834941">
            <a:off x="7330179" y="3317326"/>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ثانياً</a:t>
            </a:r>
            <a:endParaRPr lang="ar-SA" sz="2800" b="1" dirty="0">
              <a:solidFill>
                <a:srgbClr val="C00000"/>
              </a:solidFill>
            </a:endParaRPr>
          </a:p>
        </p:txBody>
      </p:sp>
      <p:sp>
        <p:nvSpPr>
          <p:cNvPr id="8" name="مربع نص 7"/>
          <p:cNvSpPr txBox="1"/>
          <p:nvPr/>
        </p:nvSpPr>
        <p:spPr>
          <a:xfrm>
            <a:off x="785786" y="3066162"/>
            <a:ext cx="6643734" cy="1077218"/>
          </a:xfrm>
          <a:prstGeom prst="rect">
            <a:avLst/>
          </a:prstGeom>
          <a:noFill/>
        </p:spPr>
        <p:txBody>
          <a:bodyPr wrap="square" rtlCol="1">
            <a:spAutoFit/>
          </a:bodyPr>
          <a:lstStyle/>
          <a:p>
            <a:pPr algn="ctr"/>
            <a:r>
              <a:rPr lang="ar-SA" sz="3200" b="1" dirty="0" smtClean="0">
                <a:cs typeface="DecoType Naskh Extensions" pitchFamily="2" charset="-78"/>
              </a:rPr>
              <a:t>ما الحرفة التي كان يحترفها(ميكوموتو)قبل أن يعمل في صيد الأسماك واللؤلؤ؟ولم تركها؟</a:t>
            </a:r>
            <a:endParaRPr lang="ar-SA" sz="3200" b="1" dirty="0">
              <a:cs typeface="DecoType Naskh Extensions" pitchFamily="2" charset="-78"/>
            </a:endParaRPr>
          </a:p>
        </p:txBody>
      </p:sp>
      <p:sp>
        <p:nvSpPr>
          <p:cNvPr id="9" name="مربع نص 8"/>
          <p:cNvSpPr txBox="1"/>
          <p:nvPr/>
        </p:nvSpPr>
        <p:spPr>
          <a:xfrm>
            <a:off x="571472" y="4137732"/>
            <a:ext cx="6929486" cy="1077218"/>
          </a:xfrm>
          <a:prstGeom prst="rect">
            <a:avLst/>
          </a:prstGeom>
          <a:noFill/>
        </p:spPr>
        <p:txBody>
          <a:bodyPr wrap="square" rtlCol="1">
            <a:spAutoFit/>
          </a:bodyPr>
          <a:lstStyle/>
          <a:p>
            <a:pPr algn="ctr"/>
            <a:r>
              <a:rPr lang="ar-SA" sz="3200" b="1" dirty="0" smtClean="0">
                <a:solidFill>
                  <a:srgbClr val="C00000"/>
                </a:solidFill>
              </a:rPr>
              <a:t>يعمل في بيع الأرز.</a:t>
            </a:r>
          </a:p>
          <a:p>
            <a:pPr algn="ctr"/>
            <a:r>
              <a:rPr lang="ar-SA" sz="3200" b="1" dirty="0" smtClean="0">
                <a:solidFill>
                  <a:srgbClr val="C00000"/>
                </a:solidFill>
              </a:rPr>
              <a:t>لأنه يريد  عملاً يتناسب مع طموحه.</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1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heel(4)">
                                      <p:cBhvr>
                                        <p:cTn id="13" dur="1000"/>
                                        <p:tgtEl>
                                          <p:spTgt spid="8"/>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4)">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ircle(in)">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circle(in)">
                                      <p:cBhvr>
                                        <p:cTn id="2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وسيلة شرح بيضاوية 2"/>
          <p:cNvSpPr/>
          <p:nvPr/>
        </p:nvSpPr>
        <p:spPr>
          <a:xfrm>
            <a:off x="7072330" y="357166"/>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 </a:t>
            </a:r>
            <a:endParaRPr lang="ar-SA" sz="2400" b="1" dirty="0">
              <a:solidFill>
                <a:schemeClr val="tx1"/>
              </a:solidFill>
            </a:endParaRPr>
          </a:p>
        </p:txBody>
      </p:sp>
      <p:sp>
        <p:nvSpPr>
          <p:cNvPr id="4" name="مربع نص 3"/>
          <p:cNvSpPr txBox="1"/>
          <p:nvPr/>
        </p:nvSpPr>
        <p:spPr>
          <a:xfrm>
            <a:off x="500034" y="260315"/>
            <a:ext cx="7286676" cy="954107"/>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أبحث في القرص المدمج المرفق(</a:t>
            </a:r>
            <a:r>
              <a:rPr lang="en-US" sz="2800" b="1" dirty="0" smtClean="0">
                <a:effectLst>
                  <a:glow rad="139700">
                    <a:schemeClr val="accent6">
                      <a:satMod val="175000"/>
                      <a:alpha val="40000"/>
                    </a:schemeClr>
                  </a:glow>
                </a:effectLst>
              </a:rPr>
              <a:t>CD</a:t>
            </a:r>
            <a:r>
              <a:rPr lang="ar-SA" sz="2800" b="1" dirty="0" smtClean="0">
                <a:effectLst>
                  <a:glow rad="139700">
                    <a:schemeClr val="accent6">
                      <a:satMod val="175000"/>
                      <a:alpha val="40000"/>
                    </a:schemeClr>
                  </a:glow>
                </a:effectLst>
              </a:rPr>
              <a:t>)الذي يحوي معاجم/قواميس للوصول إلى معاني الكلمات التالية:  </a:t>
            </a:r>
            <a:endParaRPr lang="ar-SA" sz="2800" b="1" dirty="0">
              <a:effectLst>
                <a:glow rad="139700">
                  <a:schemeClr val="accent6">
                    <a:satMod val="175000"/>
                    <a:alpha val="40000"/>
                  </a:schemeClr>
                </a:glow>
              </a:effectLst>
            </a:endParaRPr>
          </a:p>
        </p:txBody>
      </p:sp>
      <p:graphicFrame>
        <p:nvGraphicFramePr>
          <p:cNvPr id="5" name="جدول 4"/>
          <p:cNvGraphicFramePr>
            <a:graphicFrameLocks noGrp="1"/>
          </p:cNvGraphicFramePr>
          <p:nvPr/>
        </p:nvGraphicFramePr>
        <p:xfrm>
          <a:off x="1285852" y="1357298"/>
          <a:ext cx="6096000" cy="1981200"/>
        </p:xfrm>
        <a:graphic>
          <a:graphicData uri="http://schemas.openxmlformats.org/drawingml/2006/table">
            <a:tbl>
              <a:tblPr rtl="1" firstRow="1" bandRow="1">
                <a:tableStyleId>{93296810-A885-4BE3-A3E7-6D5BEEA58F35}</a:tableStyleId>
              </a:tblPr>
              <a:tblGrid>
                <a:gridCol w="3048000"/>
                <a:gridCol w="3048000"/>
              </a:tblGrid>
              <a:tr h="370840">
                <a:tc>
                  <a:txBody>
                    <a:bodyPr/>
                    <a:lstStyle/>
                    <a:p>
                      <a:pPr algn="ctr" rtl="1"/>
                      <a:r>
                        <a:rPr lang="ar-SA" sz="2000" b="1" dirty="0" smtClean="0">
                          <a:solidFill>
                            <a:schemeClr val="tx1"/>
                          </a:solidFill>
                        </a:rPr>
                        <a:t>الكلمة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000" b="1" dirty="0" smtClean="0">
                          <a:solidFill>
                            <a:schemeClr val="tx1"/>
                          </a:solidFill>
                        </a:rPr>
                        <a:t>معناها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000" b="1" dirty="0" smtClean="0">
                          <a:solidFill>
                            <a:schemeClr val="tx1"/>
                          </a:solidFill>
                        </a:rPr>
                        <a:t>كلسية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000" b="1" dirty="0" smtClean="0">
                          <a:solidFill>
                            <a:schemeClr val="tx1"/>
                          </a:solidFill>
                        </a:rPr>
                        <a:t>الكَرّة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000" b="1" dirty="0" smtClean="0">
                          <a:solidFill>
                            <a:schemeClr val="tx1"/>
                          </a:solidFill>
                        </a:rPr>
                        <a:t>تدرّ</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000" b="1" kern="1200" dirty="0" smtClean="0">
                          <a:solidFill>
                            <a:schemeClr val="tx1"/>
                          </a:solidFill>
                          <a:latin typeface="+mn-lt"/>
                          <a:ea typeface="+mn-ea"/>
                          <a:cs typeface="+mn-cs"/>
                        </a:rPr>
                        <a:t>تكمنان</a:t>
                      </a:r>
                      <a:endParaRPr lang="ar-SA" sz="2000" b="1"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وسيلة شرح بيضاوية 5"/>
          <p:cNvSpPr/>
          <p:nvPr/>
        </p:nvSpPr>
        <p:spPr>
          <a:xfrm>
            <a:off x="7072330" y="3500438"/>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 </a:t>
            </a:r>
            <a:endParaRPr lang="ar-SA" sz="2400" b="1" dirty="0">
              <a:solidFill>
                <a:schemeClr val="tx1"/>
              </a:solidFill>
            </a:endParaRPr>
          </a:p>
        </p:txBody>
      </p:sp>
      <p:sp>
        <p:nvSpPr>
          <p:cNvPr id="7" name="مربع نص 6"/>
          <p:cNvSpPr txBox="1"/>
          <p:nvPr/>
        </p:nvSpPr>
        <p:spPr>
          <a:xfrm>
            <a:off x="500034" y="3475025"/>
            <a:ext cx="6786610" cy="954107"/>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أبحث عن استخدامات للكلمات التالية:الخبرة-الطموح-الإنتاج-العاملون.</a:t>
            </a:r>
            <a:endParaRPr lang="ar-SA" sz="2800" b="1" dirty="0">
              <a:effectLst>
                <a:glow rad="139700">
                  <a:schemeClr val="accent6">
                    <a:satMod val="175000"/>
                    <a:alpha val="40000"/>
                  </a:schemeClr>
                </a:glow>
              </a:effectLst>
            </a:endParaRPr>
          </a:p>
        </p:txBody>
      </p:sp>
      <p:sp>
        <p:nvSpPr>
          <p:cNvPr id="8" name="وسيلة شرح بيضاوية 7"/>
          <p:cNvSpPr/>
          <p:nvPr/>
        </p:nvSpPr>
        <p:spPr>
          <a:xfrm>
            <a:off x="7072330" y="4572008"/>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 </a:t>
            </a:r>
            <a:endParaRPr lang="ar-SA" sz="2400" b="1" dirty="0">
              <a:solidFill>
                <a:schemeClr val="tx1"/>
              </a:solidFill>
            </a:endParaRPr>
          </a:p>
        </p:txBody>
      </p:sp>
      <p:sp>
        <p:nvSpPr>
          <p:cNvPr id="9" name="مربع نص 8"/>
          <p:cNvSpPr txBox="1"/>
          <p:nvPr/>
        </p:nvSpPr>
        <p:spPr>
          <a:xfrm>
            <a:off x="928662" y="4475157"/>
            <a:ext cx="6357982" cy="954107"/>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أوظف الكلمات السابقة في جمل وعبارات تصلح أن تكون فقرة بعنوان(طريقي إلى مهنتي)</a:t>
            </a:r>
            <a:endParaRPr lang="ar-SA" sz="2800" b="1" dirty="0">
              <a:effectLst>
                <a:glow rad="139700">
                  <a:schemeClr val="accent6">
                    <a:satMod val="175000"/>
                    <a:alpha val="40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par>
                                <p:cTn id="11" presetID="8" presetClass="entr" presetSubtype="32"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out)">
                                      <p:cBhvr>
                                        <p:cTn id="13" dur="1000"/>
                                        <p:tgtEl>
                                          <p:spTgt spid="5"/>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amond(in)">
                                      <p:cBhvr>
                                        <p:cTn id="16" dur="1000"/>
                                        <p:tgtEl>
                                          <p:spTgt spid="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1000"/>
                                        <p:tgtEl>
                                          <p:spTgt spid="7"/>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1000"/>
                                        <p:tgtEl>
                                          <p:spTgt spid="8"/>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amond(in)">
                                      <p:cBhvr>
                                        <p:cTn id="2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p:bldP spid="8" grpId="0" animBg="1"/>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7758807" y="388368"/>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ثالثاً</a:t>
            </a:r>
            <a:endParaRPr lang="ar-SA" sz="2800" b="1" dirty="0">
              <a:solidFill>
                <a:srgbClr val="C00000"/>
              </a:solidFill>
            </a:endParaRPr>
          </a:p>
        </p:txBody>
      </p:sp>
      <p:sp>
        <p:nvSpPr>
          <p:cNvPr id="4" name="مربع نص 3"/>
          <p:cNvSpPr txBox="1"/>
          <p:nvPr/>
        </p:nvSpPr>
        <p:spPr>
          <a:xfrm>
            <a:off x="71438" y="137204"/>
            <a:ext cx="7715272" cy="1569660"/>
          </a:xfrm>
          <a:prstGeom prst="rect">
            <a:avLst/>
          </a:prstGeom>
          <a:noFill/>
        </p:spPr>
        <p:txBody>
          <a:bodyPr wrap="square" rtlCol="1">
            <a:spAutoFit/>
          </a:bodyPr>
          <a:lstStyle/>
          <a:p>
            <a:pPr algn="ctr"/>
            <a:r>
              <a:rPr lang="ar-SA" sz="3200" b="1" dirty="0" smtClean="0">
                <a:cs typeface="DecoType Naskh Extensions" pitchFamily="2" charset="-78"/>
              </a:rPr>
              <a:t>أشارك مجموعتي مع الاستفادة من الجدول التالي؛لذكر من عقبتين من العقبات التي واجهت الفتى(ميكوموتو)،وكيف تغلب عليهما؟</a:t>
            </a:r>
            <a:endParaRPr lang="ar-SA" sz="3200" b="1" dirty="0">
              <a:cs typeface="DecoType Naskh Extensions" pitchFamily="2" charset="-78"/>
            </a:endParaRPr>
          </a:p>
        </p:txBody>
      </p:sp>
      <p:graphicFrame>
        <p:nvGraphicFramePr>
          <p:cNvPr id="5" name="جدول 4"/>
          <p:cNvGraphicFramePr>
            <a:graphicFrameLocks noGrp="1"/>
          </p:cNvGraphicFramePr>
          <p:nvPr/>
        </p:nvGraphicFramePr>
        <p:xfrm>
          <a:off x="428596" y="1643050"/>
          <a:ext cx="8286808" cy="1828800"/>
        </p:xfrm>
        <a:graphic>
          <a:graphicData uri="http://schemas.openxmlformats.org/drawingml/2006/table">
            <a:tbl>
              <a:tblPr rtl="1" firstRow="1" bandRow="1">
                <a:tableStyleId>{5C22544A-7EE6-4342-B048-85BDC9FD1C3A}</a:tableStyleId>
              </a:tblPr>
              <a:tblGrid>
                <a:gridCol w="1650820"/>
                <a:gridCol w="6635988"/>
              </a:tblGrid>
              <a:tr h="370840">
                <a:tc>
                  <a:txBody>
                    <a:bodyPr/>
                    <a:lstStyle/>
                    <a:p>
                      <a:pPr algn="ctr" rtl="1"/>
                      <a:r>
                        <a:rPr lang="ar-SA" sz="2400" b="1" dirty="0" smtClean="0">
                          <a:solidFill>
                            <a:schemeClr val="tx1"/>
                          </a:solidFill>
                        </a:rPr>
                        <a:t>العقبات </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r>
                        <a:rPr lang="ar-SA" sz="2400" b="1" dirty="0" smtClean="0">
                          <a:solidFill>
                            <a:schemeClr val="tx1"/>
                          </a:solidFill>
                        </a:rPr>
                        <a:t>كيف تغلب عليها</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370840">
                <a:tc>
                  <a:txBody>
                    <a:bodyPr/>
                    <a:lstStyle/>
                    <a:p>
                      <a:pPr algn="ctr" rtl="1"/>
                      <a:r>
                        <a:rPr lang="ar-SA" sz="2400" b="1" dirty="0" smtClean="0">
                          <a:solidFill>
                            <a:schemeClr val="tx1"/>
                          </a:solidFill>
                        </a:rPr>
                        <a:t>قلة الخبرة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r>
                        <a:rPr lang="ar-SA" sz="2400" b="1" dirty="0" smtClean="0">
                          <a:solidFill>
                            <a:schemeClr val="tx1"/>
                          </a:solidFill>
                        </a:rPr>
                        <a:t>بالدراسة،والتجربة،وسؤاله أحد المختصين في الحيوانات البحرية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bl>
          </a:graphicData>
        </a:graphic>
      </p:graphicFrame>
      <p:sp>
        <p:nvSpPr>
          <p:cNvPr id="6" name="زاوية مطوية 5"/>
          <p:cNvSpPr/>
          <p:nvPr/>
        </p:nvSpPr>
        <p:spPr>
          <a:xfrm rot="834941">
            <a:off x="7628160" y="3608805"/>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رابعاً</a:t>
            </a:r>
            <a:endParaRPr lang="ar-SA" sz="2800" b="1" dirty="0">
              <a:solidFill>
                <a:srgbClr val="C00000"/>
              </a:solidFill>
            </a:endParaRPr>
          </a:p>
        </p:txBody>
      </p:sp>
      <p:sp>
        <p:nvSpPr>
          <p:cNvPr id="7" name="مربع نص 6"/>
          <p:cNvSpPr txBox="1"/>
          <p:nvPr/>
        </p:nvSpPr>
        <p:spPr>
          <a:xfrm>
            <a:off x="142876" y="3558605"/>
            <a:ext cx="7715272" cy="584775"/>
          </a:xfrm>
          <a:prstGeom prst="rect">
            <a:avLst/>
          </a:prstGeom>
          <a:noFill/>
        </p:spPr>
        <p:txBody>
          <a:bodyPr wrap="square" rtlCol="1">
            <a:spAutoFit/>
          </a:bodyPr>
          <a:lstStyle/>
          <a:p>
            <a:pPr algn="ctr"/>
            <a:r>
              <a:rPr lang="ar-SA" sz="3200" b="1" dirty="0" smtClean="0">
                <a:cs typeface="DecoType Naskh Extensions" pitchFamily="2" charset="-78"/>
              </a:rPr>
              <a:t>أربط بين الحدث في المجموعة(أ)وتاريخه في المجموعة(ب):</a:t>
            </a:r>
            <a:endParaRPr lang="ar-SA" sz="3200" b="1" dirty="0">
              <a:cs typeface="DecoType Naskh Extensions" pitchFamily="2" charset="-78"/>
            </a:endParaRPr>
          </a:p>
        </p:txBody>
      </p:sp>
      <p:sp>
        <p:nvSpPr>
          <p:cNvPr id="8" name="مستطيل مستدير الزوايا 7"/>
          <p:cNvSpPr/>
          <p:nvPr/>
        </p:nvSpPr>
        <p:spPr>
          <a:xfrm>
            <a:off x="428596" y="4357694"/>
            <a:ext cx="8215370" cy="1928826"/>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000" b="1" dirty="0" smtClean="0">
                <a:solidFill>
                  <a:schemeClr val="tx1"/>
                </a:solidFill>
              </a:rPr>
              <a:t>                               المجموعة                                                    مجموعة(ب)</a:t>
            </a:r>
          </a:p>
          <a:p>
            <a:pPr algn="ctr">
              <a:buFontTx/>
              <a:buChar char="-"/>
            </a:pPr>
            <a:r>
              <a:rPr lang="ar-SA" sz="2000" b="1" dirty="0" smtClean="0">
                <a:solidFill>
                  <a:schemeClr val="tx1"/>
                </a:solidFill>
              </a:rPr>
              <a:t>اكتشاف(ميكوموتو) زراعة اللؤلؤ وتتويجه ملكاً في هذا المجال.                      1890م</a:t>
            </a:r>
          </a:p>
          <a:p>
            <a:pPr algn="ctr">
              <a:buFontTx/>
              <a:buChar char="-"/>
            </a:pPr>
            <a:r>
              <a:rPr lang="ar-SA" sz="2000" b="1" dirty="0" smtClean="0">
                <a:solidFill>
                  <a:schemeClr val="tx1"/>
                </a:solidFill>
              </a:rPr>
              <a:t> قيام (ميكوموتو) بإجراء تجاربه حول دراسة المحارة.                                 1888م</a:t>
            </a:r>
          </a:p>
          <a:p>
            <a:pPr algn="ctr">
              <a:buFontTx/>
              <a:buChar char="-"/>
            </a:pPr>
            <a:r>
              <a:rPr lang="ar-SA" sz="2000" b="1" dirty="0" smtClean="0">
                <a:solidFill>
                  <a:schemeClr val="tx1"/>
                </a:solidFill>
              </a:rPr>
              <a:t> لقاء(ميكوموتو) أحد الأساتذة الذي أجابه عن أسئلته.                                  1809م</a:t>
            </a:r>
          </a:p>
          <a:p>
            <a:pPr algn="ctr"/>
            <a:r>
              <a:rPr lang="ar-SA" sz="2000" b="1" dirty="0" smtClean="0">
                <a:solidFill>
                  <a:schemeClr val="tx1"/>
                </a:solidFill>
              </a:rPr>
              <a:t>                                                                                                 1908م</a:t>
            </a:r>
            <a:endParaRPr lang="ar-SA" sz="2000" b="1" dirty="0">
              <a:solidFill>
                <a:schemeClr val="tx1"/>
              </a:solidFill>
            </a:endParaRPr>
          </a:p>
        </p:txBody>
      </p:sp>
      <p:sp>
        <p:nvSpPr>
          <p:cNvPr id="17" name="مربع نص 16"/>
          <p:cNvSpPr txBox="1"/>
          <p:nvPr/>
        </p:nvSpPr>
        <p:spPr>
          <a:xfrm>
            <a:off x="6715140" y="2569485"/>
            <a:ext cx="2286016" cy="430887"/>
          </a:xfrm>
          <a:prstGeom prst="rect">
            <a:avLst/>
          </a:prstGeom>
          <a:noFill/>
        </p:spPr>
        <p:txBody>
          <a:bodyPr wrap="square" rtlCol="1">
            <a:spAutoFit/>
          </a:bodyPr>
          <a:lstStyle/>
          <a:p>
            <a:pPr algn="ctr"/>
            <a:r>
              <a:rPr lang="ar-SA" sz="2200" b="1" dirty="0" smtClean="0">
                <a:solidFill>
                  <a:srgbClr val="C00000"/>
                </a:solidFill>
              </a:rPr>
              <a:t>تنبؤ الناس بفشله</a:t>
            </a:r>
            <a:endParaRPr lang="ar-SA" sz="2200" b="1" dirty="0">
              <a:solidFill>
                <a:srgbClr val="C00000"/>
              </a:solidFill>
            </a:endParaRPr>
          </a:p>
        </p:txBody>
      </p:sp>
      <p:sp>
        <p:nvSpPr>
          <p:cNvPr id="19" name="مربع نص 18"/>
          <p:cNvSpPr txBox="1"/>
          <p:nvPr/>
        </p:nvSpPr>
        <p:spPr>
          <a:xfrm>
            <a:off x="714348" y="2571744"/>
            <a:ext cx="6215106" cy="461665"/>
          </a:xfrm>
          <a:prstGeom prst="rect">
            <a:avLst/>
          </a:prstGeom>
          <a:noFill/>
        </p:spPr>
        <p:txBody>
          <a:bodyPr wrap="square" rtlCol="1">
            <a:spAutoFit/>
          </a:bodyPr>
          <a:lstStyle/>
          <a:p>
            <a:pPr algn="ctr"/>
            <a:r>
              <a:rPr lang="ar-SA" sz="2400" b="1" dirty="0" smtClean="0">
                <a:solidFill>
                  <a:srgbClr val="C00000"/>
                </a:solidFill>
              </a:rPr>
              <a:t>لم يهتم بذلك،واعتمد على التجربة والعمل المتواصل </a:t>
            </a:r>
            <a:endParaRPr lang="ar-SA" sz="2400" b="1" dirty="0">
              <a:solidFill>
                <a:srgbClr val="C00000"/>
              </a:solidFill>
            </a:endParaRPr>
          </a:p>
        </p:txBody>
      </p:sp>
      <p:sp>
        <p:nvSpPr>
          <p:cNvPr id="20" name="مربع نص 19"/>
          <p:cNvSpPr txBox="1"/>
          <p:nvPr/>
        </p:nvSpPr>
        <p:spPr>
          <a:xfrm>
            <a:off x="6715140" y="2965076"/>
            <a:ext cx="2286016" cy="430887"/>
          </a:xfrm>
          <a:prstGeom prst="rect">
            <a:avLst/>
          </a:prstGeom>
          <a:noFill/>
        </p:spPr>
        <p:txBody>
          <a:bodyPr wrap="square" rtlCol="1">
            <a:spAutoFit/>
          </a:bodyPr>
          <a:lstStyle/>
          <a:p>
            <a:pPr algn="ctr"/>
            <a:r>
              <a:rPr lang="ar-SA" sz="2200" b="1" dirty="0" smtClean="0">
                <a:solidFill>
                  <a:srgbClr val="C00000"/>
                </a:solidFill>
              </a:rPr>
              <a:t>اتهم بالجنون</a:t>
            </a:r>
            <a:endParaRPr lang="ar-SA" sz="2200" b="1" dirty="0">
              <a:solidFill>
                <a:srgbClr val="C00000"/>
              </a:solidFill>
            </a:endParaRPr>
          </a:p>
        </p:txBody>
      </p:sp>
      <p:sp>
        <p:nvSpPr>
          <p:cNvPr id="21" name="مربع نص 20"/>
          <p:cNvSpPr txBox="1"/>
          <p:nvPr/>
        </p:nvSpPr>
        <p:spPr>
          <a:xfrm>
            <a:off x="428596" y="2998113"/>
            <a:ext cx="6643734" cy="430887"/>
          </a:xfrm>
          <a:prstGeom prst="rect">
            <a:avLst/>
          </a:prstGeom>
          <a:noFill/>
        </p:spPr>
        <p:txBody>
          <a:bodyPr wrap="square" rtlCol="1">
            <a:spAutoFit/>
          </a:bodyPr>
          <a:lstStyle/>
          <a:p>
            <a:pPr algn="ctr"/>
            <a:r>
              <a:rPr lang="ar-SA" sz="2200" b="1" dirty="0" smtClean="0">
                <a:solidFill>
                  <a:srgbClr val="C00000"/>
                </a:solidFill>
              </a:rPr>
              <a:t>تركهم وقضى معظم وقته بالقرب من الشاطئ مصمماً على إعادة تجاربه</a:t>
            </a:r>
            <a:endParaRPr lang="ar-SA" sz="2200" b="1" dirty="0">
              <a:solidFill>
                <a:srgbClr val="C00000"/>
              </a:solidFill>
            </a:endParaRPr>
          </a:p>
        </p:txBody>
      </p:sp>
      <p:cxnSp>
        <p:nvCxnSpPr>
          <p:cNvPr id="23" name="رابط مستقيم 22"/>
          <p:cNvCxnSpPr/>
          <p:nvPr/>
        </p:nvCxnSpPr>
        <p:spPr>
          <a:xfrm rot="10800000" flipV="1">
            <a:off x="1500166" y="5072074"/>
            <a:ext cx="1500198" cy="785818"/>
          </a:xfrm>
          <a:prstGeom prst="line">
            <a:avLst/>
          </a:prstGeom>
        </p:spPr>
        <p:style>
          <a:lnRef idx="2">
            <a:schemeClr val="accent3"/>
          </a:lnRef>
          <a:fillRef idx="0">
            <a:schemeClr val="accent3"/>
          </a:fillRef>
          <a:effectRef idx="1">
            <a:schemeClr val="accent3"/>
          </a:effectRef>
          <a:fontRef idx="minor">
            <a:schemeClr val="tx1"/>
          </a:fontRef>
        </p:style>
      </p:cxnSp>
      <p:cxnSp>
        <p:nvCxnSpPr>
          <p:cNvPr id="26" name="رابط مستقيم 25"/>
          <p:cNvCxnSpPr/>
          <p:nvPr/>
        </p:nvCxnSpPr>
        <p:spPr>
          <a:xfrm rot="10800000">
            <a:off x="1571604" y="5357826"/>
            <a:ext cx="2224102" cy="1588"/>
          </a:xfrm>
          <a:prstGeom prst="line">
            <a:avLst/>
          </a:prstGeom>
        </p:spPr>
        <p:style>
          <a:lnRef idx="2">
            <a:schemeClr val="accent3"/>
          </a:lnRef>
          <a:fillRef idx="0">
            <a:schemeClr val="accent3"/>
          </a:fillRef>
          <a:effectRef idx="1">
            <a:schemeClr val="accent3"/>
          </a:effectRef>
          <a:fontRef idx="minor">
            <a:schemeClr val="tx1"/>
          </a:fontRef>
        </p:style>
      </p:cxnSp>
      <p:cxnSp>
        <p:nvCxnSpPr>
          <p:cNvPr id="29" name="رابط مستقيم 28"/>
          <p:cNvCxnSpPr/>
          <p:nvPr/>
        </p:nvCxnSpPr>
        <p:spPr>
          <a:xfrm rot="10800000">
            <a:off x="1500166" y="5072074"/>
            <a:ext cx="2366978" cy="573092"/>
          </a:xfrm>
          <a:prstGeom prst="line">
            <a:avLst/>
          </a:prstGeom>
        </p:spPr>
        <p:style>
          <a:lnRef idx="2">
            <a:schemeClr val="accent3"/>
          </a:lnRef>
          <a:fillRef idx="0">
            <a:schemeClr val="accent3"/>
          </a:fillRef>
          <a:effectRef idx="1">
            <a:schemeClr val="accent3"/>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4)">
                                      <p:cBhvr>
                                        <p:cTn id="10" dur="1000"/>
                                        <p:tgtEl>
                                          <p:spTgt spid="3"/>
                                        </p:tgtEl>
                                      </p:cBhvr>
                                    </p:animEffect>
                                  </p:childTnLst>
                                </p:cTn>
                              </p:par>
                              <p:par>
                                <p:cTn id="11" presetID="6"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4)">
                                      <p:cBhvr>
                                        <p:cTn id="16" dur="1000"/>
                                        <p:tgtEl>
                                          <p:spTgt spid="7"/>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4)">
                                      <p:cBhvr>
                                        <p:cTn id="19" dur="1000"/>
                                        <p:tgtEl>
                                          <p:spTgt spid="6"/>
                                        </p:tgtEl>
                                      </p:cBhvr>
                                    </p:animEffect>
                                  </p:childTnLst>
                                </p:cTn>
                              </p:par>
                              <p:par>
                                <p:cTn id="20" presetID="21"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4)">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circle(in)">
                                      <p:cBhvr>
                                        <p:cTn id="27" dur="10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circle(in)">
                                      <p:cBhvr>
                                        <p:cTn id="32" dur="10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circle(in)">
                                      <p:cBhvr>
                                        <p:cTn id="37" dur="10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circle(in)">
                                      <p:cBhvr>
                                        <p:cTn id="42" dur="10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39" presetClass="entr" presetSubtype="0" accel="100000" fill="hold"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ppt_h</p:attrName>
                                        </p:attrNameLst>
                                      </p:cBhvr>
                                      <p:tavLst>
                                        <p:tav tm="0">
                                          <p:val>
                                            <p:strVal val="#ppt_h/20"/>
                                          </p:val>
                                        </p:tav>
                                        <p:tav tm="50000">
                                          <p:val>
                                            <p:strVal val="#ppt_h/20"/>
                                          </p:val>
                                        </p:tav>
                                        <p:tav tm="100000">
                                          <p:val>
                                            <p:strVal val="#ppt_h"/>
                                          </p:val>
                                        </p:tav>
                                      </p:tavLst>
                                    </p:anim>
                                    <p:anim calcmode="lin" valueType="num">
                                      <p:cBhvr>
                                        <p:cTn id="48" dur="500" fill="hold"/>
                                        <p:tgtEl>
                                          <p:spTgt spid="23"/>
                                        </p:tgtEl>
                                        <p:attrNameLst>
                                          <p:attrName>ppt_w</p:attrName>
                                        </p:attrNameLst>
                                      </p:cBhvr>
                                      <p:tavLst>
                                        <p:tav tm="0">
                                          <p:val>
                                            <p:strVal val="#ppt_w+.3"/>
                                          </p:val>
                                        </p:tav>
                                        <p:tav tm="50000">
                                          <p:val>
                                            <p:strVal val="#ppt_w+.3"/>
                                          </p:val>
                                        </p:tav>
                                        <p:tav tm="100000">
                                          <p:val>
                                            <p:strVal val="#ppt_w"/>
                                          </p:val>
                                        </p:tav>
                                      </p:tavLst>
                                    </p:anim>
                                    <p:anim calcmode="lin" valueType="num">
                                      <p:cBhvr>
                                        <p:cTn id="49" dur="500" fill="hold"/>
                                        <p:tgtEl>
                                          <p:spTgt spid="23"/>
                                        </p:tgtEl>
                                        <p:attrNameLst>
                                          <p:attrName>ppt_x</p:attrName>
                                        </p:attrNameLst>
                                      </p:cBhvr>
                                      <p:tavLst>
                                        <p:tav tm="0">
                                          <p:val>
                                            <p:strVal val="#ppt_x-.3"/>
                                          </p:val>
                                        </p:tav>
                                        <p:tav tm="50000">
                                          <p:val>
                                            <p:strVal val="#ppt_x"/>
                                          </p:val>
                                        </p:tav>
                                        <p:tav tm="100000">
                                          <p:val>
                                            <p:strVal val="#ppt_x"/>
                                          </p:val>
                                        </p:tav>
                                      </p:tavLst>
                                    </p:anim>
                                    <p:anim calcmode="lin" valueType="num">
                                      <p:cBhvr>
                                        <p:cTn id="50"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9" presetClass="entr" presetSubtype="0" accel="100000" fill="hold" nodeType="click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ppt_h</p:attrName>
                                        </p:attrNameLst>
                                      </p:cBhvr>
                                      <p:tavLst>
                                        <p:tav tm="0">
                                          <p:val>
                                            <p:strVal val="#ppt_h/20"/>
                                          </p:val>
                                        </p:tav>
                                        <p:tav tm="50000">
                                          <p:val>
                                            <p:strVal val="#ppt_h/20"/>
                                          </p:val>
                                        </p:tav>
                                        <p:tav tm="100000">
                                          <p:val>
                                            <p:strVal val="#ppt_h"/>
                                          </p:val>
                                        </p:tav>
                                      </p:tavLst>
                                    </p:anim>
                                    <p:anim calcmode="lin" valueType="num">
                                      <p:cBhvr>
                                        <p:cTn id="56" dur="500" fill="hold"/>
                                        <p:tgtEl>
                                          <p:spTgt spid="26"/>
                                        </p:tgtEl>
                                        <p:attrNameLst>
                                          <p:attrName>ppt_w</p:attrName>
                                        </p:attrNameLst>
                                      </p:cBhvr>
                                      <p:tavLst>
                                        <p:tav tm="0">
                                          <p:val>
                                            <p:strVal val="#ppt_w+.3"/>
                                          </p:val>
                                        </p:tav>
                                        <p:tav tm="50000">
                                          <p:val>
                                            <p:strVal val="#ppt_w+.3"/>
                                          </p:val>
                                        </p:tav>
                                        <p:tav tm="100000">
                                          <p:val>
                                            <p:strVal val="#ppt_w"/>
                                          </p:val>
                                        </p:tav>
                                      </p:tavLst>
                                    </p:anim>
                                    <p:anim calcmode="lin" valueType="num">
                                      <p:cBhvr>
                                        <p:cTn id="57" dur="500" fill="hold"/>
                                        <p:tgtEl>
                                          <p:spTgt spid="26"/>
                                        </p:tgtEl>
                                        <p:attrNameLst>
                                          <p:attrName>ppt_x</p:attrName>
                                        </p:attrNameLst>
                                      </p:cBhvr>
                                      <p:tavLst>
                                        <p:tav tm="0">
                                          <p:val>
                                            <p:strVal val="#ppt_x-.3"/>
                                          </p:val>
                                        </p:tav>
                                        <p:tav tm="50000">
                                          <p:val>
                                            <p:strVal val="#ppt_x"/>
                                          </p:val>
                                        </p:tav>
                                        <p:tav tm="100000">
                                          <p:val>
                                            <p:strVal val="#ppt_x"/>
                                          </p:val>
                                        </p:tav>
                                      </p:tavLst>
                                    </p:anim>
                                    <p:anim calcmode="lin" valueType="num">
                                      <p:cBhvr>
                                        <p:cTn id="58"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9" presetClass="entr" presetSubtype="0" accel="100000" fill="hold" nodeType="click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p:cTn id="63" dur="500" fill="hold"/>
                                        <p:tgtEl>
                                          <p:spTgt spid="29"/>
                                        </p:tgtEl>
                                        <p:attrNameLst>
                                          <p:attrName>ppt_h</p:attrName>
                                        </p:attrNameLst>
                                      </p:cBhvr>
                                      <p:tavLst>
                                        <p:tav tm="0">
                                          <p:val>
                                            <p:strVal val="#ppt_h/20"/>
                                          </p:val>
                                        </p:tav>
                                        <p:tav tm="50000">
                                          <p:val>
                                            <p:strVal val="#ppt_h/20"/>
                                          </p:val>
                                        </p:tav>
                                        <p:tav tm="100000">
                                          <p:val>
                                            <p:strVal val="#ppt_h"/>
                                          </p:val>
                                        </p:tav>
                                      </p:tavLst>
                                    </p:anim>
                                    <p:anim calcmode="lin" valueType="num">
                                      <p:cBhvr>
                                        <p:cTn id="64" dur="500" fill="hold"/>
                                        <p:tgtEl>
                                          <p:spTgt spid="29"/>
                                        </p:tgtEl>
                                        <p:attrNameLst>
                                          <p:attrName>ppt_w</p:attrName>
                                        </p:attrNameLst>
                                      </p:cBhvr>
                                      <p:tavLst>
                                        <p:tav tm="0">
                                          <p:val>
                                            <p:strVal val="#ppt_w+.3"/>
                                          </p:val>
                                        </p:tav>
                                        <p:tav tm="50000">
                                          <p:val>
                                            <p:strVal val="#ppt_w+.3"/>
                                          </p:val>
                                        </p:tav>
                                        <p:tav tm="100000">
                                          <p:val>
                                            <p:strVal val="#ppt_w"/>
                                          </p:val>
                                        </p:tav>
                                      </p:tavLst>
                                    </p:anim>
                                    <p:anim calcmode="lin" valueType="num">
                                      <p:cBhvr>
                                        <p:cTn id="65" dur="500" fill="hold"/>
                                        <p:tgtEl>
                                          <p:spTgt spid="29"/>
                                        </p:tgtEl>
                                        <p:attrNameLst>
                                          <p:attrName>ppt_x</p:attrName>
                                        </p:attrNameLst>
                                      </p:cBhvr>
                                      <p:tavLst>
                                        <p:tav tm="0">
                                          <p:val>
                                            <p:strVal val="#ppt_x-.3"/>
                                          </p:val>
                                        </p:tav>
                                        <p:tav tm="50000">
                                          <p:val>
                                            <p:strVal val="#ppt_x"/>
                                          </p:val>
                                        </p:tav>
                                        <p:tav tm="100000">
                                          <p:val>
                                            <p:strVal val="#ppt_x"/>
                                          </p:val>
                                        </p:tav>
                                      </p:tavLst>
                                    </p:anim>
                                    <p:anim calcmode="lin" valueType="num">
                                      <p:cBhvr>
                                        <p:cTn id="66"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p:bldP spid="8" grpId="0" animBg="1"/>
      <p:bldP spid="17" grpId="0"/>
      <p:bldP spid="19" grpId="0"/>
      <p:bldP spid="20" grpId="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7758807" y="523661"/>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400" b="1" dirty="0" smtClean="0">
                <a:solidFill>
                  <a:schemeClr val="tx1"/>
                </a:solidFill>
              </a:rPr>
              <a:t>  خامساً</a:t>
            </a:r>
            <a:endParaRPr lang="ar-SA" sz="2400" b="1" dirty="0">
              <a:solidFill>
                <a:srgbClr val="C00000"/>
              </a:solidFill>
            </a:endParaRPr>
          </a:p>
        </p:txBody>
      </p:sp>
      <p:sp>
        <p:nvSpPr>
          <p:cNvPr id="4" name="مربع نص 3"/>
          <p:cNvSpPr txBox="1"/>
          <p:nvPr/>
        </p:nvSpPr>
        <p:spPr>
          <a:xfrm>
            <a:off x="273523" y="473461"/>
            <a:ext cx="7715272" cy="1077218"/>
          </a:xfrm>
          <a:prstGeom prst="rect">
            <a:avLst/>
          </a:prstGeom>
          <a:noFill/>
        </p:spPr>
        <p:txBody>
          <a:bodyPr wrap="square" rtlCol="1">
            <a:spAutoFit/>
          </a:bodyPr>
          <a:lstStyle/>
          <a:p>
            <a:pPr algn="ctr"/>
            <a:r>
              <a:rPr lang="ar-SA" sz="3200" b="1" dirty="0" smtClean="0">
                <a:cs typeface="DecoType Naskh Extensions" pitchFamily="2" charset="-78"/>
              </a:rPr>
              <a:t>أشارك مجموعتي لصياغة أسئلة تكون إجابتها على النحو التالي:</a:t>
            </a:r>
            <a:endParaRPr lang="ar-SA" sz="3200" b="1" dirty="0">
              <a:cs typeface="DecoType Naskh Extensions" pitchFamily="2" charset="-78"/>
            </a:endParaRPr>
          </a:p>
        </p:txBody>
      </p:sp>
      <p:sp>
        <p:nvSpPr>
          <p:cNvPr id="5" name="مستطيل مستدير الزوايا 4"/>
          <p:cNvSpPr/>
          <p:nvPr/>
        </p:nvSpPr>
        <p:spPr>
          <a:xfrm>
            <a:off x="857224" y="1500174"/>
            <a:ext cx="7358114" cy="714380"/>
          </a:xfrm>
          <a:prstGeom prst="roundRect">
            <a:avLst/>
          </a:prstGeom>
          <a:solidFill>
            <a:schemeClr val="accent6">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السؤال:</a:t>
            </a:r>
            <a:r>
              <a:rPr lang="ar-SA" sz="2200" b="1" dirty="0" smtClean="0">
                <a:solidFill>
                  <a:schemeClr val="tx1">
                    <a:lumMod val="50000"/>
                    <a:lumOff val="50000"/>
                  </a:schemeClr>
                </a:solidFill>
              </a:rPr>
              <a:t>................................................................................</a:t>
            </a:r>
            <a:endParaRPr lang="ar-SA" sz="2200" b="1" dirty="0">
              <a:solidFill>
                <a:schemeClr val="tx1">
                  <a:lumMod val="50000"/>
                  <a:lumOff val="50000"/>
                </a:schemeClr>
              </a:solidFill>
            </a:endParaRPr>
          </a:p>
        </p:txBody>
      </p:sp>
      <p:sp>
        <p:nvSpPr>
          <p:cNvPr id="6" name="مستطيل مستدير الزوايا 5"/>
          <p:cNvSpPr/>
          <p:nvPr/>
        </p:nvSpPr>
        <p:spPr>
          <a:xfrm>
            <a:off x="785786" y="2357430"/>
            <a:ext cx="7358114" cy="500066"/>
          </a:xfrm>
          <a:prstGeom prst="roundRect">
            <a:avLst/>
          </a:prstGeom>
          <a:solidFill>
            <a:schemeClr val="accent6">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الإجابة:وهو في السابعة والأربعين من عمره.</a:t>
            </a:r>
            <a:endParaRPr lang="ar-SA" sz="2200" b="1" dirty="0">
              <a:solidFill>
                <a:schemeClr val="tx1"/>
              </a:solidFill>
            </a:endParaRPr>
          </a:p>
        </p:txBody>
      </p:sp>
      <p:sp>
        <p:nvSpPr>
          <p:cNvPr id="7" name="مستطيل مستدير الزوايا 6"/>
          <p:cNvSpPr/>
          <p:nvPr/>
        </p:nvSpPr>
        <p:spPr>
          <a:xfrm>
            <a:off x="785786" y="3000372"/>
            <a:ext cx="7358114" cy="714380"/>
          </a:xfrm>
          <a:prstGeom prst="roundRect">
            <a:avLst/>
          </a:prstGeom>
          <a:solidFill>
            <a:schemeClr val="accent6">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السؤال:</a:t>
            </a:r>
            <a:r>
              <a:rPr lang="ar-SA" sz="2200" b="1" dirty="0" smtClean="0">
                <a:solidFill>
                  <a:schemeClr val="tx1">
                    <a:lumMod val="50000"/>
                    <a:lumOff val="50000"/>
                  </a:schemeClr>
                </a:solidFill>
              </a:rPr>
              <a:t>................................................................................</a:t>
            </a:r>
            <a:endParaRPr lang="ar-SA" sz="2200" b="1" dirty="0">
              <a:solidFill>
                <a:schemeClr val="tx1">
                  <a:lumMod val="50000"/>
                  <a:lumOff val="50000"/>
                </a:schemeClr>
              </a:solidFill>
            </a:endParaRPr>
          </a:p>
        </p:txBody>
      </p:sp>
      <p:sp>
        <p:nvSpPr>
          <p:cNvPr id="8" name="مستطيل مستدير الزوايا 7"/>
          <p:cNvSpPr/>
          <p:nvPr/>
        </p:nvSpPr>
        <p:spPr>
          <a:xfrm>
            <a:off x="785786" y="3857628"/>
            <a:ext cx="7358114" cy="500066"/>
          </a:xfrm>
          <a:prstGeom prst="roundRect">
            <a:avLst/>
          </a:prstGeom>
          <a:solidFill>
            <a:schemeClr val="accent6">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الإجابة:1- الصبر.  2- الاعتماد على التجربة.  3- السؤال.    - العمل الدؤوب</a:t>
            </a:r>
            <a:endParaRPr lang="ar-SA" sz="2200" b="1" dirty="0">
              <a:solidFill>
                <a:schemeClr val="tx1"/>
              </a:solidFill>
            </a:endParaRPr>
          </a:p>
        </p:txBody>
      </p:sp>
      <p:sp>
        <p:nvSpPr>
          <p:cNvPr id="9" name="مستطيل مستدير الزوايا 8"/>
          <p:cNvSpPr/>
          <p:nvPr/>
        </p:nvSpPr>
        <p:spPr>
          <a:xfrm>
            <a:off x="785786" y="4500570"/>
            <a:ext cx="7358114" cy="714380"/>
          </a:xfrm>
          <a:prstGeom prst="roundRect">
            <a:avLst/>
          </a:prstGeom>
          <a:solidFill>
            <a:schemeClr val="accent6">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السؤال:</a:t>
            </a:r>
            <a:r>
              <a:rPr lang="ar-SA" sz="2200" b="1" dirty="0" smtClean="0">
                <a:solidFill>
                  <a:schemeClr val="tx1">
                    <a:lumMod val="50000"/>
                    <a:lumOff val="50000"/>
                  </a:schemeClr>
                </a:solidFill>
              </a:rPr>
              <a:t>................................................................................</a:t>
            </a:r>
            <a:endParaRPr lang="ar-SA" sz="2200" b="1" dirty="0">
              <a:solidFill>
                <a:schemeClr val="tx1">
                  <a:lumMod val="50000"/>
                  <a:lumOff val="50000"/>
                </a:schemeClr>
              </a:solidFill>
            </a:endParaRPr>
          </a:p>
        </p:txBody>
      </p:sp>
      <p:sp>
        <p:nvSpPr>
          <p:cNvPr id="10" name="مستطيل مستدير الزوايا 9"/>
          <p:cNvSpPr/>
          <p:nvPr/>
        </p:nvSpPr>
        <p:spPr>
          <a:xfrm>
            <a:off x="785786" y="5357826"/>
            <a:ext cx="7358114" cy="500066"/>
          </a:xfrm>
          <a:prstGeom prst="roundRect">
            <a:avLst/>
          </a:prstGeom>
          <a:solidFill>
            <a:schemeClr val="accent6">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الإجابة:نعم،وذلك لسهولة زراعته،وانخفاض ثمنه.</a:t>
            </a:r>
            <a:endParaRPr lang="ar-SA" sz="2200" b="1" dirty="0">
              <a:solidFill>
                <a:schemeClr val="tx1"/>
              </a:solidFill>
            </a:endParaRPr>
          </a:p>
        </p:txBody>
      </p:sp>
      <p:sp>
        <p:nvSpPr>
          <p:cNvPr id="11" name="مربع نص 10"/>
          <p:cNvSpPr txBox="1"/>
          <p:nvPr/>
        </p:nvSpPr>
        <p:spPr>
          <a:xfrm>
            <a:off x="1857356" y="1477020"/>
            <a:ext cx="5143536" cy="523220"/>
          </a:xfrm>
          <a:prstGeom prst="rect">
            <a:avLst/>
          </a:prstGeom>
          <a:noFill/>
        </p:spPr>
        <p:txBody>
          <a:bodyPr wrap="square" rtlCol="1">
            <a:spAutoFit/>
          </a:bodyPr>
          <a:lstStyle/>
          <a:p>
            <a:pPr algn="ctr"/>
            <a:r>
              <a:rPr lang="ar-SA" sz="2800" b="1" dirty="0" smtClean="0">
                <a:solidFill>
                  <a:srgbClr val="C00000"/>
                </a:solidFill>
              </a:rPr>
              <a:t>في أي سني عمره حقق(ميكوموتو)حلمه؟</a:t>
            </a:r>
            <a:endParaRPr lang="ar-SA" sz="2800" b="1" dirty="0">
              <a:solidFill>
                <a:srgbClr val="C00000"/>
              </a:solidFill>
            </a:endParaRPr>
          </a:p>
        </p:txBody>
      </p:sp>
      <p:sp>
        <p:nvSpPr>
          <p:cNvPr id="12" name="مربع نص 11"/>
          <p:cNvSpPr txBox="1"/>
          <p:nvPr/>
        </p:nvSpPr>
        <p:spPr>
          <a:xfrm>
            <a:off x="1857356" y="2977218"/>
            <a:ext cx="5143536" cy="523220"/>
          </a:xfrm>
          <a:prstGeom prst="rect">
            <a:avLst/>
          </a:prstGeom>
          <a:noFill/>
        </p:spPr>
        <p:txBody>
          <a:bodyPr wrap="square" rtlCol="1">
            <a:spAutoFit/>
          </a:bodyPr>
          <a:lstStyle/>
          <a:p>
            <a:pPr algn="ctr"/>
            <a:r>
              <a:rPr lang="ar-SA" sz="2800" b="1" dirty="0" smtClean="0">
                <a:solidFill>
                  <a:srgbClr val="C00000"/>
                </a:solidFill>
              </a:rPr>
              <a:t>ما الخطوات التي اتبعها حتى يثبت تجاربه؟</a:t>
            </a:r>
            <a:endParaRPr lang="ar-SA" sz="2800" b="1" dirty="0">
              <a:solidFill>
                <a:srgbClr val="C00000"/>
              </a:solidFill>
            </a:endParaRPr>
          </a:p>
        </p:txBody>
      </p:sp>
      <p:sp>
        <p:nvSpPr>
          <p:cNvPr id="13" name="مربع نص 12"/>
          <p:cNvSpPr txBox="1"/>
          <p:nvPr/>
        </p:nvSpPr>
        <p:spPr>
          <a:xfrm>
            <a:off x="642910" y="4455391"/>
            <a:ext cx="7072362" cy="830997"/>
          </a:xfrm>
          <a:prstGeom prst="rect">
            <a:avLst/>
          </a:prstGeom>
          <a:noFill/>
        </p:spPr>
        <p:txBody>
          <a:bodyPr wrap="square" rtlCol="1">
            <a:spAutoFit/>
          </a:bodyPr>
          <a:lstStyle/>
          <a:p>
            <a:pPr algn="ctr"/>
            <a:r>
              <a:rPr lang="ar-SA" sz="2400" b="1" dirty="0" smtClean="0">
                <a:solidFill>
                  <a:srgbClr val="C00000"/>
                </a:solidFill>
              </a:rPr>
              <a:t>هل كان لاكتشافه أثر في المجتمعات التي تعمل في تجارة اللؤلؤ؟</a:t>
            </a:r>
          </a:p>
          <a:p>
            <a:pPr algn="ctr"/>
            <a:r>
              <a:rPr lang="ar-SA" sz="2400" b="1" dirty="0" smtClean="0">
                <a:solidFill>
                  <a:srgbClr val="C00000"/>
                </a:solidFill>
              </a:rPr>
              <a:t>علل ما تقول؟ </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4)">
                                      <p:cBhvr>
                                        <p:cTn id="10" dur="1000"/>
                                        <p:tgtEl>
                                          <p:spTgt spid="3"/>
                                        </p:tgtEl>
                                      </p:cBhvr>
                                    </p:animEffect>
                                  </p:childTnLst>
                                </p:cTn>
                              </p:par>
                              <p:par>
                                <p:cTn id="11" presetID="26"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290">
                                          <p:stCondLst>
                                            <p:cond delay="0"/>
                                          </p:stCondLst>
                                        </p:cTn>
                                        <p:tgtEl>
                                          <p:spTgt spid="5"/>
                                        </p:tgtEl>
                                      </p:cBhvr>
                                    </p:animEffect>
                                    <p:anim calcmode="lin" valueType="num">
                                      <p:cBhvr>
                                        <p:cTn id="14" dur="911"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5" dur="332"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6" dur="332" tmFilter="0, 0; 0.125,0.2665; 0.25,0.4; 0.375,0.465; 0.5,0.5;  0.625,0.535; 0.75,0.6; 0.875,0.7335; 1,1">
                                          <p:stCondLst>
                                            <p:cond delay="332"/>
                                          </p:stCondLst>
                                        </p:cTn>
                                        <p:tgtEl>
                                          <p:spTgt spid="5"/>
                                        </p:tgtEl>
                                        <p:attrNameLst>
                                          <p:attrName>ppt_y</p:attrName>
                                        </p:attrNameLst>
                                      </p:cBhvr>
                                      <p:tavLst>
                                        <p:tav tm="0" fmla="#ppt_y-sin(pi*$)/9">
                                          <p:val>
                                            <p:fltVal val="0"/>
                                          </p:val>
                                        </p:tav>
                                        <p:tav tm="100000">
                                          <p:val>
                                            <p:fltVal val="1"/>
                                          </p:val>
                                        </p:tav>
                                      </p:tavLst>
                                    </p:anim>
                                    <p:anim calcmode="lin" valueType="num">
                                      <p:cBhvr>
                                        <p:cTn id="17" dur="166" tmFilter="0, 0; 0.125,0.2665; 0.25,0.4; 0.375,0.465; 0.5,0.5;  0.625,0.535; 0.75,0.6; 0.875,0.7335; 1,1">
                                          <p:stCondLst>
                                            <p:cond delay="662"/>
                                          </p:stCondLst>
                                        </p:cTn>
                                        <p:tgtEl>
                                          <p:spTgt spid="5"/>
                                        </p:tgtEl>
                                        <p:attrNameLst>
                                          <p:attrName>ppt_y</p:attrName>
                                        </p:attrNameLst>
                                      </p:cBhvr>
                                      <p:tavLst>
                                        <p:tav tm="0" fmla="#ppt_y-sin(pi*$)/27">
                                          <p:val>
                                            <p:fltVal val="0"/>
                                          </p:val>
                                        </p:tav>
                                        <p:tav tm="100000">
                                          <p:val>
                                            <p:fltVal val="1"/>
                                          </p:val>
                                        </p:tav>
                                      </p:tavLst>
                                    </p:anim>
                                    <p:anim calcmode="lin" valueType="num">
                                      <p:cBhvr>
                                        <p:cTn id="18" dur="82" tmFilter="0, 0; 0.125,0.2665; 0.25,0.4; 0.375,0.465; 0.5,0.5;  0.625,0.535; 0.75,0.6; 0.875,0.7335; 1,1">
                                          <p:stCondLst>
                                            <p:cond delay="828"/>
                                          </p:stCondLst>
                                        </p:cTn>
                                        <p:tgtEl>
                                          <p:spTgt spid="5"/>
                                        </p:tgtEl>
                                        <p:attrNameLst>
                                          <p:attrName>ppt_y</p:attrName>
                                        </p:attrNameLst>
                                      </p:cBhvr>
                                      <p:tavLst>
                                        <p:tav tm="0" fmla="#ppt_y-sin(pi*$)/81">
                                          <p:val>
                                            <p:fltVal val="0"/>
                                          </p:val>
                                        </p:tav>
                                        <p:tav tm="100000">
                                          <p:val>
                                            <p:fltVal val="1"/>
                                          </p:val>
                                        </p:tav>
                                      </p:tavLst>
                                    </p:anim>
                                    <p:animScale>
                                      <p:cBhvr>
                                        <p:cTn id="19" dur="13">
                                          <p:stCondLst>
                                            <p:cond delay="325"/>
                                          </p:stCondLst>
                                        </p:cTn>
                                        <p:tgtEl>
                                          <p:spTgt spid="5"/>
                                        </p:tgtEl>
                                      </p:cBhvr>
                                      <p:to x="100000" y="60000"/>
                                    </p:animScale>
                                    <p:animScale>
                                      <p:cBhvr>
                                        <p:cTn id="20" dur="83" decel="50000">
                                          <p:stCondLst>
                                            <p:cond delay="338"/>
                                          </p:stCondLst>
                                        </p:cTn>
                                        <p:tgtEl>
                                          <p:spTgt spid="5"/>
                                        </p:tgtEl>
                                      </p:cBhvr>
                                      <p:to x="100000" y="100000"/>
                                    </p:animScale>
                                    <p:animScale>
                                      <p:cBhvr>
                                        <p:cTn id="21" dur="13">
                                          <p:stCondLst>
                                            <p:cond delay="656"/>
                                          </p:stCondLst>
                                        </p:cTn>
                                        <p:tgtEl>
                                          <p:spTgt spid="5"/>
                                        </p:tgtEl>
                                      </p:cBhvr>
                                      <p:to x="100000" y="80000"/>
                                    </p:animScale>
                                    <p:animScale>
                                      <p:cBhvr>
                                        <p:cTn id="22" dur="83" decel="50000">
                                          <p:stCondLst>
                                            <p:cond delay="669"/>
                                          </p:stCondLst>
                                        </p:cTn>
                                        <p:tgtEl>
                                          <p:spTgt spid="5"/>
                                        </p:tgtEl>
                                      </p:cBhvr>
                                      <p:to x="100000" y="100000"/>
                                    </p:animScale>
                                    <p:animScale>
                                      <p:cBhvr>
                                        <p:cTn id="23" dur="13">
                                          <p:stCondLst>
                                            <p:cond delay="821"/>
                                          </p:stCondLst>
                                        </p:cTn>
                                        <p:tgtEl>
                                          <p:spTgt spid="5"/>
                                        </p:tgtEl>
                                      </p:cBhvr>
                                      <p:to x="100000" y="90000"/>
                                    </p:animScale>
                                    <p:animScale>
                                      <p:cBhvr>
                                        <p:cTn id="24" dur="83" decel="50000">
                                          <p:stCondLst>
                                            <p:cond delay="834"/>
                                          </p:stCondLst>
                                        </p:cTn>
                                        <p:tgtEl>
                                          <p:spTgt spid="5"/>
                                        </p:tgtEl>
                                      </p:cBhvr>
                                      <p:to x="100000" y="100000"/>
                                    </p:animScale>
                                    <p:animScale>
                                      <p:cBhvr>
                                        <p:cTn id="25" dur="13">
                                          <p:stCondLst>
                                            <p:cond delay="904"/>
                                          </p:stCondLst>
                                        </p:cTn>
                                        <p:tgtEl>
                                          <p:spTgt spid="5"/>
                                        </p:tgtEl>
                                      </p:cBhvr>
                                      <p:to x="100000" y="95000"/>
                                    </p:animScale>
                                    <p:animScale>
                                      <p:cBhvr>
                                        <p:cTn id="26" dur="83" decel="50000">
                                          <p:stCondLst>
                                            <p:cond delay="917"/>
                                          </p:stCondLst>
                                        </p:cTn>
                                        <p:tgtEl>
                                          <p:spTgt spid="5"/>
                                        </p:tgtEl>
                                      </p:cBhvr>
                                      <p:to x="100000" y="100000"/>
                                    </p:animScale>
                                  </p:childTnLst>
                                </p:cTn>
                              </p:par>
                              <p:par>
                                <p:cTn id="27" presetID="26"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290">
                                          <p:stCondLst>
                                            <p:cond delay="0"/>
                                          </p:stCondLst>
                                        </p:cTn>
                                        <p:tgtEl>
                                          <p:spTgt spid="6"/>
                                        </p:tgtEl>
                                      </p:cBhvr>
                                    </p:animEffect>
                                    <p:anim calcmode="lin" valueType="num">
                                      <p:cBhvr>
                                        <p:cTn id="30" dur="911"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1" dur="332"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2" dur="332" tmFilter="0, 0; 0.125,0.2665; 0.25,0.4; 0.375,0.465; 0.5,0.5;  0.625,0.535; 0.75,0.6; 0.875,0.7335; 1,1">
                                          <p:stCondLst>
                                            <p:cond delay="332"/>
                                          </p:stCondLst>
                                        </p:cTn>
                                        <p:tgtEl>
                                          <p:spTgt spid="6"/>
                                        </p:tgtEl>
                                        <p:attrNameLst>
                                          <p:attrName>ppt_y</p:attrName>
                                        </p:attrNameLst>
                                      </p:cBhvr>
                                      <p:tavLst>
                                        <p:tav tm="0" fmla="#ppt_y-sin(pi*$)/9">
                                          <p:val>
                                            <p:fltVal val="0"/>
                                          </p:val>
                                        </p:tav>
                                        <p:tav tm="100000">
                                          <p:val>
                                            <p:fltVal val="1"/>
                                          </p:val>
                                        </p:tav>
                                      </p:tavLst>
                                    </p:anim>
                                    <p:anim calcmode="lin" valueType="num">
                                      <p:cBhvr>
                                        <p:cTn id="33" dur="166" tmFilter="0, 0; 0.125,0.2665; 0.25,0.4; 0.375,0.465; 0.5,0.5;  0.625,0.535; 0.75,0.6; 0.875,0.7335; 1,1">
                                          <p:stCondLst>
                                            <p:cond delay="662"/>
                                          </p:stCondLst>
                                        </p:cTn>
                                        <p:tgtEl>
                                          <p:spTgt spid="6"/>
                                        </p:tgtEl>
                                        <p:attrNameLst>
                                          <p:attrName>ppt_y</p:attrName>
                                        </p:attrNameLst>
                                      </p:cBhvr>
                                      <p:tavLst>
                                        <p:tav tm="0" fmla="#ppt_y-sin(pi*$)/27">
                                          <p:val>
                                            <p:fltVal val="0"/>
                                          </p:val>
                                        </p:tav>
                                        <p:tav tm="100000">
                                          <p:val>
                                            <p:fltVal val="1"/>
                                          </p:val>
                                        </p:tav>
                                      </p:tavLst>
                                    </p:anim>
                                    <p:anim calcmode="lin" valueType="num">
                                      <p:cBhvr>
                                        <p:cTn id="34" dur="82" tmFilter="0, 0; 0.125,0.2665; 0.25,0.4; 0.375,0.465; 0.5,0.5;  0.625,0.535; 0.75,0.6; 0.875,0.7335; 1,1">
                                          <p:stCondLst>
                                            <p:cond delay="828"/>
                                          </p:stCondLst>
                                        </p:cTn>
                                        <p:tgtEl>
                                          <p:spTgt spid="6"/>
                                        </p:tgtEl>
                                        <p:attrNameLst>
                                          <p:attrName>ppt_y</p:attrName>
                                        </p:attrNameLst>
                                      </p:cBhvr>
                                      <p:tavLst>
                                        <p:tav tm="0" fmla="#ppt_y-sin(pi*$)/81">
                                          <p:val>
                                            <p:fltVal val="0"/>
                                          </p:val>
                                        </p:tav>
                                        <p:tav tm="100000">
                                          <p:val>
                                            <p:fltVal val="1"/>
                                          </p:val>
                                        </p:tav>
                                      </p:tavLst>
                                    </p:anim>
                                    <p:animScale>
                                      <p:cBhvr>
                                        <p:cTn id="35" dur="13">
                                          <p:stCondLst>
                                            <p:cond delay="325"/>
                                          </p:stCondLst>
                                        </p:cTn>
                                        <p:tgtEl>
                                          <p:spTgt spid="6"/>
                                        </p:tgtEl>
                                      </p:cBhvr>
                                      <p:to x="100000" y="60000"/>
                                    </p:animScale>
                                    <p:animScale>
                                      <p:cBhvr>
                                        <p:cTn id="36" dur="83" decel="50000">
                                          <p:stCondLst>
                                            <p:cond delay="338"/>
                                          </p:stCondLst>
                                        </p:cTn>
                                        <p:tgtEl>
                                          <p:spTgt spid="6"/>
                                        </p:tgtEl>
                                      </p:cBhvr>
                                      <p:to x="100000" y="100000"/>
                                    </p:animScale>
                                    <p:animScale>
                                      <p:cBhvr>
                                        <p:cTn id="37" dur="13">
                                          <p:stCondLst>
                                            <p:cond delay="656"/>
                                          </p:stCondLst>
                                        </p:cTn>
                                        <p:tgtEl>
                                          <p:spTgt spid="6"/>
                                        </p:tgtEl>
                                      </p:cBhvr>
                                      <p:to x="100000" y="80000"/>
                                    </p:animScale>
                                    <p:animScale>
                                      <p:cBhvr>
                                        <p:cTn id="38" dur="83" decel="50000">
                                          <p:stCondLst>
                                            <p:cond delay="669"/>
                                          </p:stCondLst>
                                        </p:cTn>
                                        <p:tgtEl>
                                          <p:spTgt spid="6"/>
                                        </p:tgtEl>
                                      </p:cBhvr>
                                      <p:to x="100000" y="100000"/>
                                    </p:animScale>
                                    <p:animScale>
                                      <p:cBhvr>
                                        <p:cTn id="39" dur="13">
                                          <p:stCondLst>
                                            <p:cond delay="821"/>
                                          </p:stCondLst>
                                        </p:cTn>
                                        <p:tgtEl>
                                          <p:spTgt spid="6"/>
                                        </p:tgtEl>
                                      </p:cBhvr>
                                      <p:to x="100000" y="90000"/>
                                    </p:animScale>
                                    <p:animScale>
                                      <p:cBhvr>
                                        <p:cTn id="40" dur="83" decel="50000">
                                          <p:stCondLst>
                                            <p:cond delay="834"/>
                                          </p:stCondLst>
                                        </p:cTn>
                                        <p:tgtEl>
                                          <p:spTgt spid="6"/>
                                        </p:tgtEl>
                                      </p:cBhvr>
                                      <p:to x="100000" y="100000"/>
                                    </p:animScale>
                                    <p:animScale>
                                      <p:cBhvr>
                                        <p:cTn id="41" dur="13">
                                          <p:stCondLst>
                                            <p:cond delay="904"/>
                                          </p:stCondLst>
                                        </p:cTn>
                                        <p:tgtEl>
                                          <p:spTgt spid="6"/>
                                        </p:tgtEl>
                                      </p:cBhvr>
                                      <p:to x="100000" y="95000"/>
                                    </p:animScale>
                                    <p:animScale>
                                      <p:cBhvr>
                                        <p:cTn id="42" dur="83" decel="50000">
                                          <p:stCondLst>
                                            <p:cond delay="917"/>
                                          </p:stCondLst>
                                        </p:cTn>
                                        <p:tgtEl>
                                          <p:spTgt spid="6"/>
                                        </p:tgtEl>
                                      </p:cBhvr>
                                      <p:to x="100000" y="100000"/>
                                    </p:animScale>
                                  </p:childTnLst>
                                </p:cTn>
                              </p:par>
                              <p:par>
                                <p:cTn id="43" presetID="26"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down)">
                                      <p:cBhvr>
                                        <p:cTn id="45" dur="290">
                                          <p:stCondLst>
                                            <p:cond delay="0"/>
                                          </p:stCondLst>
                                        </p:cTn>
                                        <p:tgtEl>
                                          <p:spTgt spid="7"/>
                                        </p:tgtEl>
                                      </p:cBhvr>
                                    </p:animEffect>
                                    <p:anim calcmode="lin" valueType="num">
                                      <p:cBhvr>
                                        <p:cTn id="46"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7"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8"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49"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50"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51" dur="13">
                                          <p:stCondLst>
                                            <p:cond delay="325"/>
                                          </p:stCondLst>
                                        </p:cTn>
                                        <p:tgtEl>
                                          <p:spTgt spid="7"/>
                                        </p:tgtEl>
                                      </p:cBhvr>
                                      <p:to x="100000" y="60000"/>
                                    </p:animScale>
                                    <p:animScale>
                                      <p:cBhvr>
                                        <p:cTn id="52" dur="83" decel="50000">
                                          <p:stCondLst>
                                            <p:cond delay="338"/>
                                          </p:stCondLst>
                                        </p:cTn>
                                        <p:tgtEl>
                                          <p:spTgt spid="7"/>
                                        </p:tgtEl>
                                      </p:cBhvr>
                                      <p:to x="100000" y="100000"/>
                                    </p:animScale>
                                    <p:animScale>
                                      <p:cBhvr>
                                        <p:cTn id="53" dur="13">
                                          <p:stCondLst>
                                            <p:cond delay="656"/>
                                          </p:stCondLst>
                                        </p:cTn>
                                        <p:tgtEl>
                                          <p:spTgt spid="7"/>
                                        </p:tgtEl>
                                      </p:cBhvr>
                                      <p:to x="100000" y="80000"/>
                                    </p:animScale>
                                    <p:animScale>
                                      <p:cBhvr>
                                        <p:cTn id="54" dur="83" decel="50000">
                                          <p:stCondLst>
                                            <p:cond delay="669"/>
                                          </p:stCondLst>
                                        </p:cTn>
                                        <p:tgtEl>
                                          <p:spTgt spid="7"/>
                                        </p:tgtEl>
                                      </p:cBhvr>
                                      <p:to x="100000" y="100000"/>
                                    </p:animScale>
                                    <p:animScale>
                                      <p:cBhvr>
                                        <p:cTn id="55" dur="13">
                                          <p:stCondLst>
                                            <p:cond delay="821"/>
                                          </p:stCondLst>
                                        </p:cTn>
                                        <p:tgtEl>
                                          <p:spTgt spid="7"/>
                                        </p:tgtEl>
                                      </p:cBhvr>
                                      <p:to x="100000" y="90000"/>
                                    </p:animScale>
                                    <p:animScale>
                                      <p:cBhvr>
                                        <p:cTn id="56" dur="83" decel="50000">
                                          <p:stCondLst>
                                            <p:cond delay="834"/>
                                          </p:stCondLst>
                                        </p:cTn>
                                        <p:tgtEl>
                                          <p:spTgt spid="7"/>
                                        </p:tgtEl>
                                      </p:cBhvr>
                                      <p:to x="100000" y="100000"/>
                                    </p:animScale>
                                    <p:animScale>
                                      <p:cBhvr>
                                        <p:cTn id="57" dur="13">
                                          <p:stCondLst>
                                            <p:cond delay="904"/>
                                          </p:stCondLst>
                                        </p:cTn>
                                        <p:tgtEl>
                                          <p:spTgt spid="7"/>
                                        </p:tgtEl>
                                      </p:cBhvr>
                                      <p:to x="100000" y="95000"/>
                                    </p:animScale>
                                    <p:animScale>
                                      <p:cBhvr>
                                        <p:cTn id="58" dur="83" decel="50000">
                                          <p:stCondLst>
                                            <p:cond delay="917"/>
                                          </p:stCondLst>
                                        </p:cTn>
                                        <p:tgtEl>
                                          <p:spTgt spid="7"/>
                                        </p:tgtEl>
                                      </p:cBhvr>
                                      <p:to x="100000" y="100000"/>
                                    </p:animScale>
                                  </p:childTnLst>
                                </p:cTn>
                              </p:par>
                              <p:par>
                                <p:cTn id="59" presetID="26" presetClass="entr" presetSubtype="0" fill="hold" grpId="0" nodeType="with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wipe(down)">
                                      <p:cBhvr>
                                        <p:cTn id="61" dur="290">
                                          <p:stCondLst>
                                            <p:cond delay="0"/>
                                          </p:stCondLst>
                                        </p:cTn>
                                        <p:tgtEl>
                                          <p:spTgt spid="8"/>
                                        </p:tgtEl>
                                      </p:cBhvr>
                                    </p:animEffect>
                                    <p:anim calcmode="lin" valueType="num">
                                      <p:cBhvr>
                                        <p:cTn id="62"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63"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64"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65"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66"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67" dur="13">
                                          <p:stCondLst>
                                            <p:cond delay="325"/>
                                          </p:stCondLst>
                                        </p:cTn>
                                        <p:tgtEl>
                                          <p:spTgt spid="8"/>
                                        </p:tgtEl>
                                      </p:cBhvr>
                                      <p:to x="100000" y="60000"/>
                                    </p:animScale>
                                    <p:animScale>
                                      <p:cBhvr>
                                        <p:cTn id="68" dur="83" decel="50000">
                                          <p:stCondLst>
                                            <p:cond delay="338"/>
                                          </p:stCondLst>
                                        </p:cTn>
                                        <p:tgtEl>
                                          <p:spTgt spid="8"/>
                                        </p:tgtEl>
                                      </p:cBhvr>
                                      <p:to x="100000" y="100000"/>
                                    </p:animScale>
                                    <p:animScale>
                                      <p:cBhvr>
                                        <p:cTn id="69" dur="13">
                                          <p:stCondLst>
                                            <p:cond delay="656"/>
                                          </p:stCondLst>
                                        </p:cTn>
                                        <p:tgtEl>
                                          <p:spTgt spid="8"/>
                                        </p:tgtEl>
                                      </p:cBhvr>
                                      <p:to x="100000" y="80000"/>
                                    </p:animScale>
                                    <p:animScale>
                                      <p:cBhvr>
                                        <p:cTn id="70" dur="83" decel="50000">
                                          <p:stCondLst>
                                            <p:cond delay="669"/>
                                          </p:stCondLst>
                                        </p:cTn>
                                        <p:tgtEl>
                                          <p:spTgt spid="8"/>
                                        </p:tgtEl>
                                      </p:cBhvr>
                                      <p:to x="100000" y="100000"/>
                                    </p:animScale>
                                    <p:animScale>
                                      <p:cBhvr>
                                        <p:cTn id="71" dur="13">
                                          <p:stCondLst>
                                            <p:cond delay="821"/>
                                          </p:stCondLst>
                                        </p:cTn>
                                        <p:tgtEl>
                                          <p:spTgt spid="8"/>
                                        </p:tgtEl>
                                      </p:cBhvr>
                                      <p:to x="100000" y="90000"/>
                                    </p:animScale>
                                    <p:animScale>
                                      <p:cBhvr>
                                        <p:cTn id="72" dur="83" decel="50000">
                                          <p:stCondLst>
                                            <p:cond delay="834"/>
                                          </p:stCondLst>
                                        </p:cTn>
                                        <p:tgtEl>
                                          <p:spTgt spid="8"/>
                                        </p:tgtEl>
                                      </p:cBhvr>
                                      <p:to x="100000" y="100000"/>
                                    </p:animScale>
                                    <p:animScale>
                                      <p:cBhvr>
                                        <p:cTn id="73" dur="13">
                                          <p:stCondLst>
                                            <p:cond delay="904"/>
                                          </p:stCondLst>
                                        </p:cTn>
                                        <p:tgtEl>
                                          <p:spTgt spid="8"/>
                                        </p:tgtEl>
                                      </p:cBhvr>
                                      <p:to x="100000" y="95000"/>
                                    </p:animScale>
                                    <p:animScale>
                                      <p:cBhvr>
                                        <p:cTn id="74" dur="83" decel="50000">
                                          <p:stCondLst>
                                            <p:cond delay="917"/>
                                          </p:stCondLst>
                                        </p:cTn>
                                        <p:tgtEl>
                                          <p:spTgt spid="8"/>
                                        </p:tgtEl>
                                      </p:cBhvr>
                                      <p:to x="100000" y="100000"/>
                                    </p:animScale>
                                  </p:childTnLst>
                                </p:cTn>
                              </p:par>
                              <p:par>
                                <p:cTn id="75" presetID="26" presetClass="entr" presetSubtype="0" fill="hold" grpId="0" nodeType="withEffect">
                                  <p:stCondLst>
                                    <p:cond delay="0"/>
                                  </p:stCondLst>
                                  <p:childTnLst>
                                    <p:set>
                                      <p:cBhvr>
                                        <p:cTn id="76" dur="1" fill="hold">
                                          <p:stCondLst>
                                            <p:cond delay="0"/>
                                          </p:stCondLst>
                                        </p:cTn>
                                        <p:tgtEl>
                                          <p:spTgt spid="9"/>
                                        </p:tgtEl>
                                        <p:attrNameLst>
                                          <p:attrName>style.visibility</p:attrName>
                                        </p:attrNameLst>
                                      </p:cBhvr>
                                      <p:to>
                                        <p:strVal val="visible"/>
                                      </p:to>
                                    </p:set>
                                    <p:animEffect transition="in" filter="wipe(down)">
                                      <p:cBhvr>
                                        <p:cTn id="77" dur="290">
                                          <p:stCondLst>
                                            <p:cond delay="0"/>
                                          </p:stCondLst>
                                        </p:cTn>
                                        <p:tgtEl>
                                          <p:spTgt spid="9"/>
                                        </p:tgtEl>
                                      </p:cBhvr>
                                    </p:animEffect>
                                    <p:anim calcmode="lin" valueType="num">
                                      <p:cBhvr>
                                        <p:cTn id="7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7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8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8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8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83" dur="13">
                                          <p:stCondLst>
                                            <p:cond delay="325"/>
                                          </p:stCondLst>
                                        </p:cTn>
                                        <p:tgtEl>
                                          <p:spTgt spid="9"/>
                                        </p:tgtEl>
                                      </p:cBhvr>
                                      <p:to x="100000" y="60000"/>
                                    </p:animScale>
                                    <p:animScale>
                                      <p:cBhvr>
                                        <p:cTn id="84" dur="83" decel="50000">
                                          <p:stCondLst>
                                            <p:cond delay="338"/>
                                          </p:stCondLst>
                                        </p:cTn>
                                        <p:tgtEl>
                                          <p:spTgt spid="9"/>
                                        </p:tgtEl>
                                      </p:cBhvr>
                                      <p:to x="100000" y="100000"/>
                                    </p:animScale>
                                    <p:animScale>
                                      <p:cBhvr>
                                        <p:cTn id="85" dur="13">
                                          <p:stCondLst>
                                            <p:cond delay="656"/>
                                          </p:stCondLst>
                                        </p:cTn>
                                        <p:tgtEl>
                                          <p:spTgt spid="9"/>
                                        </p:tgtEl>
                                      </p:cBhvr>
                                      <p:to x="100000" y="80000"/>
                                    </p:animScale>
                                    <p:animScale>
                                      <p:cBhvr>
                                        <p:cTn id="86" dur="83" decel="50000">
                                          <p:stCondLst>
                                            <p:cond delay="669"/>
                                          </p:stCondLst>
                                        </p:cTn>
                                        <p:tgtEl>
                                          <p:spTgt spid="9"/>
                                        </p:tgtEl>
                                      </p:cBhvr>
                                      <p:to x="100000" y="100000"/>
                                    </p:animScale>
                                    <p:animScale>
                                      <p:cBhvr>
                                        <p:cTn id="87" dur="13">
                                          <p:stCondLst>
                                            <p:cond delay="821"/>
                                          </p:stCondLst>
                                        </p:cTn>
                                        <p:tgtEl>
                                          <p:spTgt spid="9"/>
                                        </p:tgtEl>
                                      </p:cBhvr>
                                      <p:to x="100000" y="90000"/>
                                    </p:animScale>
                                    <p:animScale>
                                      <p:cBhvr>
                                        <p:cTn id="88" dur="83" decel="50000">
                                          <p:stCondLst>
                                            <p:cond delay="834"/>
                                          </p:stCondLst>
                                        </p:cTn>
                                        <p:tgtEl>
                                          <p:spTgt spid="9"/>
                                        </p:tgtEl>
                                      </p:cBhvr>
                                      <p:to x="100000" y="100000"/>
                                    </p:animScale>
                                    <p:animScale>
                                      <p:cBhvr>
                                        <p:cTn id="89" dur="13">
                                          <p:stCondLst>
                                            <p:cond delay="904"/>
                                          </p:stCondLst>
                                        </p:cTn>
                                        <p:tgtEl>
                                          <p:spTgt spid="9"/>
                                        </p:tgtEl>
                                      </p:cBhvr>
                                      <p:to x="100000" y="95000"/>
                                    </p:animScale>
                                    <p:animScale>
                                      <p:cBhvr>
                                        <p:cTn id="90" dur="83" decel="50000">
                                          <p:stCondLst>
                                            <p:cond delay="917"/>
                                          </p:stCondLst>
                                        </p:cTn>
                                        <p:tgtEl>
                                          <p:spTgt spid="9"/>
                                        </p:tgtEl>
                                      </p:cBhvr>
                                      <p:to x="100000" y="100000"/>
                                    </p:animScale>
                                  </p:childTnLst>
                                </p:cTn>
                              </p:par>
                              <p:par>
                                <p:cTn id="91" presetID="26" presetClass="entr" presetSubtype="0" fill="hold" grpId="0" nodeType="withEffect">
                                  <p:stCondLst>
                                    <p:cond delay="0"/>
                                  </p:stCondLst>
                                  <p:childTnLst>
                                    <p:set>
                                      <p:cBhvr>
                                        <p:cTn id="92" dur="1" fill="hold">
                                          <p:stCondLst>
                                            <p:cond delay="0"/>
                                          </p:stCondLst>
                                        </p:cTn>
                                        <p:tgtEl>
                                          <p:spTgt spid="10"/>
                                        </p:tgtEl>
                                        <p:attrNameLst>
                                          <p:attrName>style.visibility</p:attrName>
                                        </p:attrNameLst>
                                      </p:cBhvr>
                                      <p:to>
                                        <p:strVal val="visible"/>
                                      </p:to>
                                    </p:set>
                                    <p:animEffect transition="in" filter="wipe(down)">
                                      <p:cBhvr>
                                        <p:cTn id="93" dur="290">
                                          <p:stCondLst>
                                            <p:cond delay="0"/>
                                          </p:stCondLst>
                                        </p:cTn>
                                        <p:tgtEl>
                                          <p:spTgt spid="10"/>
                                        </p:tgtEl>
                                      </p:cBhvr>
                                    </p:animEffect>
                                    <p:anim calcmode="lin" valueType="num">
                                      <p:cBhvr>
                                        <p:cTn id="94"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5"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96"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97"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98"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99" dur="13">
                                          <p:stCondLst>
                                            <p:cond delay="325"/>
                                          </p:stCondLst>
                                        </p:cTn>
                                        <p:tgtEl>
                                          <p:spTgt spid="10"/>
                                        </p:tgtEl>
                                      </p:cBhvr>
                                      <p:to x="100000" y="60000"/>
                                    </p:animScale>
                                    <p:animScale>
                                      <p:cBhvr>
                                        <p:cTn id="100" dur="83" decel="50000">
                                          <p:stCondLst>
                                            <p:cond delay="338"/>
                                          </p:stCondLst>
                                        </p:cTn>
                                        <p:tgtEl>
                                          <p:spTgt spid="10"/>
                                        </p:tgtEl>
                                      </p:cBhvr>
                                      <p:to x="100000" y="100000"/>
                                    </p:animScale>
                                    <p:animScale>
                                      <p:cBhvr>
                                        <p:cTn id="101" dur="13">
                                          <p:stCondLst>
                                            <p:cond delay="656"/>
                                          </p:stCondLst>
                                        </p:cTn>
                                        <p:tgtEl>
                                          <p:spTgt spid="10"/>
                                        </p:tgtEl>
                                      </p:cBhvr>
                                      <p:to x="100000" y="80000"/>
                                    </p:animScale>
                                    <p:animScale>
                                      <p:cBhvr>
                                        <p:cTn id="102" dur="83" decel="50000">
                                          <p:stCondLst>
                                            <p:cond delay="669"/>
                                          </p:stCondLst>
                                        </p:cTn>
                                        <p:tgtEl>
                                          <p:spTgt spid="10"/>
                                        </p:tgtEl>
                                      </p:cBhvr>
                                      <p:to x="100000" y="100000"/>
                                    </p:animScale>
                                    <p:animScale>
                                      <p:cBhvr>
                                        <p:cTn id="103" dur="13">
                                          <p:stCondLst>
                                            <p:cond delay="821"/>
                                          </p:stCondLst>
                                        </p:cTn>
                                        <p:tgtEl>
                                          <p:spTgt spid="10"/>
                                        </p:tgtEl>
                                      </p:cBhvr>
                                      <p:to x="100000" y="90000"/>
                                    </p:animScale>
                                    <p:animScale>
                                      <p:cBhvr>
                                        <p:cTn id="104" dur="83" decel="50000">
                                          <p:stCondLst>
                                            <p:cond delay="834"/>
                                          </p:stCondLst>
                                        </p:cTn>
                                        <p:tgtEl>
                                          <p:spTgt spid="10"/>
                                        </p:tgtEl>
                                      </p:cBhvr>
                                      <p:to x="100000" y="100000"/>
                                    </p:animScale>
                                    <p:animScale>
                                      <p:cBhvr>
                                        <p:cTn id="105" dur="13">
                                          <p:stCondLst>
                                            <p:cond delay="904"/>
                                          </p:stCondLst>
                                        </p:cTn>
                                        <p:tgtEl>
                                          <p:spTgt spid="10"/>
                                        </p:tgtEl>
                                      </p:cBhvr>
                                      <p:to x="100000" y="95000"/>
                                    </p:animScale>
                                    <p:animScale>
                                      <p:cBhvr>
                                        <p:cTn id="106" dur="83" decel="50000">
                                          <p:stCondLst>
                                            <p:cond delay="917"/>
                                          </p:stCondLst>
                                        </p:cTn>
                                        <p:tgtEl>
                                          <p:spTgt spid="10"/>
                                        </p:tgtEl>
                                      </p:cBhvr>
                                      <p:to x="100000" y="100000"/>
                                    </p:animScale>
                                  </p:childTnLst>
                                </p:cTn>
                              </p:par>
                            </p:childTnLst>
                          </p:cTn>
                        </p:par>
                      </p:childTnLst>
                    </p:cTn>
                  </p:par>
                  <p:par>
                    <p:cTn id="107" fill="hold">
                      <p:stCondLst>
                        <p:cond delay="indefinite"/>
                      </p:stCondLst>
                      <p:childTnLst>
                        <p:par>
                          <p:cTn id="108" fill="hold">
                            <p:stCondLst>
                              <p:cond delay="0"/>
                            </p:stCondLst>
                            <p:childTnLst>
                              <p:par>
                                <p:cTn id="109" presetID="18" presetClass="entr" presetSubtype="9" fill="hold" grpId="0" nodeType="clickEffect">
                                  <p:stCondLst>
                                    <p:cond delay="0"/>
                                  </p:stCondLst>
                                  <p:childTnLst>
                                    <p:set>
                                      <p:cBhvr>
                                        <p:cTn id="110" dur="1" fill="hold">
                                          <p:stCondLst>
                                            <p:cond delay="0"/>
                                          </p:stCondLst>
                                        </p:cTn>
                                        <p:tgtEl>
                                          <p:spTgt spid="11"/>
                                        </p:tgtEl>
                                        <p:attrNameLst>
                                          <p:attrName>style.visibility</p:attrName>
                                        </p:attrNameLst>
                                      </p:cBhvr>
                                      <p:to>
                                        <p:strVal val="visible"/>
                                      </p:to>
                                    </p:set>
                                    <p:animEffect transition="in" filter="strips(upLeft)">
                                      <p:cBhvr>
                                        <p:cTn id="111" dur="1000"/>
                                        <p:tgtEl>
                                          <p:spTgt spid="11"/>
                                        </p:tgtEl>
                                      </p:cBhvr>
                                    </p:animEffect>
                                  </p:childTnLst>
                                </p:cTn>
                              </p:par>
                            </p:childTnLst>
                          </p:cTn>
                        </p:par>
                      </p:childTnLst>
                    </p:cTn>
                  </p:par>
                  <p:par>
                    <p:cTn id="112" fill="hold">
                      <p:stCondLst>
                        <p:cond delay="indefinite"/>
                      </p:stCondLst>
                      <p:childTnLst>
                        <p:par>
                          <p:cTn id="113" fill="hold">
                            <p:stCondLst>
                              <p:cond delay="0"/>
                            </p:stCondLst>
                            <p:childTnLst>
                              <p:par>
                                <p:cTn id="114" presetID="18" presetClass="entr" presetSubtype="9" fill="hold" grpId="0" nodeType="clickEffect">
                                  <p:stCondLst>
                                    <p:cond delay="0"/>
                                  </p:stCondLst>
                                  <p:childTnLst>
                                    <p:set>
                                      <p:cBhvr>
                                        <p:cTn id="115" dur="1" fill="hold">
                                          <p:stCondLst>
                                            <p:cond delay="0"/>
                                          </p:stCondLst>
                                        </p:cTn>
                                        <p:tgtEl>
                                          <p:spTgt spid="12"/>
                                        </p:tgtEl>
                                        <p:attrNameLst>
                                          <p:attrName>style.visibility</p:attrName>
                                        </p:attrNameLst>
                                      </p:cBhvr>
                                      <p:to>
                                        <p:strVal val="visible"/>
                                      </p:to>
                                    </p:set>
                                    <p:animEffect transition="in" filter="strips(upLeft)">
                                      <p:cBhvr>
                                        <p:cTn id="116" dur="1000"/>
                                        <p:tgtEl>
                                          <p:spTgt spid="12"/>
                                        </p:tgtEl>
                                      </p:cBhvr>
                                    </p:animEffect>
                                  </p:childTnLst>
                                </p:cTn>
                              </p:par>
                            </p:childTnLst>
                          </p:cTn>
                        </p:par>
                      </p:childTnLst>
                    </p:cTn>
                  </p:par>
                  <p:par>
                    <p:cTn id="117" fill="hold">
                      <p:stCondLst>
                        <p:cond delay="indefinite"/>
                      </p:stCondLst>
                      <p:childTnLst>
                        <p:par>
                          <p:cTn id="118" fill="hold">
                            <p:stCondLst>
                              <p:cond delay="0"/>
                            </p:stCondLst>
                            <p:childTnLst>
                              <p:par>
                                <p:cTn id="119" presetID="18" presetClass="entr" presetSubtype="9" fill="hold" grpId="0" nodeType="clickEffect">
                                  <p:stCondLst>
                                    <p:cond delay="0"/>
                                  </p:stCondLst>
                                  <p:childTnLst>
                                    <p:set>
                                      <p:cBhvr>
                                        <p:cTn id="120" dur="1" fill="hold">
                                          <p:stCondLst>
                                            <p:cond delay="0"/>
                                          </p:stCondLst>
                                        </p:cTn>
                                        <p:tgtEl>
                                          <p:spTgt spid="13"/>
                                        </p:tgtEl>
                                        <p:attrNameLst>
                                          <p:attrName>style.visibility</p:attrName>
                                        </p:attrNameLst>
                                      </p:cBhvr>
                                      <p:to>
                                        <p:strVal val="visible"/>
                                      </p:to>
                                    </p:set>
                                    <p:animEffect transition="in" filter="strips(upLeft)">
                                      <p:cBhvr>
                                        <p:cTn id="12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p:bldP spid="12" grpId="0"/>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7830245" y="523661"/>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l"/>
            <a:r>
              <a:rPr lang="ar-SA" sz="2400" b="1" dirty="0" smtClean="0">
                <a:solidFill>
                  <a:schemeClr val="tx1"/>
                </a:solidFill>
              </a:rPr>
              <a:t>               </a:t>
            </a:r>
            <a:r>
              <a:rPr lang="ar-SA" sz="2100" b="1" dirty="0" smtClean="0">
                <a:solidFill>
                  <a:schemeClr val="tx1"/>
                </a:solidFill>
              </a:rPr>
              <a:t>سادساً</a:t>
            </a:r>
            <a:endParaRPr lang="ar-SA" sz="2100" b="1" dirty="0">
              <a:solidFill>
                <a:srgbClr val="C00000"/>
              </a:solidFill>
            </a:endParaRPr>
          </a:p>
        </p:txBody>
      </p:sp>
      <p:sp>
        <p:nvSpPr>
          <p:cNvPr id="4" name="مربع نص 3"/>
          <p:cNvSpPr txBox="1"/>
          <p:nvPr/>
        </p:nvSpPr>
        <p:spPr>
          <a:xfrm>
            <a:off x="142844" y="357166"/>
            <a:ext cx="7715272" cy="1077218"/>
          </a:xfrm>
          <a:prstGeom prst="rect">
            <a:avLst/>
          </a:prstGeom>
          <a:noFill/>
        </p:spPr>
        <p:txBody>
          <a:bodyPr wrap="square" rtlCol="1">
            <a:spAutoFit/>
          </a:bodyPr>
          <a:lstStyle/>
          <a:p>
            <a:pPr algn="ctr"/>
            <a:r>
              <a:rPr lang="ar-SA" sz="3200" b="1" dirty="0" smtClean="0">
                <a:cs typeface="DecoType Naskh Extensions" pitchFamily="2" charset="-78"/>
              </a:rPr>
              <a:t>أشارك مجموعتي لأستخرج من النص العبارات التي تشير  إلى ذلك:</a:t>
            </a:r>
            <a:endParaRPr lang="ar-SA" sz="3200" b="1" dirty="0">
              <a:cs typeface="DecoType Naskh Extensions" pitchFamily="2" charset="-78"/>
            </a:endParaRPr>
          </a:p>
        </p:txBody>
      </p:sp>
      <p:sp>
        <p:nvSpPr>
          <p:cNvPr id="5" name="مستطيل ذو زوايا قطرية مستديرة 4"/>
          <p:cNvSpPr/>
          <p:nvPr/>
        </p:nvSpPr>
        <p:spPr>
          <a:xfrm>
            <a:off x="857224" y="1500174"/>
            <a:ext cx="7215238" cy="1571636"/>
          </a:xfrm>
          <a:prstGeom prst="round2DiagRect">
            <a:avLst>
              <a:gd name="adj1" fmla="val 34846"/>
              <a:gd name="adj2" fmla="val 0"/>
            </a:avLst>
          </a:prstGeom>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lin ang="2700000" scaled="1"/>
            <a:tileRect/>
          </a:gradFill>
          <a:ln>
            <a:solidFill>
              <a:srgbClr val="99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لقد هدف الكاتب من نصه إلى بيان أهمية قوة العزيمة والصبر،وتحدي العقبات،وعدم اليأس من تكرار التجارب حتى يحقق للإنسان ما يريد.</a:t>
            </a:r>
            <a:endParaRPr lang="ar-SA" sz="2200" b="1" dirty="0">
              <a:solidFill>
                <a:schemeClr val="tx1"/>
              </a:solidFill>
            </a:endParaRPr>
          </a:p>
        </p:txBody>
      </p:sp>
      <p:sp>
        <p:nvSpPr>
          <p:cNvPr id="6" name="مستطيل ذو زوايا قطرية مستديرة 5"/>
          <p:cNvSpPr/>
          <p:nvPr/>
        </p:nvSpPr>
        <p:spPr>
          <a:xfrm>
            <a:off x="857224" y="3286124"/>
            <a:ext cx="7215238" cy="3143272"/>
          </a:xfrm>
          <a:prstGeom prst="round2DiagRect">
            <a:avLst>
              <a:gd name="adj1" fmla="val 34846"/>
              <a:gd name="adj2" fmla="val 0"/>
            </a:avLst>
          </a:prstGeom>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lin ang="2700000" scaled="1"/>
            <a:tileRect/>
          </a:gradFill>
          <a:ln>
            <a:solidFill>
              <a:srgbClr val="99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200" b="1" dirty="0">
              <a:solidFill>
                <a:schemeClr val="tx1"/>
              </a:solidFill>
            </a:endParaRPr>
          </a:p>
        </p:txBody>
      </p:sp>
      <p:sp>
        <p:nvSpPr>
          <p:cNvPr id="7" name="مربع نص 6"/>
          <p:cNvSpPr txBox="1"/>
          <p:nvPr/>
        </p:nvSpPr>
        <p:spPr>
          <a:xfrm>
            <a:off x="1000100" y="3929066"/>
            <a:ext cx="7000924" cy="1815882"/>
          </a:xfrm>
          <a:prstGeom prst="rect">
            <a:avLst/>
          </a:prstGeom>
          <a:noFill/>
        </p:spPr>
        <p:txBody>
          <a:bodyPr wrap="square" rtlCol="1">
            <a:spAutoFit/>
          </a:bodyPr>
          <a:lstStyle/>
          <a:p>
            <a:pPr algn="ctr">
              <a:buFontTx/>
              <a:buChar char="-"/>
            </a:pPr>
            <a:r>
              <a:rPr lang="ar-SA" sz="2800" b="1" i="1" dirty="0" smtClean="0">
                <a:solidFill>
                  <a:srgbClr val="C00000"/>
                </a:solidFill>
              </a:rPr>
              <a:t> وهذا دفعه إلى قضاء معظم أيامه ولياليه.</a:t>
            </a:r>
          </a:p>
          <a:p>
            <a:pPr algn="ctr">
              <a:buFontTx/>
              <a:buChar char="-"/>
            </a:pPr>
            <a:r>
              <a:rPr lang="ar-SA" sz="2800" b="1" i="1" dirty="0" smtClean="0">
                <a:solidFill>
                  <a:srgbClr val="C00000"/>
                </a:solidFill>
              </a:rPr>
              <a:t> جالساً على صخرة بالقرب من الشاطئ.</a:t>
            </a:r>
          </a:p>
          <a:p>
            <a:pPr algn="ctr">
              <a:buFontTx/>
              <a:buChar char="-"/>
            </a:pPr>
            <a:r>
              <a:rPr lang="ar-SA" sz="2800" b="1" i="1" dirty="0" smtClean="0">
                <a:solidFill>
                  <a:srgbClr val="C00000"/>
                </a:solidFill>
              </a:rPr>
              <a:t> مصمماً على إعادة الكّرة،تاركاً البحر يلطم بأمواجه السلال المملوءة بالمحار.</a:t>
            </a:r>
            <a:endParaRPr lang="ar-SA" sz="2800" b="1" i="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4)">
                                      <p:cBhvr>
                                        <p:cTn id="10" dur="1000"/>
                                        <p:tgtEl>
                                          <p:spTgt spid="3"/>
                                        </p:tgtEl>
                                      </p:cBhvr>
                                    </p:animEffect>
                                  </p:childTnLst>
                                </p:cTn>
                              </p:par>
                              <p:par>
                                <p:cTn id="11" presetID="24"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to="" calcmode="lin" valueType="num">
                                      <p:cBhvr>
                                        <p:cTn id="16" dur="1" fill="hold"/>
                                        <p:tgtEl>
                                          <p:spTgt spid="6"/>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4" name="زاوية مطوية 3">
            <a:hlinkClick r:id="rId3" action="ppaction://hlinkfile"/>
          </p:cNvPr>
          <p:cNvSpPr/>
          <p:nvPr/>
        </p:nvSpPr>
        <p:spPr>
          <a:xfrm rot="834941">
            <a:off x="6913780" y="1037036"/>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a:t>
            </a:r>
            <a:r>
              <a:rPr lang="ar-SA" sz="2800" b="1" dirty="0" smtClean="0">
                <a:solidFill>
                  <a:srgbClr val="C00000"/>
                </a:solidFill>
              </a:rPr>
              <a:t>أولاً</a:t>
            </a:r>
            <a:endParaRPr lang="ar-SA" sz="2800" b="1" dirty="0">
              <a:solidFill>
                <a:srgbClr val="C00000"/>
              </a:solidFill>
            </a:endParaRPr>
          </a:p>
        </p:txBody>
      </p:sp>
      <p:sp>
        <p:nvSpPr>
          <p:cNvPr id="5" name="موجة 4"/>
          <p:cNvSpPr/>
          <p:nvPr/>
        </p:nvSpPr>
        <p:spPr>
          <a:xfrm rot="4674101">
            <a:off x="8049455" y="-276650"/>
            <a:ext cx="681041" cy="1542509"/>
          </a:xfrm>
          <a:prstGeom prst="wave">
            <a:avLst/>
          </a:prstGeom>
        </p:spPr>
        <p:style>
          <a:lnRef idx="2">
            <a:schemeClr val="accent3"/>
          </a:lnRef>
          <a:fillRef idx="1">
            <a:schemeClr val="lt1"/>
          </a:fillRef>
          <a:effectRef idx="0">
            <a:schemeClr val="accent3"/>
          </a:effectRef>
          <a:fontRef idx="minor">
            <a:schemeClr val="dk1"/>
          </a:fontRef>
        </p:style>
        <p:txBody>
          <a:bodyPr vert="vert270" rtlCol="1" anchor="ctr"/>
          <a:lstStyle/>
          <a:p>
            <a:pPr algn="ctr"/>
            <a:r>
              <a:rPr lang="ar-SA" sz="2400" b="1" i="1" dirty="0" smtClean="0">
                <a:solidFill>
                  <a:schemeClr val="tx1"/>
                </a:solidFill>
              </a:rPr>
              <a:t>مدخل الوحدة</a:t>
            </a:r>
            <a:endParaRPr lang="ar-SA" sz="2400" b="1" i="1" dirty="0">
              <a:solidFill>
                <a:schemeClr val="tx1"/>
              </a:solidFill>
            </a:endParaRPr>
          </a:p>
        </p:txBody>
      </p:sp>
      <p:sp>
        <p:nvSpPr>
          <p:cNvPr id="6" name="مربع نص 5"/>
          <p:cNvSpPr txBox="1"/>
          <p:nvPr/>
        </p:nvSpPr>
        <p:spPr>
          <a:xfrm>
            <a:off x="1142976" y="986837"/>
            <a:ext cx="6143668" cy="584775"/>
          </a:xfrm>
          <a:prstGeom prst="rect">
            <a:avLst/>
          </a:prstGeom>
          <a:noFill/>
        </p:spPr>
        <p:txBody>
          <a:bodyPr wrap="square" rtlCol="1">
            <a:spAutoFit/>
          </a:bodyPr>
          <a:lstStyle/>
          <a:p>
            <a:pPr algn="ctr"/>
            <a:r>
              <a:rPr lang="ar-SA" sz="3200" b="1" dirty="0" smtClean="0">
                <a:cs typeface="DecoType Naskh Extensions" pitchFamily="2" charset="-78"/>
              </a:rPr>
              <a:t>أشاهد العرض الوثائقي، ثم أبين التالي:</a:t>
            </a:r>
            <a:endParaRPr lang="ar-SA" sz="3200" b="1" dirty="0">
              <a:cs typeface="DecoType Naskh Extensions" pitchFamily="2" charset="-78"/>
            </a:endParaRPr>
          </a:p>
        </p:txBody>
      </p:sp>
      <p:sp>
        <p:nvSpPr>
          <p:cNvPr id="7" name="مربع نص 6"/>
          <p:cNvSpPr txBox="1"/>
          <p:nvPr/>
        </p:nvSpPr>
        <p:spPr>
          <a:xfrm>
            <a:off x="1071538" y="1619896"/>
            <a:ext cx="5786478" cy="523220"/>
          </a:xfrm>
          <a:prstGeom prst="rect">
            <a:avLst/>
          </a:prstGeom>
          <a:noFill/>
          <a:ln>
            <a:solidFill>
              <a:srgbClr val="C00000"/>
            </a:solidFill>
          </a:ln>
        </p:spPr>
        <p:txBody>
          <a:bodyPr wrap="square" rtlCol="1">
            <a:spAutoFit/>
          </a:bodyPr>
          <a:lstStyle/>
          <a:p>
            <a:pPr algn="ctr"/>
            <a:r>
              <a:rPr lang="ar-SA" sz="2800" b="1" dirty="0" smtClean="0"/>
              <a:t>1) الحِرف التي شاهدتها في العرض.</a:t>
            </a:r>
            <a:endParaRPr lang="ar-SA" sz="2800" b="1" dirty="0"/>
          </a:p>
        </p:txBody>
      </p:sp>
      <p:sp>
        <p:nvSpPr>
          <p:cNvPr id="8" name="مربع نص 7"/>
          <p:cNvSpPr txBox="1"/>
          <p:nvPr/>
        </p:nvSpPr>
        <p:spPr>
          <a:xfrm>
            <a:off x="1071538" y="2762904"/>
            <a:ext cx="5786478" cy="523220"/>
          </a:xfrm>
          <a:prstGeom prst="rect">
            <a:avLst/>
          </a:prstGeom>
          <a:noFill/>
          <a:ln>
            <a:solidFill>
              <a:srgbClr val="C00000"/>
            </a:solidFill>
          </a:ln>
        </p:spPr>
        <p:txBody>
          <a:bodyPr wrap="square" rtlCol="1">
            <a:spAutoFit/>
          </a:bodyPr>
          <a:lstStyle/>
          <a:p>
            <a:pPr algn="ctr"/>
            <a:r>
              <a:rPr lang="ar-SA" sz="2800" b="1" dirty="0" smtClean="0"/>
              <a:t>2) ثلاثة من الأسئلة التي سمعتها في المقابلات.</a:t>
            </a:r>
            <a:endParaRPr lang="ar-SA" sz="2800" b="1" dirty="0"/>
          </a:p>
        </p:txBody>
      </p:sp>
      <p:sp>
        <p:nvSpPr>
          <p:cNvPr id="9" name="زاوية مطوية 8"/>
          <p:cNvSpPr/>
          <p:nvPr/>
        </p:nvSpPr>
        <p:spPr>
          <a:xfrm rot="834941">
            <a:off x="6901551" y="4381313"/>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a:t>
            </a:r>
            <a:r>
              <a:rPr lang="ar-SA" sz="2800" b="1" dirty="0" smtClean="0">
                <a:solidFill>
                  <a:srgbClr val="C00000"/>
                </a:solidFill>
              </a:rPr>
              <a:t>ثانياً</a:t>
            </a:r>
            <a:endParaRPr lang="ar-SA" sz="2800" b="1" dirty="0">
              <a:solidFill>
                <a:srgbClr val="C00000"/>
              </a:solidFill>
            </a:endParaRPr>
          </a:p>
        </p:txBody>
      </p:sp>
      <p:sp>
        <p:nvSpPr>
          <p:cNvPr id="10" name="مربع نص 9"/>
          <p:cNvSpPr txBox="1"/>
          <p:nvPr/>
        </p:nvSpPr>
        <p:spPr>
          <a:xfrm>
            <a:off x="857224" y="4331114"/>
            <a:ext cx="6143668" cy="1077218"/>
          </a:xfrm>
          <a:prstGeom prst="rect">
            <a:avLst/>
          </a:prstGeom>
          <a:noFill/>
        </p:spPr>
        <p:txBody>
          <a:bodyPr wrap="square" rtlCol="1">
            <a:spAutoFit/>
          </a:bodyPr>
          <a:lstStyle/>
          <a:p>
            <a:pPr algn="ctr"/>
            <a:r>
              <a:rPr lang="ar-SA" sz="3200" b="1" dirty="0" smtClean="0">
                <a:cs typeface="DecoType Naskh Extensions" pitchFamily="2" charset="-78"/>
              </a:rPr>
              <a:t>أجعل المثلتاث التالية جزءاً من أدوات تستخدم في حرف وهوايات مختلفة: </a:t>
            </a:r>
            <a:endParaRPr lang="ar-SA" sz="3200" b="1" dirty="0">
              <a:cs typeface="DecoType Naskh Extensions" pitchFamily="2" charset="-78"/>
            </a:endParaRPr>
          </a:p>
        </p:txBody>
      </p:sp>
      <p:sp>
        <p:nvSpPr>
          <p:cNvPr id="11" name="مثلث متساوي الساقين 10"/>
          <p:cNvSpPr/>
          <p:nvPr/>
        </p:nvSpPr>
        <p:spPr>
          <a:xfrm rot="19677086">
            <a:off x="5138868" y="5135302"/>
            <a:ext cx="642942" cy="471380"/>
          </a:xfrm>
          <a:prstGeom prst="triangle">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ar-SA" dirty="0"/>
          </a:p>
        </p:txBody>
      </p:sp>
      <p:sp>
        <p:nvSpPr>
          <p:cNvPr id="12" name="مثلث متساوي الساقين 11"/>
          <p:cNvSpPr/>
          <p:nvPr/>
        </p:nvSpPr>
        <p:spPr>
          <a:xfrm rot="19391910">
            <a:off x="4077620" y="5217680"/>
            <a:ext cx="642942" cy="471380"/>
          </a:xfrm>
          <a:prstGeom prst="triangle">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ar-SA" dirty="0"/>
          </a:p>
        </p:txBody>
      </p:sp>
      <p:sp>
        <p:nvSpPr>
          <p:cNvPr id="13" name="مثلث متساوي الساقين 12"/>
          <p:cNvSpPr/>
          <p:nvPr/>
        </p:nvSpPr>
        <p:spPr>
          <a:xfrm rot="19391910">
            <a:off x="3291803" y="5240905"/>
            <a:ext cx="642942" cy="471380"/>
          </a:xfrm>
          <a:prstGeom prst="triangle">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ar-SA" dirty="0"/>
          </a:p>
        </p:txBody>
      </p:sp>
      <p:sp>
        <p:nvSpPr>
          <p:cNvPr id="14" name="مثلث متساوي الساقين 13"/>
          <p:cNvSpPr/>
          <p:nvPr/>
        </p:nvSpPr>
        <p:spPr>
          <a:xfrm rot="19391910">
            <a:off x="2291671" y="5217681"/>
            <a:ext cx="642942" cy="471380"/>
          </a:xfrm>
          <a:prstGeom prst="triangle">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ar-SA" dirty="0"/>
          </a:p>
        </p:txBody>
      </p:sp>
      <p:sp>
        <p:nvSpPr>
          <p:cNvPr id="15" name="مستطيل مستدير الزوايا 14"/>
          <p:cNvSpPr/>
          <p:nvPr/>
        </p:nvSpPr>
        <p:spPr>
          <a:xfrm rot="19753012">
            <a:off x="5916635" y="5358042"/>
            <a:ext cx="313808" cy="1143008"/>
          </a:xfrm>
          <a:prstGeom prst="roundRect">
            <a:avLst/>
          </a:prstGeom>
          <a:solidFill>
            <a:schemeClr val="bg2">
              <a:lumMod val="2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b="1" dirty="0"/>
          </a:p>
        </p:txBody>
      </p:sp>
      <p:sp>
        <p:nvSpPr>
          <p:cNvPr id="16" name="مستطيل مستدير الزوايا 15"/>
          <p:cNvSpPr/>
          <p:nvPr/>
        </p:nvSpPr>
        <p:spPr>
          <a:xfrm rot="19753012">
            <a:off x="5621791" y="5249475"/>
            <a:ext cx="232244" cy="257990"/>
          </a:xfrm>
          <a:prstGeom prst="roundRect">
            <a:avLst/>
          </a:prstGeom>
          <a:solidFill>
            <a:schemeClr val="bg2">
              <a:lumMod val="2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7" name="مربع نص 16"/>
          <p:cNvSpPr txBox="1"/>
          <p:nvPr/>
        </p:nvSpPr>
        <p:spPr>
          <a:xfrm>
            <a:off x="2571736" y="2201283"/>
            <a:ext cx="2857520" cy="584775"/>
          </a:xfrm>
          <a:prstGeom prst="rect">
            <a:avLst/>
          </a:prstGeom>
          <a:noFill/>
        </p:spPr>
        <p:txBody>
          <a:bodyPr wrap="square" rtlCol="1">
            <a:spAutoFit/>
          </a:bodyPr>
          <a:lstStyle/>
          <a:p>
            <a:pPr algn="ctr"/>
            <a:r>
              <a:rPr lang="ar-SA" sz="3200" b="1" dirty="0" smtClean="0">
                <a:solidFill>
                  <a:srgbClr val="C00000"/>
                </a:solidFill>
              </a:rPr>
              <a:t> نسيج – نجاره </a:t>
            </a:r>
            <a:endParaRPr lang="ar-SA" sz="3200" b="1" dirty="0">
              <a:solidFill>
                <a:srgbClr val="C00000"/>
              </a:solidFill>
            </a:endParaRPr>
          </a:p>
        </p:txBody>
      </p:sp>
      <p:sp>
        <p:nvSpPr>
          <p:cNvPr id="18" name="مربع نص 17"/>
          <p:cNvSpPr txBox="1"/>
          <p:nvPr/>
        </p:nvSpPr>
        <p:spPr>
          <a:xfrm>
            <a:off x="571472" y="3344291"/>
            <a:ext cx="6858048" cy="1077218"/>
          </a:xfrm>
          <a:prstGeom prst="rect">
            <a:avLst/>
          </a:prstGeom>
          <a:noFill/>
        </p:spPr>
        <p:txBody>
          <a:bodyPr wrap="square" rtlCol="1">
            <a:spAutoFit/>
          </a:bodyPr>
          <a:lstStyle/>
          <a:p>
            <a:pPr algn="ctr"/>
            <a:r>
              <a:rPr lang="ar-SA" sz="3200" b="1" dirty="0" smtClean="0">
                <a:solidFill>
                  <a:srgbClr val="C00000"/>
                </a:solidFill>
              </a:rPr>
              <a:t>ما اسمك؟في أي سن تعلمت هذه المهنة؟لماذا تعلمت هذه المهنة بالذات؟</a:t>
            </a:r>
            <a:endParaRPr lang="ar-SA" sz="3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4)">
                                      <p:cBhvr>
                                        <p:cTn id="10" dur="1000"/>
                                        <p:tgtEl>
                                          <p:spTgt spid="6"/>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4)">
                                      <p:cBhvr>
                                        <p:cTn id="13" dur="1000"/>
                                        <p:tgtEl>
                                          <p:spTgt spid="4"/>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heel(4)">
                                      <p:cBhvr>
                                        <p:cTn id="16" dur="1000"/>
                                        <p:tgtEl>
                                          <p:spTgt spid="10"/>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4)">
                                      <p:cBhvr>
                                        <p:cTn id="19" dur="1000"/>
                                        <p:tgtEl>
                                          <p:spTgt spid="9"/>
                                        </p:tgtEl>
                                      </p:cBhvr>
                                    </p:animEffect>
                                  </p:childTnLst>
                                </p:cTn>
                              </p:par>
                              <p:par>
                                <p:cTn id="20" presetID="54" presetClass="entr" presetSubtype="0" accel="10000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strVal val="#ppt_w*0.05"/>
                                          </p:val>
                                        </p:tav>
                                        <p:tav tm="100000">
                                          <p:val>
                                            <p:strVal val="#ppt_w"/>
                                          </p:val>
                                        </p:tav>
                                      </p:tavLst>
                                    </p:anim>
                                    <p:anim calcmode="lin" valueType="num">
                                      <p:cBhvr>
                                        <p:cTn id="23" dur="500" fill="hold"/>
                                        <p:tgtEl>
                                          <p:spTgt spid="15"/>
                                        </p:tgtEl>
                                        <p:attrNameLst>
                                          <p:attrName>ppt_h</p:attrName>
                                        </p:attrNameLst>
                                      </p:cBhvr>
                                      <p:tavLst>
                                        <p:tav tm="0">
                                          <p:val>
                                            <p:strVal val="#ppt_h"/>
                                          </p:val>
                                        </p:tav>
                                        <p:tav tm="100000">
                                          <p:val>
                                            <p:strVal val="#ppt_h"/>
                                          </p:val>
                                        </p:tav>
                                      </p:tavLst>
                                    </p:anim>
                                    <p:anim calcmode="lin" valueType="num">
                                      <p:cBhvr>
                                        <p:cTn id="24" dur="500" fill="hold"/>
                                        <p:tgtEl>
                                          <p:spTgt spid="15"/>
                                        </p:tgtEl>
                                        <p:attrNameLst>
                                          <p:attrName>ppt_x</p:attrName>
                                        </p:attrNameLst>
                                      </p:cBhvr>
                                      <p:tavLst>
                                        <p:tav tm="0">
                                          <p:val>
                                            <p:strVal val="#ppt_x-.2"/>
                                          </p:val>
                                        </p:tav>
                                        <p:tav tm="100000">
                                          <p:val>
                                            <p:strVal val="#ppt_x"/>
                                          </p:val>
                                        </p:tav>
                                      </p:tavLst>
                                    </p:anim>
                                    <p:anim calcmode="lin" valueType="num">
                                      <p:cBhvr>
                                        <p:cTn id="25" dur="500" fill="hold"/>
                                        <p:tgtEl>
                                          <p:spTgt spid="15"/>
                                        </p:tgtEl>
                                        <p:attrNameLst>
                                          <p:attrName>ppt_y</p:attrName>
                                        </p:attrNameLst>
                                      </p:cBhvr>
                                      <p:tavLst>
                                        <p:tav tm="0">
                                          <p:val>
                                            <p:strVal val="#ppt_y"/>
                                          </p:val>
                                        </p:tav>
                                        <p:tav tm="100000">
                                          <p:val>
                                            <p:strVal val="#ppt_y"/>
                                          </p:val>
                                        </p:tav>
                                      </p:tavLst>
                                    </p:anim>
                                    <p:animEffect transition="in" filter="fade">
                                      <p:cBhvr>
                                        <p:cTn id="26" dur="500"/>
                                        <p:tgtEl>
                                          <p:spTgt spid="15"/>
                                        </p:tgtEl>
                                      </p:cBhvr>
                                    </p:animEffect>
                                  </p:childTnLst>
                                </p:cTn>
                              </p:par>
                              <p:par>
                                <p:cTn id="27" presetID="54" presetClass="entr" presetSubtype="0" accel="10000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strVal val="#ppt_w*0.05"/>
                                          </p:val>
                                        </p:tav>
                                        <p:tav tm="100000">
                                          <p:val>
                                            <p:strVal val="#ppt_w"/>
                                          </p:val>
                                        </p:tav>
                                      </p:tavLst>
                                    </p:anim>
                                    <p:anim calcmode="lin" valueType="num">
                                      <p:cBhvr>
                                        <p:cTn id="30" dur="500" fill="hold"/>
                                        <p:tgtEl>
                                          <p:spTgt spid="16"/>
                                        </p:tgtEl>
                                        <p:attrNameLst>
                                          <p:attrName>ppt_h</p:attrName>
                                        </p:attrNameLst>
                                      </p:cBhvr>
                                      <p:tavLst>
                                        <p:tav tm="0">
                                          <p:val>
                                            <p:strVal val="#ppt_h"/>
                                          </p:val>
                                        </p:tav>
                                        <p:tav tm="100000">
                                          <p:val>
                                            <p:strVal val="#ppt_h"/>
                                          </p:val>
                                        </p:tav>
                                      </p:tavLst>
                                    </p:anim>
                                    <p:anim calcmode="lin" valueType="num">
                                      <p:cBhvr>
                                        <p:cTn id="31" dur="500" fill="hold"/>
                                        <p:tgtEl>
                                          <p:spTgt spid="16"/>
                                        </p:tgtEl>
                                        <p:attrNameLst>
                                          <p:attrName>ppt_x</p:attrName>
                                        </p:attrNameLst>
                                      </p:cBhvr>
                                      <p:tavLst>
                                        <p:tav tm="0">
                                          <p:val>
                                            <p:strVal val="#ppt_x-.2"/>
                                          </p:val>
                                        </p:tav>
                                        <p:tav tm="100000">
                                          <p:val>
                                            <p:strVal val="#ppt_x"/>
                                          </p:val>
                                        </p:tav>
                                      </p:tavLst>
                                    </p:anim>
                                    <p:anim calcmode="lin" valueType="num">
                                      <p:cBhvr>
                                        <p:cTn id="32" dur="500" fill="hold"/>
                                        <p:tgtEl>
                                          <p:spTgt spid="16"/>
                                        </p:tgtEl>
                                        <p:attrNameLst>
                                          <p:attrName>ppt_y</p:attrName>
                                        </p:attrNameLst>
                                      </p:cBhvr>
                                      <p:tavLst>
                                        <p:tav tm="0">
                                          <p:val>
                                            <p:strVal val="#ppt_y"/>
                                          </p:val>
                                        </p:tav>
                                        <p:tav tm="100000">
                                          <p:val>
                                            <p:strVal val="#ppt_y"/>
                                          </p:val>
                                        </p:tav>
                                      </p:tavLst>
                                    </p:anim>
                                    <p:animEffect transition="in" filter="fade">
                                      <p:cBhvr>
                                        <p:cTn id="33" dur="500"/>
                                        <p:tgtEl>
                                          <p:spTgt spid="16"/>
                                        </p:tgtEl>
                                      </p:cBhvr>
                                    </p:animEffect>
                                  </p:childTnLst>
                                </p:cTn>
                              </p:par>
                              <p:par>
                                <p:cTn id="34" presetID="54" presetClass="entr" presetSubtype="0" accel="10000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strVal val="#ppt_w*0.05"/>
                                          </p:val>
                                        </p:tav>
                                        <p:tav tm="100000">
                                          <p:val>
                                            <p:strVal val="#ppt_w"/>
                                          </p:val>
                                        </p:tav>
                                      </p:tavLst>
                                    </p:anim>
                                    <p:anim calcmode="lin" valueType="num">
                                      <p:cBhvr>
                                        <p:cTn id="37" dur="500" fill="hold"/>
                                        <p:tgtEl>
                                          <p:spTgt spid="11"/>
                                        </p:tgtEl>
                                        <p:attrNameLst>
                                          <p:attrName>ppt_h</p:attrName>
                                        </p:attrNameLst>
                                      </p:cBhvr>
                                      <p:tavLst>
                                        <p:tav tm="0">
                                          <p:val>
                                            <p:strVal val="#ppt_h"/>
                                          </p:val>
                                        </p:tav>
                                        <p:tav tm="100000">
                                          <p:val>
                                            <p:strVal val="#ppt_h"/>
                                          </p:val>
                                        </p:tav>
                                      </p:tavLst>
                                    </p:anim>
                                    <p:anim calcmode="lin" valueType="num">
                                      <p:cBhvr>
                                        <p:cTn id="38" dur="500" fill="hold"/>
                                        <p:tgtEl>
                                          <p:spTgt spid="11"/>
                                        </p:tgtEl>
                                        <p:attrNameLst>
                                          <p:attrName>ppt_x</p:attrName>
                                        </p:attrNameLst>
                                      </p:cBhvr>
                                      <p:tavLst>
                                        <p:tav tm="0">
                                          <p:val>
                                            <p:strVal val="#ppt_x-.2"/>
                                          </p:val>
                                        </p:tav>
                                        <p:tav tm="100000">
                                          <p:val>
                                            <p:strVal val="#ppt_x"/>
                                          </p:val>
                                        </p:tav>
                                      </p:tavLst>
                                    </p:anim>
                                    <p:anim calcmode="lin" valueType="num">
                                      <p:cBhvr>
                                        <p:cTn id="39" dur="500" fill="hold"/>
                                        <p:tgtEl>
                                          <p:spTgt spid="11"/>
                                        </p:tgtEl>
                                        <p:attrNameLst>
                                          <p:attrName>ppt_y</p:attrName>
                                        </p:attrNameLst>
                                      </p:cBhvr>
                                      <p:tavLst>
                                        <p:tav tm="0">
                                          <p:val>
                                            <p:strVal val="#ppt_y"/>
                                          </p:val>
                                        </p:tav>
                                        <p:tav tm="100000">
                                          <p:val>
                                            <p:strVal val="#ppt_y"/>
                                          </p:val>
                                        </p:tav>
                                      </p:tavLst>
                                    </p:anim>
                                    <p:animEffect transition="in" filter="fade">
                                      <p:cBhvr>
                                        <p:cTn id="40" dur="500"/>
                                        <p:tgtEl>
                                          <p:spTgt spid="11"/>
                                        </p:tgtEl>
                                      </p:cBhvr>
                                    </p:animEffect>
                                  </p:childTnLst>
                                </p:cTn>
                              </p:par>
                              <p:par>
                                <p:cTn id="41" presetID="54" presetClass="entr" presetSubtype="0" accel="10000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strVal val="#ppt_w*0.05"/>
                                          </p:val>
                                        </p:tav>
                                        <p:tav tm="100000">
                                          <p:val>
                                            <p:strVal val="#ppt_w"/>
                                          </p:val>
                                        </p:tav>
                                      </p:tavLst>
                                    </p:anim>
                                    <p:anim calcmode="lin" valueType="num">
                                      <p:cBhvr>
                                        <p:cTn id="44" dur="500" fill="hold"/>
                                        <p:tgtEl>
                                          <p:spTgt spid="12"/>
                                        </p:tgtEl>
                                        <p:attrNameLst>
                                          <p:attrName>ppt_h</p:attrName>
                                        </p:attrNameLst>
                                      </p:cBhvr>
                                      <p:tavLst>
                                        <p:tav tm="0">
                                          <p:val>
                                            <p:strVal val="#ppt_h"/>
                                          </p:val>
                                        </p:tav>
                                        <p:tav tm="100000">
                                          <p:val>
                                            <p:strVal val="#ppt_h"/>
                                          </p:val>
                                        </p:tav>
                                      </p:tavLst>
                                    </p:anim>
                                    <p:anim calcmode="lin" valueType="num">
                                      <p:cBhvr>
                                        <p:cTn id="45" dur="500" fill="hold"/>
                                        <p:tgtEl>
                                          <p:spTgt spid="12"/>
                                        </p:tgtEl>
                                        <p:attrNameLst>
                                          <p:attrName>ppt_x</p:attrName>
                                        </p:attrNameLst>
                                      </p:cBhvr>
                                      <p:tavLst>
                                        <p:tav tm="0">
                                          <p:val>
                                            <p:strVal val="#ppt_x-.2"/>
                                          </p:val>
                                        </p:tav>
                                        <p:tav tm="100000">
                                          <p:val>
                                            <p:strVal val="#ppt_x"/>
                                          </p:val>
                                        </p:tav>
                                      </p:tavLst>
                                    </p:anim>
                                    <p:anim calcmode="lin" valueType="num">
                                      <p:cBhvr>
                                        <p:cTn id="46" dur="500" fill="hold"/>
                                        <p:tgtEl>
                                          <p:spTgt spid="12"/>
                                        </p:tgtEl>
                                        <p:attrNameLst>
                                          <p:attrName>ppt_y</p:attrName>
                                        </p:attrNameLst>
                                      </p:cBhvr>
                                      <p:tavLst>
                                        <p:tav tm="0">
                                          <p:val>
                                            <p:strVal val="#ppt_y"/>
                                          </p:val>
                                        </p:tav>
                                        <p:tav tm="100000">
                                          <p:val>
                                            <p:strVal val="#ppt_y"/>
                                          </p:val>
                                        </p:tav>
                                      </p:tavLst>
                                    </p:anim>
                                    <p:animEffect transition="in" filter="fade">
                                      <p:cBhvr>
                                        <p:cTn id="47" dur="500"/>
                                        <p:tgtEl>
                                          <p:spTgt spid="12"/>
                                        </p:tgtEl>
                                      </p:cBhvr>
                                    </p:animEffect>
                                  </p:childTnLst>
                                </p:cTn>
                              </p:par>
                              <p:par>
                                <p:cTn id="48" presetID="54" presetClass="entr" presetSubtype="0" accel="10000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strVal val="#ppt_w*0.05"/>
                                          </p:val>
                                        </p:tav>
                                        <p:tav tm="100000">
                                          <p:val>
                                            <p:strVal val="#ppt_w"/>
                                          </p:val>
                                        </p:tav>
                                      </p:tavLst>
                                    </p:anim>
                                    <p:anim calcmode="lin" valueType="num">
                                      <p:cBhvr>
                                        <p:cTn id="51" dur="500" fill="hold"/>
                                        <p:tgtEl>
                                          <p:spTgt spid="13"/>
                                        </p:tgtEl>
                                        <p:attrNameLst>
                                          <p:attrName>ppt_h</p:attrName>
                                        </p:attrNameLst>
                                      </p:cBhvr>
                                      <p:tavLst>
                                        <p:tav tm="0">
                                          <p:val>
                                            <p:strVal val="#ppt_h"/>
                                          </p:val>
                                        </p:tav>
                                        <p:tav tm="100000">
                                          <p:val>
                                            <p:strVal val="#ppt_h"/>
                                          </p:val>
                                        </p:tav>
                                      </p:tavLst>
                                    </p:anim>
                                    <p:anim calcmode="lin" valueType="num">
                                      <p:cBhvr>
                                        <p:cTn id="52" dur="500" fill="hold"/>
                                        <p:tgtEl>
                                          <p:spTgt spid="13"/>
                                        </p:tgtEl>
                                        <p:attrNameLst>
                                          <p:attrName>ppt_x</p:attrName>
                                        </p:attrNameLst>
                                      </p:cBhvr>
                                      <p:tavLst>
                                        <p:tav tm="0">
                                          <p:val>
                                            <p:strVal val="#ppt_x-.2"/>
                                          </p:val>
                                        </p:tav>
                                        <p:tav tm="100000">
                                          <p:val>
                                            <p:strVal val="#ppt_x"/>
                                          </p:val>
                                        </p:tav>
                                      </p:tavLst>
                                    </p:anim>
                                    <p:anim calcmode="lin" valueType="num">
                                      <p:cBhvr>
                                        <p:cTn id="53" dur="500" fill="hold"/>
                                        <p:tgtEl>
                                          <p:spTgt spid="13"/>
                                        </p:tgtEl>
                                        <p:attrNameLst>
                                          <p:attrName>ppt_y</p:attrName>
                                        </p:attrNameLst>
                                      </p:cBhvr>
                                      <p:tavLst>
                                        <p:tav tm="0">
                                          <p:val>
                                            <p:strVal val="#ppt_y"/>
                                          </p:val>
                                        </p:tav>
                                        <p:tav tm="100000">
                                          <p:val>
                                            <p:strVal val="#ppt_y"/>
                                          </p:val>
                                        </p:tav>
                                      </p:tavLst>
                                    </p:anim>
                                    <p:animEffect transition="in" filter="fade">
                                      <p:cBhvr>
                                        <p:cTn id="54" dur="500"/>
                                        <p:tgtEl>
                                          <p:spTgt spid="13"/>
                                        </p:tgtEl>
                                      </p:cBhvr>
                                    </p:animEffect>
                                  </p:childTnLst>
                                </p:cTn>
                              </p:par>
                              <p:par>
                                <p:cTn id="55" presetID="54" presetClass="entr" presetSubtype="0" accel="10000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strVal val="#ppt_w*0.05"/>
                                          </p:val>
                                        </p:tav>
                                        <p:tav tm="100000">
                                          <p:val>
                                            <p:strVal val="#ppt_w"/>
                                          </p:val>
                                        </p:tav>
                                      </p:tavLst>
                                    </p:anim>
                                    <p:anim calcmode="lin" valueType="num">
                                      <p:cBhvr>
                                        <p:cTn id="58" dur="500" fill="hold"/>
                                        <p:tgtEl>
                                          <p:spTgt spid="14"/>
                                        </p:tgtEl>
                                        <p:attrNameLst>
                                          <p:attrName>ppt_h</p:attrName>
                                        </p:attrNameLst>
                                      </p:cBhvr>
                                      <p:tavLst>
                                        <p:tav tm="0">
                                          <p:val>
                                            <p:strVal val="#ppt_h"/>
                                          </p:val>
                                        </p:tav>
                                        <p:tav tm="100000">
                                          <p:val>
                                            <p:strVal val="#ppt_h"/>
                                          </p:val>
                                        </p:tav>
                                      </p:tavLst>
                                    </p:anim>
                                    <p:anim calcmode="lin" valueType="num">
                                      <p:cBhvr>
                                        <p:cTn id="59" dur="500" fill="hold"/>
                                        <p:tgtEl>
                                          <p:spTgt spid="14"/>
                                        </p:tgtEl>
                                        <p:attrNameLst>
                                          <p:attrName>ppt_x</p:attrName>
                                        </p:attrNameLst>
                                      </p:cBhvr>
                                      <p:tavLst>
                                        <p:tav tm="0">
                                          <p:val>
                                            <p:strVal val="#ppt_x-.2"/>
                                          </p:val>
                                        </p:tav>
                                        <p:tav tm="100000">
                                          <p:val>
                                            <p:strVal val="#ppt_x"/>
                                          </p:val>
                                        </p:tav>
                                      </p:tavLst>
                                    </p:anim>
                                    <p:anim calcmode="lin" valueType="num">
                                      <p:cBhvr>
                                        <p:cTn id="60" dur="500" fill="hold"/>
                                        <p:tgtEl>
                                          <p:spTgt spid="14"/>
                                        </p:tgtEl>
                                        <p:attrNameLst>
                                          <p:attrName>ppt_y</p:attrName>
                                        </p:attrNameLst>
                                      </p:cBhvr>
                                      <p:tavLst>
                                        <p:tav tm="0">
                                          <p:val>
                                            <p:strVal val="#ppt_y"/>
                                          </p:val>
                                        </p:tav>
                                        <p:tav tm="100000">
                                          <p:val>
                                            <p:strVal val="#ppt_y"/>
                                          </p:val>
                                        </p:tav>
                                      </p:tavLst>
                                    </p:anim>
                                    <p:animEffect transition="in" filter="fade">
                                      <p:cBhvr>
                                        <p:cTn id="61" dur="500"/>
                                        <p:tgtEl>
                                          <p:spTgt spid="14"/>
                                        </p:tgtEl>
                                      </p:cBhvr>
                                    </p:animEffect>
                                  </p:childTnLst>
                                </p:cTn>
                              </p:par>
                            </p:childTnLst>
                          </p:cTn>
                        </p:par>
                      </p:childTnLst>
                    </p:cTn>
                  </p:par>
                  <p:par>
                    <p:cTn id="62" fill="hold">
                      <p:stCondLst>
                        <p:cond delay="indefinite"/>
                      </p:stCondLst>
                      <p:childTnLst>
                        <p:par>
                          <p:cTn id="63" fill="hold">
                            <p:stCondLst>
                              <p:cond delay="0"/>
                            </p:stCondLst>
                            <p:childTnLst>
                              <p:par>
                                <p:cTn id="64" presetID="6" presetClass="entr" presetSubtype="16" fill="hold" grpId="0" nodeType="click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circle(in)">
                                      <p:cBhvr>
                                        <p:cTn id="66" dur="1000"/>
                                        <p:tgtEl>
                                          <p:spTgt spid="17"/>
                                        </p:tgtEl>
                                      </p:cBhvr>
                                    </p:animEffect>
                                  </p:childTnLst>
                                </p:cTn>
                              </p:par>
                            </p:childTnLst>
                          </p:cTn>
                        </p:par>
                      </p:childTnLst>
                    </p:cTn>
                  </p:par>
                  <p:par>
                    <p:cTn id="67" fill="hold">
                      <p:stCondLst>
                        <p:cond delay="indefinite"/>
                      </p:stCondLst>
                      <p:childTnLst>
                        <p:par>
                          <p:cTn id="68" fill="hold">
                            <p:stCondLst>
                              <p:cond delay="0"/>
                            </p:stCondLst>
                            <p:childTnLst>
                              <p:par>
                                <p:cTn id="69" presetID="6" presetClass="entr" presetSubtype="16"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circle(in)">
                                      <p:cBhvr>
                                        <p:cTn id="71"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9" grpId="0" animBg="1"/>
      <p:bldP spid="10" grpId="0"/>
      <p:bldP spid="11" grpId="0" animBg="1"/>
      <p:bldP spid="12" grpId="0" animBg="1"/>
      <p:bldP spid="13" grpId="0" animBg="1"/>
      <p:bldP spid="14" grpId="0" animBg="1"/>
      <p:bldP spid="15" grpId="0" animBg="1"/>
      <p:bldP spid="16" grpId="0" animBg="1"/>
      <p:bldP spid="17" grpId="0"/>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ستطيل ذو زوايا قطرية مخدوشة 2"/>
          <p:cNvSpPr/>
          <p:nvPr/>
        </p:nvSpPr>
        <p:spPr>
          <a:xfrm rot="20532257">
            <a:off x="7767640" y="157884"/>
            <a:ext cx="1114151" cy="517125"/>
          </a:xfrm>
          <a:prstGeom prst="snip2DiagRect">
            <a:avLst>
              <a:gd name="adj1" fmla="val 0"/>
              <a:gd name="adj2" fmla="val 50000"/>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rgbClr val="C00000"/>
                </a:solidFill>
              </a:rPr>
              <a:t>أفكر</a:t>
            </a:r>
            <a:endParaRPr lang="ar-SA" sz="2400" b="1" dirty="0">
              <a:solidFill>
                <a:srgbClr val="C00000"/>
              </a:solidFill>
            </a:endParaRPr>
          </a:p>
        </p:txBody>
      </p:sp>
      <p:sp>
        <p:nvSpPr>
          <p:cNvPr id="4" name="زاوية مطوية 3"/>
          <p:cNvSpPr/>
          <p:nvPr/>
        </p:nvSpPr>
        <p:spPr>
          <a:xfrm rot="834941">
            <a:off x="7401617" y="751206"/>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أولاً</a:t>
            </a:r>
            <a:endParaRPr lang="ar-SA" sz="2800" b="1" dirty="0">
              <a:solidFill>
                <a:srgbClr val="C00000"/>
              </a:solidFill>
            </a:endParaRPr>
          </a:p>
        </p:txBody>
      </p:sp>
      <p:sp>
        <p:nvSpPr>
          <p:cNvPr id="5" name="مربع نص 4"/>
          <p:cNvSpPr txBox="1"/>
          <p:nvPr/>
        </p:nvSpPr>
        <p:spPr>
          <a:xfrm>
            <a:off x="500034" y="285728"/>
            <a:ext cx="7000924" cy="1569660"/>
          </a:xfrm>
          <a:prstGeom prst="rect">
            <a:avLst/>
          </a:prstGeom>
          <a:noFill/>
        </p:spPr>
        <p:txBody>
          <a:bodyPr wrap="square" rtlCol="1">
            <a:spAutoFit/>
          </a:bodyPr>
          <a:lstStyle/>
          <a:p>
            <a:pPr algn="ctr"/>
            <a:r>
              <a:rPr lang="ar-SA" sz="3200" b="1" dirty="0" smtClean="0">
                <a:cs typeface="DecoType Naskh Extensions" pitchFamily="2" charset="-78"/>
              </a:rPr>
              <a:t>”</a:t>
            </a:r>
            <a:r>
              <a:rPr lang="ar-SA" sz="3200" b="1" dirty="0" smtClean="0">
                <a:solidFill>
                  <a:srgbClr val="002060"/>
                </a:solidFill>
                <a:cs typeface="DecoType Naskh Extensions" pitchFamily="2" charset="-78"/>
              </a:rPr>
              <a:t>وقد كان لاكتشافه أثر سلبي في  المجتمعات التي تعمل في تجارة اللؤلؤ</a:t>
            </a:r>
            <a:r>
              <a:rPr lang="ar-SA" sz="3200" b="1" dirty="0" smtClean="0">
                <a:cs typeface="DecoType Naskh Extensions" pitchFamily="2" charset="-78"/>
              </a:rPr>
              <a:t>“</a:t>
            </a:r>
          </a:p>
          <a:p>
            <a:pPr algn="ctr"/>
            <a:r>
              <a:rPr lang="ar-SA" sz="3200" b="1" dirty="0" smtClean="0">
                <a:cs typeface="DecoType Naskh Extensions" pitchFamily="2" charset="-78"/>
              </a:rPr>
              <a:t>أشارك من بجواري،لملء الفراغات في الشكل التالي:</a:t>
            </a:r>
            <a:endParaRPr lang="ar-SA" sz="3200" b="1" dirty="0">
              <a:cs typeface="DecoType Naskh Extensions" pitchFamily="2" charset="-78"/>
            </a:endParaRPr>
          </a:p>
        </p:txBody>
      </p:sp>
      <p:sp>
        <p:nvSpPr>
          <p:cNvPr id="6" name="مستطيل مستدير الزوايا 5"/>
          <p:cNvSpPr/>
          <p:nvPr/>
        </p:nvSpPr>
        <p:spPr>
          <a:xfrm>
            <a:off x="6643702" y="1857364"/>
            <a:ext cx="2143140" cy="928694"/>
          </a:xfrm>
          <a:prstGeom prst="roundRect">
            <a:avLst/>
          </a:prstGeom>
          <a:solidFill>
            <a:schemeClr val="accent3"/>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الاكتشاف هو:</a:t>
            </a:r>
          </a:p>
          <a:p>
            <a:pPr algn="ctr"/>
            <a:endParaRPr lang="ar-SA" dirty="0"/>
          </a:p>
        </p:txBody>
      </p:sp>
      <p:sp>
        <p:nvSpPr>
          <p:cNvPr id="7" name="شكل بيضاوي 6"/>
          <p:cNvSpPr/>
          <p:nvPr/>
        </p:nvSpPr>
        <p:spPr>
          <a:xfrm>
            <a:off x="1714480" y="2000240"/>
            <a:ext cx="3643338" cy="642942"/>
          </a:xfrm>
          <a:prstGeom prst="ellipse">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نوع الأثر الذي تركه</a:t>
            </a:r>
            <a:endParaRPr lang="ar-SA" sz="2400" b="1" dirty="0">
              <a:solidFill>
                <a:schemeClr val="tx1"/>
              </a:solidFill>
            </a:endParaRPr>
          </a:p>
        </p:txBody>
      </p:sp>
      <p:sp>
        <p:nvSpPr>
          <p:cNvPr id="9" name="مستطيل مستدير الزوايا 8"/>
          <p:cNvSpPr/>
          <p:nvPr/>
        </p:nvSpPr>
        <p:spPr>
          <a:xfrm>
            <a:off x="5000628" y="2714620"/>
            <a:ext cx="947742" cy="695332"/>
          </a:xfrm>
          <a:prstGeom prst="roundRect">
            <a:avLst/>
          </a:prstGeom>
          <a:solidFill>
            <a:schemeClr val="accent3"/>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000" b="1" dirty="0" smtClean="0">
              <a:solidFill>
                <a:schemeClr val="tx1"/>
              </a:solidFill>
            </a:endParaRPr>
          </a:p>
          <a:p>
            <a:pPr algn="ctr"/>
            <a:r>
              <a:rPr lang="ar-SA" sz="2000" b="1" dirty="0" smtClean="0">
                <a:solidFill>
                  <a:schemeClr val="tx1"/>
                </a:solidFill>
              </a:rPr>
              <a:t>سلبي</a:t>
            </a:r>
          </a:p>
          <a:p>
            <a:pPr algn="ctr"/>
            <a:endParaRPr lang="ar-SA" dirty="0"/>
          </a:p>
        </p:txBody>
      </p:sp>
      <p:sp>
        <p:nvSpPr>
          <p:cNvPr id="10" name="مستطيل مستدير الزوايا 9"/>
          <p:cNvSpPr/>
          <p:nvPr/>
        </p:nvSpPr>
        <p:spPr>
          <a:xfrm>
            <a:off x="1285852" y="2714620"/>
            <a:ext cx="947742" cy="695332"/>
          </a:xfrm>
          <a:prstGeom prst="roundRect">
            <a:avLst/>
          </a:prstGeom>
          <a:solidFill>
            <a:schemeClr val="accent3"/>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000" b="1" dirty="0" smtClean="0">
              <a:solidFill>
                <a:schemeClr val="tx1"/>
              </a:solidFill>
            </a:endParaRPr>
          </a:p>
          <a:p>
            <a:pPr algn="ctr"/>
            <a:r>
              <a:rPr lang="ar-SA" sz="2000" b="1" dirty="0" smtClean="0">
                <a:solidFill>
                  <a:schemeClr val="tx1"/>
                </a:solidFill>
              </a:rPr>
              <a:t>إيجابي</a:t>
            </a:r>
          </a:p>
          <a:p>
            <a:pPr algn="ctr"/>
            <a:endParaRPr lang="ar-SA" dirty="0"/>
          </a:p>
        </p:txBody>
      </p:sp>
      <p:sp>
        <p:nvSpPr>
          <p:cNvPr id="11" name="مستطيل مستدير الزوايا 10"/>
          <p:cNvSpPr/>
          <p:nvPr/>
        </p:nvSpPr>
        <p:spPr>
          <a:xfrm>
            <a:off x="4500562" y="3786190"/>
            <a:ext cx="2143140" cy="1214446"/>
          </a:xfrm>
          <a:prstGeom prst="roundRect">
            <a:avLst/>
          </a:prstGeom>
          <a:solidFill>
            <a:schemeClr val="accent2">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000" b="1" dirty="0" smtClean="0">
              <a:solidFill>
                <a:schemeClr val="bg2">
                  <a:lumMod val="50000"/>
                </a:schemeClr>
              </a:solidFill>
            </a:endParaRPr>
          </a:p>
          <a:p>
            <a:pPr algn="ctr"/>
            <a:r>
              <a:rPr lang="ar-SA" sz="2000" b="1" dirty="0" smtClean="0">
                <a:solidFill>
                  <a:schemeClr val="bg2">
                    <a:lumMod val="50000"/>
                  </a:schemeClr>
                </a:solidFill>
              </a:rPr>
              <a:t>............................................................................</a:t>
            </a:r>
          </a:p>
          <a:p>
            <a:pPr algn="ctr"/>
            <a:endParaRPr lang="ar-SA" dirty="0"/>
          </a:p>
        </p:txBody>
      </p:sp>
      <p:sp>
        <p:nvSpPr>
          <p:cNvPr id="12" name="مستطيل مستدير الزوايا 11"/>
          <p:cNvSpPr/>
          <p:nvPr/>
        </p:nvSpPr>
        <p:spPr>
          <a:xfrm>
            <a:off x="500034" y="3714752"/>
            <a:ext cx="2143140" cy="1214446"/>
          </a:xfrm>
          <a:prstGeom prst="roundRect">
            <a:avLst/>
          </a:prstGeom>
          <a:solidFill>
            <a:schemeClr val="accent2">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000" b="1" dirty="0" smtClean="0">
              <a:solidFill>
                <a:schemeClr val="bg2">
                  <a:lumMod val="50000"/>
                </a:schemeClr>
              </a:solidFill>
            </a:endParaRPr>
          </a:p>
          <a:p>
            <a:pPr algn="ctr"/>
            <a:r>
              <a:rPr lang="ar-SA" sz="2000" b="1" dirty="0" smtClean="0">
                <a:solidFill>
                  <a:schemeClr val="bg2">
                    <a:lumMod val="50000"/>
                  </a:schemeClr>
                </a:solidFill>
              </a:rPr>
              <a:t>............................................................................</a:t>
            </a:r>
          </a:p>
          <a:p>
            <a:pPr algn="ctr"/>
            <a:endParaRPr lang="ar-SA" dirty="0"/>
          </a:p>
        </p:txBody>
      </p:sp>
      <p:sp>
        <p:nvSpPr>
          <p:cNvPr id="13" name="زاوية مطوية 12"/>
          <p:cNvSpPr/>
          <p:nvPr/>
        </p:nvSpPr>
        <p:spPr>
          <a:xfrm rot="834941">
            <a:off x="7485284" y="5381445"/>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ثانياً</a:t>
            </a:r>
            <a:endParaRPr lang="ar-SA" sz="2800" b="1" dirty="0">
              <a:solidFill>
                <a:srgbClr val="C00000"/>
              </a:solidFill>
            </a:endParaRPr>
          </a:p>
        </p:txBody>
      </p:sp>
      <p:sp>
        <p:nvSpPr>
          <p:cNvPr id="14" name="مربع نص 13"/>
          <p:cNvSpPr txBox="1"/>
          <p:nvPr/>
        </p:nvSpPr>
        <p:spPr>
          <a:xfrm>
            <a:off x="642910" y="5072074"/>
            <a:ext cx="7000924" cy="1077218"/>
          </a:xfrm>
          <a:prstGeom prst="rect">
            <a:avLst/>
          </a:prstGeom>
          <a:noFill/>
        </p:spPr>
        <p:txBody>
          <a:bodyPr wrap="square" rtlCol="1">
            <a:spAutoFit/>
          </a:bodyPr>
          <a:lstStyle/>
          <a:p>
            <a:pPr algn="ctr"/>
            <a:r>
              <a:rPr lang="ar-SA" sz="3200" b="1" dirty="0" smtClean="0">
                <a:cs typeface="DecoType Naskh Extensions" pitchFamily="2" charset="-78"/>
              </a:rPr>
              <a:t>أتعاون مع من بجواري لبيان الأثر الذي تتركه السخرية والتندر بأصحاب الحرف والهوايات النافعة.</a:t>
            </a:r>
            <a:endParaRPr lang="ar-SA" sz="3200" b="1" dirty="0">
              <a:cs typeface="DecoType Naskh Extensions"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1000"/>
                                        <p:tgtEl>
                                          <p:spTgt spid="4"/>
                                        </p:tgtEl>
                                      </p:cBhvr>
                                    </p:animEffect>
                                  </p:childTnLst>
                                </p:cTn>
                              </p:par>
                              <p:par>
                                <p:cTn id="11" presetID="17"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par>
                                <p:cTn id="15" presetID="6"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par>
                                <p:cTn id="18" presetID="6" presetClass="entr" presetSubtype="16"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circle(in)">
                                      <p:cBhvr>
                                        <p:cTn id="20" dur="2000"/>
                                        <p:tgtEl>
                                          <p:spTgt spid="10"/>
                                        </p:tgtEl>
                                      </p:cBhvr>
                                    </p:animEffect>
                                  </p:childTnLst>
                                </p:cTn>
                              </p:par>
                              <p:par>
                                <p:cTn id="21" presetID="6" presetClass="entr" presetSubtype="16"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circle(in)">
                                      <p:cBhvr>
                                        <p:cTn id="23" dur="2000"/>
                                        <p:tgtEl>
                                          <p:spTgt spid="9"/>
                                        </p:tgtEl>
                                      </p:cBhvr>
                                    </p:animEffect>
                                  </p:childTnLst>
                                </p:cTn>
                              </p:par>
                              <p:par>
                                <p:cTn id="24" presetID="6" presetClass="entr" presetSubtype="16"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circle(in)">
                                      <p:cBhvr>
                                        <p:cTn id="26" dur="2000"/>
                                        <p:tgtEl>
                                          <p:spTgt spid="11"/>
                                        </p:tgtEl>
                                      </p:cBhvr>
                                    </p:animEffect>
                                  </p:childTnLst>
                                </p:cTn>
                              </p:par>
                              <p:par>
                                <p:cTn id="27" presetID="6" presetClass="entr" presetSubtype="16"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circle(in)">
                                      <p:cBhvr>
                                        <p:cTn id="29" dur="2000"/>
                                        <p:tgtEl>
                                          <p:spTgt spid="12"/>
                                        </p:tgtEl>
                                      </p:cBhvr>
                                    </p:animEffect>
                                  </p:childTnLst>
                                </p:cTn>
                              </p:par>
                              <p:par>
                                <p:cTn id="30" presetID="21" presetClass="entr" presetSubtype="4"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heel(4)">
                                      <p:cBhvr>
                                        <p:cTn id="32" dur="1000"/>
                                        <p:tgtEl>
                                          <p:spTgt spid="14"/>
                                        </p:tgtEl>
                                      </p:cBhvr>
                                    </p:animEffect>
                                  </p:childTnLst>
                                </p:cTn>
                              </p:par>
                              <p:par>
                                <p:cTn id="33" presetID="21"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heel(4)">
                                      <p:cBhvr>
                                        <p:cTn id="3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9" grpId="0" animBg="1"/>
      <p:bldP spid="10" grpId="0" animBg="1"/>
      <p:bldP spid="11" grpId="0" animBg="1"/>
      <p:bldP spid="12" grpId="0" animBg="1"/>
      <p:bldP spid="13" grpId="0" animBg="1"/>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ستطيل ذو زوايا قطرية مخدوشة 2"/>
          <p:cNvSpPr/>
          <p:nvPr/>
        </p:nvSpPr>
        <p:spPr>
          <a:xfrm rot="20532257">
            <a:off x="7632348" y="179065"/>
            <a:ext cx="1252760" cy="517125"/>
          </a:xfrm>
          <a:prstGeom prst="snip2DiagRect">
            <a:avLst>
              <a:gd name="adj1" fmla="val 0"/>
              <a:gd name="adj2" fmla="val 50000"/>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rgbClr val="C00000"/>
                </a:solidFill>
              </a:rPr>
              <a:t>استثمر</a:t>
            </a:r>
            <a:endParaRPr lang="ar-SA" sz="2400" b="1" dirty="0">
              <a:solidFill>
                <a:srgbClr val="C00000"/>
              </a:solidFill>
            </a:endParaRPr>
          </a:p>
        </p:txBody>
      </p:sp>
      <p:sp>
        <p:nvSpPr>
          <p:cNvPr id="4" name="زاوية مطوية 3"/>
          <p:cNvSpPr/>
          <p:nvPr/>
        </p:nvSpPr>
        <p:spPr>
          <a:xfrm rot="834941">
            <a:off x="6485152" y="394095"/>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أولاً</a:t>
            </a:r>
            <a:endParaRPr lang="ar-SA" sz="2800" b="1" dirty="0">
              <a:solidFill>
                <a:srgbClr val="C00000"/>
              </a:solidFill>
            </a:endParaRPr>
          </a:p>
        </p:txBody>
      </p:sp>
      <p:sp>
        <p:nvSpPr>
          <p:cNvPr id="5" name="مربع نص 4"/>
          <p:cNvSpPr txBox="1"/>
          <p:nvPr/>
        </p:nvSpPr>
        <p:spPr>
          <a:xfrm>
            <a:off x="642910" y="359142"/>
            <a:ext cx="5929354" cy="584775"/>
          </a:xfrm>
          <a:prstGeom prst="rect">
            <a:avLst/>
          </a:prstGeom>
          <a:noFill/>
        </p:spPr>
        <p:txBody>
          <a:bodyPr wrap="square" rtlCol="1">
            <a:spAutoFit/>
          </a:bodyPr>
          <a:lstStyle/>
          <a:p>
            <a:pPr algn="ctr"/>
            <a:r>
              <a:rPr lang="ar-SA" sz="3200" b="1" dirty="0" smtClean="0">
                <a:cs typeface="DecoType Naskh Extensions" pitchFamily="2" charset="-78"/>
              </a:rPr>
              <a:t>أقرأ الفقرة التالية قراءة صحيحة مراعياً الضبط بالشكل:</a:t>
            </a:r>
            <a:endParaRPr lang="ar-SA" sz="3200" b="1" dirty="0">
              <a:cs typeface="DecoType Naskh Extensions" pitchFamily="2" charset="-78"/>
            </a:endParaRPr>
          </a:p>
        </p:txBody>
      </p:sp>
      <p:sp>
        <p:nvSpPr>
          <p:cNvPr id="6" name="مستطيل مستدير الزوايا 5"/>
          <p:cNvSpPr/>
          <p:nvPr/>
        </p:nvSpPr>
        <p:spPr>
          <a:xfrm>
            <a:off x="500034" y="1071546"/>
            <a:ext cx="7786742" cy="1285884"/>
          </a:xfrm>
          <a:prstGeom prst="roundRect">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6200000" scaled="1"/>
            <a:tileRect/>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000" b="1" dirty="0" smtClean="0">
              <a:solidFill>
                <a:schemeClr val="bg2">
                  <a:lumMod val="50000"/>
                </a:schemeClr>
              </a:solidFill>
            </a:endParaRPr>
          </a:p>
          <a:p>
            <a:pPr algn="ctr"/>
            <a:r>
              <a:rPr lang="ar-SA" sz="2000" b="1" dirty="0" smtClean="0">
                <a:solidFill>
                  <a:schemeClr val="tx1"/>
                </a:solidFill>
              </a:rPr>
              <a:t>لم يهتم (ميكوموتو) بما تنبأ به الناس عن إخفاقه،ورفض قول من قال:إن تلك المحاولة إذا نجحت كفكرة فإنها لن تنجح كصناعة وتجارة.لم يهتم بكل هذه الأقوال،وقال لنفسه:اصبر،ولا تستسلم،ولتعتمد على التجربة والسؤال والعمل الدؤوب حتى تثبت ما تعتقد أنه صحيح.</a:t>
            </a:r>
          </a:p>
          <a:p>
            <a:pPr algn="ctr"/>
            <a:endParaRPr lang="ar-SA" sz="2000" dirty="0"/>
          </a:p>
        </p:txBody>
      </p:sp>
      <p:sp>
        <p:nvSpPr>
          <p:cNvPr id="7" name="زاوية مطوية 6"/>
          <p:cNvSpPr/>
          <p:nvPr/>
        </p:nvSpPr>
        <p:spPr>
          <a:xfrm rot="834941">
            <a:off x="6485152" y="2523925"/>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ثانياً</a:t>
            </a:r>
            <a:endParaRPr lang="ar-SA" sz="2800" b="1" dirty="0">
              <a:solidFill>
                <a:srgbClr val="C00000"/>
              </a:solidFill>
            </a:endParaRPr>
          </a:p>
        </p:txBody>
      </p:sp>
      <p:sp>
        <p:nvSpPr>
          <p:cNvPr id="8" name="مربع نص 7"/>
          <p:cNvSpPr txBox="1"/>
          <p:nvPr/>
        </p:nvSpPr>
        <p:spPr>
          <a:xfrm>
            <a:off x="785786" y="2428868"/>
            <a:ext cx="5929354" cy="584775"/>
          </a:xfrm>
          <a:prstGeom prst="rect">
            <a:avLst/>
          </a:prstGeom>
          <a:noFill/>
        </p:spPr>
        <p:txBody>
          <a:bodyPr wrap="square" rtlCol="1">
            <a:spAutoFit/>
          </a:bodyPr>
          <a:lstStyle/>
          <a:p>
            <a:pPr algn="ctr"/>
            <a:r>
              <a:rPr lang="ar-SA" sz="3200" b="1" dirty="0" smtClean="0">
                <a:cs typeface="DecoType Naskh Extensions" pitchFamily="2" charset="-78"/>
              </a:rPr>
              <a:t>أستخدم الشكل التالي؛لألخص أهم أفكار النص:</a:t>
            </a:r>
            <a:endParaRPr lang="ar-SA" sz="3200" b="1" dirty="0">
              <a:cs typeface="DecoType Naskh Extensions" pitchFamily="2" charset="-78"/>
            </a:endParaRPr>
          </a:p>
        </p:txBody>
      </p:sp>
      <p:sp>
        <p:nvSpPr>
          <p:cNvPr id="9" name="مستطيل مستدير الزوايا 8"/>
          <p:cNvSpPr/>
          <p:nvPr/>
        </p:nvSpPr>
        <p:spPr>
          <a:xfrm>
            <a:off x="4857752" y="3214686"/>
            <a:ext cx="3000396" cy="714380"/>
          </a:xfrm>
          <a:prstGeom prst="roundRect">
            <a:avLst/>
          </a:prstGeo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عمل البحارة قديماً</a:t>
            </a:r>
            <a:endParaRPr lang="ar-SA" sz="2800" b="1" dirty="0">
              <a:solidFill>
                <a:schemeClr val="tx1"/>
              </a:solidFill>
            </a:endParaRPr>
          </a:p>
        </p:txBody>
      </p:sp>
      <p:sp>
        <p:nvSpPr>
          <p:cNvPr id="10" name="شكل بيضاوي 9"/>
          <p:cNvSpPr/>
          <p:nvPr/>
        </p:nvSpPr>
        <p:spPr>
          <a:xfrm>
            <a:off x="2643174" y="4071942"/>
            <a:ext cx="3786214" cy="92869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أهم الأفكار التي وجدتها في نص(زراعة اللؤلؤ)</a:t>
            </a:r>
          </a:p>
        </p:txBody>
      </p:sp>
      <p:sp>
        <p:nvSpPr>
          <p:cNvPr id="11" name="مستطيل مستدير الزوايا 10"/>
          <p:cNvSpPr/>
          <p:nvPr/>
        </p:nvSpPr>
        <p:spPr>
          <a:xfrm>
            <a:off x="1214414" y="3214686"/>
            <a:ext cx="3000396" cy="714380"/>
          </a:xfrm>
          <a:prstGeom prst="roundRect">
            <a:avLst/>
          </a:prstGeo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a:solidFill>
                <a:schemeClr val="tx1"/>
              </a:solidFill>
            </a:endParaRPr>
          </a:p>
        </p:txBody>
      </p:sp>
      <p:sp>
        <p:nvSpPr>
          <p:cNvPr id="13" name="مستطيل مستدير الزوايا 12"/>
          <p:cNvSpPr/>
          <p:nvPr/>
        </p:nvSpPr>
        <p:spPr>
          <a:xfrm>
            <a:off x="5000628" y="5357826"/>
            <a:ext cx="3000396" cy="714380"/>
          </a:xfrm>
          <a:prstGeom prst="roundRect">
            <a:avLst/>
          </a:prstGeo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a:solidFill>
                <a:schemeClr val="tx1"/>
              </a:solidFill>
            </a:endParaRPr>
          </a:p>
        </p:txBody>
      </p:sp>
      <p:sp>
        <p:nvSpPr>
          <p:cNvPr id="14" name="مستطيل مستدير الزوايا 13"/>
          <p:cNvSpPr/>
          <p:nvPr/>
        </p:nvSpPr>
        <p:spPr>
          <a:xfrm>
            <a:off x="1214414" y="5357826"/>
            <a:ext cx="3000396" cy="714380"/>
          </a:xfrm>
          <a:prstGeom prst="roundRect">
            <a:avLst/>
          </a:prstGeo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a:solidFill>
                <a:schemeClr val="tx1"/>
              </a:solidFill>
            </a:endParaRPr>
          </a:p>
        </p:txBody>
      </p:sp>
      <p:sp>
        <p:nvSpPr>
          <p:cNvPr id="15" name="مربع نص 14"/>
          <p:cNvSpPr txBox="1"/>
          <p:nvPr/>
        </p:nvSpPr>
        <p:spPr>
          <a:xfrm>
            <a:off x="1285852" y="3143248"/>
            <a:ext cx="2714644" cy="769441"/>
          </a:xfrm>
          <a:prstGeom prst="rect">
            <a:avLst/>
          </a:prstGeom>
          <a:noFill/>
        </p:spPr>
        <p:txBody>
          <a:bodyPr wrap="square" rtlCol="1">
            <a:spAutoFit/>
          </a:bodyPr>
          <a:lstStyle/>
          <a:p>
            <a:pPr algn="ctr"/>
            <a:r>
              <a:rPr lang="ar-SA" sz="2200" b="1" dirty="0" smtClean="0">
                <a:solidFill>
                  <a:srgbClr val="C00000"/>
                </a:solidFill>
              </a:rPr>
              <a:t>الحدث الذي غيّر في شؤون تجار اللؤلؤ </a:t>
            </a:r>
            <a:endParaRPr lang="ar-SA" sz="2200" b="1" dirty="0">
              <a:solidFill>
                <a:srgbClr val="C00000"/>
              </a:solidFill>
            </a:endParaRPr>
          </a:p>
        </p:txBody>
      </p:sp>
      <p:sp>
        <p:nvSpPr>
          <p:cNvPr id="16" name="مربع نص 15"/>
          <p:cNvSpPr txBox="1"/>
          <p:nvPr/>
        </p:nvSpPr>
        <p:spPr>
          <a:xfrm>
            <a:off x="5143504" y="5302765"/>
            <a:ext cx="2714644" cy="769441"/>
          </a:xfrm>
          <a:prstGeom prst="rect">
            <a:avLst/>
          </a:prstGeom>
          <a:noFill/>
        </p:spPr>
        <p:txBody>
          <a:bodyPr wrap="square" rtlCol="1">
            <a:spAutoFit/>
          </a:bodyPr>
          <a:lstStyle/>
          <a:p>
            <a:pPr algn="ctr"/>
            <a:r>
              <a:rPr lang="ar-SA" sz="2200" b="1" dirty="0" smtClean="0">
                <a:solidFill>
                  <a:srgbClr val="C00000"/>
                </a:solidFill>
              </a:rPr>
              <a:t>العقبات التي واجهت الفتى (ميكوموتو)</a:t>
            </a:r>
            <a:endParaRPr lang="ar-SA" sz="2200" b="1" dirty="0">
              <a:solidFill>
                <a:srgbClr val="C00000"/>
              </a:solidFill>
            </a:endParaRPr>
          </a:p>
        </p:txBody>
      </p:sp>
      <p:sp>
        <p:nvSpPr>
          <p:cNvPr id="17" name="مربع نص 16"/>
          <p:cNvSpPr txBox="1"/>
          <p:nvPr/>
        </p:nvSpPr>
        <p:spPr>
          <a:xfrm>
            <a:off x="1357290" y="5302765"/>
            <a:ext cx="2714644" cy="769441"/>
          </a:xfrm>
          <a:prstGeom prst="rect">
            <a:avLst/>
          </a:prstGeom>
          <a:noFill/>
        </p:spPr>
        <p:txBody>
          <a:bodyPr wrap="square" rtlCol="1">
            <a:spAutoFit/>
          </a:bodyPr>
          <a:lstStyle/>
          <a:p>
            <a:pPr algn="ctr"/>
            <a:r>
              <a:rPr lang="ar-SA" sz="2200" b="1" dirty="0" smtClean="0">
                <a:solidFill>
                  <a:srgbClr val="C00000"/>
                </a:solidFill>
              </a:rPr>
              <a:t>الأثر الذي تركه اكتشاف (ميكوموتو)</a:t>
            </a:r>
            <a:endParaRPr lang="ar-SA" sz="2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1000"/>
                                        <p:tgtEl>
                                          <p:spTgt spid="4"/>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heel(4)">
                                      <p:cBhvr>
                                        <p:cTn id="16" dur="1000"/>
                                        <p:tgtEl>
                                          <p:spTgt spid="8"/>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4)">
                                      <p:cBhvr>
                                        <p:cTn id="19" dur="1000"/>
                                        <p:tgtEl>
                                          <p:spTgt spid="7"/>
                                        </p:tgtEl>
                                      </p:cBhvr>
                                    </p:animEffect>
                                  </p:childTnLst>
                                </p:cTn>
                              </p:par>
                              <p:par>
                                <p:cTn id="20" presetID="39" presetClass="entr" presetSubtype="0" accel="10000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ppt_h</p:attrName>
                                        </p:attrNameLst>
                                      </p:cBhvr>
                                      <p:tavLst>
                                        <p:tav tm="0">
                                          <p:val>
                                            <p:strVal val="#ppt_h/20"/>
                                          </p:val>
                                        </p:tav>
                                        <p:tav tm="50000">
                                          <p:val>
                                            <p:strVal val="#ppt_h/20"/>
                                          </p:val>
                                        </p:tav>
                                        <p:tav tm="100000">
                                          <p:val>
                                            <p:strVal val="#ppt_h"/>
                                          </p:val>
                                        </p:tav>
                                      </p:tavLst>
                                    </p:anim>
                                    <p:anim calcmode="lin" valueType="num">
                                      <p:cBhvr>
                                        <p:cTn id="23" dur="1000" fill="hold"/>
                                        <p:tgtEl>
                                          <p:spTgt spid="9"/>
                                        </p:tgtEl>
                                        <p:attrNameLst>
                                          <p:attrName>ppt_w</p:attrName>
                                        </p:attrNameLst>
                                      </p:cBhvr>
                                      <p:tavLst>
                                        <p:tav tm="0">
                                          <p:val>
                                            <p:strVal val="#ppt_w+.3"/>
                                          </p:val>
                                        </p:tav>
                                        <p:tav tm="50000">
                                          <p:val>
                                            <p:strVal val="#ppt_w+.3"/>
                                          </p:val>
                                        </p:tav>
                                        <p:tav tm="100000">
                                          <p:val>
                                            <p:strVal val="#ppt_w"/>
                                          </p:val>
                                        </p:tav>
                                      </p:tavLst>
                                    </p:anim>
                                    <p:anim calcmode="lin" valueType="num">
                                      <p:cBhvr>
                                        <p:cTn id="24" dur="1000" fill="hold"/>
                                        <p:tgtEl>
                                          <p:spTgt spid="9"/>
                                        </p:tgtEl>
                                        <p:attrNameLst>
                                          <p:attrName>ppt_x</p:attrName>
                                        </p:attrNameLst>
                                      </p:cBhvr>
                                      <p:tavLst>
                                        <p:tav tm="0">
                                          <p:val>
                                            <p:strVal val="#ppt_x-.3"/>
                                          </p:val>
                                        </p:tav>
                                        <p:tav tm="5000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
                                          </p:val>
                                        </p:tav>
                                        <p:tav tm="100000">
                                          <p:val>
                                            <p:strVal val="#ppt_y"/>
                                          </p:val>
                                        </p:tav>
                                      </p:tavLst>
                                    </p:anim>
                                  </p:childTnLst>
                                </p:cTn>
                              </p:par>
                              <p:par>
                                <p:cTn id="26" presetID="17" presetClass="entr" presetSubtype="1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strVal val="#ppt_h"/>
                                          </p:val>
                                        </p:tav>
                                        <p:tav tm="100000">
                                          <p:val>
                                            <p:strVal val="#ppt_h"/>
                                          </p:val>
                                        </p:tav>
                                      </p:tavLst>
                                    </p:anim>
                                  </p:childTnLst>
                                </p:cTn>
                              </p:par>
                              <p:par>
                                <p:cTn id="30" presetID="39" presetClass="entr" presetSubtype="0" accel="10000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1000" fill="hold"/>
                                        <p:tgtEl>
                                          <p:spTgt spid="11"/>
                                        </p:tgtEl>
                                        <p:attrNameLst>
                                          <p:attrName>ppt_h</p:attrName>
                                        </p:attrNameLst>
                                      </p:cBhvr>
                                      <p:tavLst>
                                        <p:tav tm="0">
                                          <p:val>
                                            <p:strVal val="#ppt_h/20"/>
                                          </p:val>
                                        </p:tav>
                                        <p:tav tm="50000">
                                          <p:val>
                                            <p:strVal val="#ppt_h/20"/>
                                          </p:val>
                                        </p:tav>
                                        <p:tav tm="100000">
                                          <p:val>
                                            <p:strVal val="#ppt_h"/>
                                          </p:val>
                                        </p:tav>
                                      </p:tavLst>
                                    </p:anim>
                                    <p:anim calcmode="lin" valueType="num">
                                      <p:cBhvr>
                                        <p:cTn id="33" dur="1000" fill="hold"/>
                                        <p:tgtEl>
                                          <p:spTgt spid="11"/>
                                        </p:tgtEl>
                                        <p:attrNameLst>
                                          <p:attrName>ppt_w</p:attrName>
                                        </p:attrNameLst>
                                      </p:cBhvr>
                                      <p:tavLst>
                                        <p:tav tm="0">
                                          <p:val>
                                            <p:strVal val="#ppt_w+.3"/>
                                          </p:val>
                                        </p:tav>
                                        <p:tav tm="50000">
                                          <p:val>
                                            <p:strVal val="#ppt_w+.3"/>
                                          </p:val>
                                        </p:tav>
                                        <p:tav tm="100000">
                                          <p:val>
                                            <p:strVal val="#ppt_w"/>
                                          </p:val>
                                        </p:tav>
                                      </p:tavLst>
                                    </p:anim>
                                    <p:anim calcmode="lin" valueType="num">
                                      <p:cBhvr>
                                        <p:cTn id="34" dur="1000" fill="hold"/>
                                        <p:tgtEl>
                                          <p:spTgt spid="11"/>
                                        </p:tgtEl>
                                        <p:attrNameLst>
                                          <p:attrName>ppt_x</p:attrName>
                                        </p:attrNameLst>
                                      </p:cBhvr>
                                      <p:tavLst>
                                        <p:tav tm="0">
                                          <p:val>
                                            <p:strVal val="#ppt_x-.3"/>
                                          </p:val>
                                        </p:tav>
                                        <p:tav tm="5000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
                                          </p:val>
                                        </p:tav>
                                        <p:tav tm="100000">
                                          <p:val>
                                            <p:strVal val="#ppt_y"/>
                                          </p:val>
                                        </p:tav>
                                      </p:tavLst>
                                    </p:anim>
                                  </p:childTnLst>
                                </p:cTn>
                              </p:par>
                              <p:par>
                                <p:cTn id="36" presetID="39" presetClass="entr" presetSubtype="0" accel="10000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1000" fill="hold"/>
                                        <p:tgtEl>
                                          <p:spTgt spid="13"/>
                                        </p:tgtEl>
                                        <p:attrNameLst>
                                          <p:attrName>ppt_h</p:attrName>
                                        </p:attrNameLst>
                                      </p:cBhvr>
                                      <p:tavLst>
                                        <p:tav tm="0">
                                          <p:val>
                                            <p:strVal val="#ppt_h/20"/>
                                          </p:val>
                                        </p:tav>
                                        <p:tav tm="50000">
                                          <p:val>
                                            <p:strVal val="#ppt_h/20"/>
                                          </p:val>
                                        </p:tav>
                                        <p:tav tm="100000">
                                          <p:val>
                                            <p:strVal val="#ppt_h"/>
                                          </p:val>
                                        </p:tav>
                                      </p:tavLst>
                                    </p:anim>
                                    <p:anim calcmode="lin" valueType="num">
                                      <p:cBhvr>
                                        <p:cTn id="39" dur="1000" fill="hold"/>
                                        <p:tgtEl>
                                          <p:spTgt spid="13"/>
                                        </p:tgtEl>
                                        <p:attrNameLst>
                                          <p:attrName>ppt_w</p:attrName>
                                        </p:attrNameLst>
                                      </p:cBhvr>
                                      <p:tavLst>
                                        <p:tav tm="0">
                                          <p:val>
                                            <p:strVal val="#ppt_w+.3"/>
                                          </p:val>
                                        </p:tav>
                                        <p:tav tm="50000">
                                          <p:val>
                                            <p:strVal val="#ppt_w+.3"/>
                                          </p:val>
                                        </p:tav>
                                        <p:tav tm="100000">
                                          <p:val>
                                            <p:strVal val="#ppt_w"/>
                                          </p:val>
                                        </p:tav>
                                      </p:tavLst>
                                    </p:anim>
                                    <p:anim calcmode="lin" valueType="num">
                                      <p:cBhvr>
                                        <p:cTn id="40" dur="1000" fill="hold"/>
                                        <p:tgtEl>
                                          <p:spTgt spid="13"/>
                                        </p:tgtEl>
                                        <p:attrNameLst>
                                          <p:attrName>ppt_x</p:attrName>
                                        </p:attrNameLst>
                                      </p:cBhvr>
                                      <p:tavLst>
                                        <p:tav tm="0">
                                          <p:val>
                                            <p:strVal val="#ppt_x-.3"/>
                                          </p:val>
                                        </p:tav>
                                        <p:tav tm="5000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
                                          </p:val>
                                        </p:tav>
                                        <p:tav tm="100000">
                                          <p:val>
                                            <p:strVal val="#ppt_y"/>
                                          </p:val>
                                        </p:tav>
                                      </p:tavLst>
                                    </p:anim>
                                  </p:childTnLst>
                                </p:cTn>
                              </p:par>
                              <p:par>
                                <p:cTn id="42" presetID="39" presetClass="entr" presetSubtype="0" accel="10000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1000" fill="hold"/>
                                        <p:tgtEl>
                                          <p:spTgt spid="14"/>
                                        </p:tgtEl>
                                        <p:attrNameLst>
                                          <p:attrName>ppt_h</p:attrName>
                                        </p:attrNameLst>
                                      </p:cBhvr>
                                      <p:tavLst>
                                        <p:tav tm="0">
                                          <p:val>
                                            <p:strVal val="#ppt_h/20"/>
                                          </p:val>
                                        </p:tav>
                                        <p:tav tm="50000">
                                          <p:val>
                                            <p:strVal val="#ppt_h/20"/>
                                          </p:val>
                                        </p:tav>
                                        <p:tav tm="100000">
                                          <p:val>
                                            <p:strVal val="#ppt_h"/>
                                          </p:val>
                                        </p:tav>
                                      </p:tavLst>
                                    </p:anim>
                                    <p:anim calcmode="lin" valueType="num">
                                      <p:cBhvr>
                                        <p:cTn id="45" dur="1000" fill="hold"/>
                                        <p:tgtEl>
                                          <p:spTgt spid="14"/>
                                        </p:tgtEl>
                                        <p:attrNameLst>
                                          <p:attrName>ppt_w</p:attrName>
                                        </p:attrNameLst>
                                      </p:cBhvr>
                                      <p:tavLst>
                                        <p:tav tm="0">
                                          <p:val>
                                            <p:strVal val="#ppt_w+.3"/>
                                          </p:val>
                                        </p:tav>
                                        <p:tav tm="50000">
                                          <p:val>
                                            <p:strVal val="#ppt_w+.3"/>
                                          </p:val>
                                        </p:tav>
                                        <p:tav tm="100000">
                                          <p:val>
                                            <p:strVal val="#ppt_w"/>
                                          </p:val>
                                        </p:tav>
                                      </p:tavLst>
                                    </p:anim>
                                    <p:anim calcmode="lin" valueType="num">
                                      <p:cBhvr>
                                        <p:cTn id="46" dur="1000" fill="hold"/>
                                        <p:tgtEl>
                                          <p:spTgt spid="14"/>
                                        </p:tgtEl>
                                        <p:attrNameLst>
                                          <p:attrName>ppt_x</p:attrName>
                                        </p:attrNameLst>
                                      </p:cBhvr>
                                      <p:tavLst>
                                        <p:tav tm="0">
                                          <p:val>
                                            <p:strVal val="#ppt_x-.3"/>
                                          </p:val>
                                        </p:tav>
                                        <p:tav tm="50000">
                                          <p:val>
                                            <p:strVal val="#ppt_x"/>
                                          </p:val>
                                        </p:tav>
                                        <p:tav tm="100000">
                                          <p:val>
                                            <p:strVal val="#ppt_x"/>
                                          </p:val>
                                        </p:tav>
                                      </p:tavLst>
                                    </p:anim>
                                    <p:anim calcmode="lin" valueType="num">
                                      <p:cBhvr>
                                        <p:cTn id="47" dur="10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1" presetClass="entr" presetSubtype="4"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heel(4)">
                                      <p:cBhvr>
                                        <p:cTn id="52" dur="10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4"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heel(4)">
                                      <p:cBhvr>
                                        <p:cTn id="57" dur="10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21" presetClass="entr" presetSubtype="4"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heel(4)">
                                      <p:cBhvr>
                                        <p:cTn id="6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p:bldP spid="9" grpId="0" animBg="1"/>
      <p:bldP spid="10" grpId="0" animBg="1"/>
      <p:bldP spid="11" grpId="0" animBg="1"/>
      <p:bldP spid="13" grpId="0" animBg="1"/>
      <p:bldP spid="14" grpId="0" animBg="1"/>
      <p:bldP spid="15" grpId="0"/>
      <p:bldP spid="16"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7115865" y="394095"/>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ثالثاً</a:t>
            </a:r>
            <a:endParaRPr lang="ar-SA" sz="2800" b="1" dirty="0">
              <a:solidFill>
                <a:srgbClr val="C00000"/>
              </a:solidFill>
            </a:endParaRPr>
          </a:p>
        </p:txBody>
      </p:sp>
      <p:sp>
        <p:nvSpPr>
          <p:cNvPr id="4" name="مربع نص 3"/>
          <p:cNvSpPr txBox="1"/>
          <p:nvPr/>
        </p:nvSpPr>
        <p:spPr>
          <a:xfrm>
            <a:off x="642910" y="299038"/>
            <a:ext cx="6702943" cy="584775"/>
          </a:xfrm>
          <a:prstGeom prst="rect">
            <a:avLst/>
          </a:prstGeom>
          <a:noFill/>
        </p:spPr>
        <p:txBody>
          <a:bodyPr wrap="square" rtlCol="1">
            <a:spAutoFit/>
          </a:bodyPr>
          <a:lstStyle/>
          <a:p>
            <a:pPr algn="ctr"/>
            <a:r>
              <a:rPr lang="ar-SA" sz="3200" b="1" dirty="0" smtClean="0">
                <a:cs typeface="DecoType Naskh Extensions" pitchFamily="2" charset="-78"/>
              </a:rPr>
              <a:t>أختار نشاطاً واحداً مما يأتي،وأضمنه ملف إنجازي:</a:t>
            </a:r>
            <a:endParaRPr lang="ar-SA" sz="3200" b="1" dirty="0">
              <a:cs typeface="DecoType Naskh Extensions" pitchFamily="2" charset="-78"/>
            </a:endParaRPr>
          </a:p>
        </p:txBody>
      </p:sp>
      <p:sp>
        <p:nvSpPr>
          <p:cNvPr id="5" name="مستطيل مستدير الزوايا 4"/>
          <p:cNvSpPr/>
          <p:nvPr/>
        </p:nvSpPr>
        <p:spPr>
          <a:xfrm>
            <a:off x="857224" y="1071546"/>
            <a:ext cx="7358114" cy="1428760"/>
          </a:xfrm>
          <a:prstGeom prst="round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rgbClr val="C00000"/>
                </a:solidFill>
              </a:rPr>
              <a:t>أبحث في كتاب الله – عز وجل – عن الآيات التي جاء فيها ذكر اللؤلؤ،مع تقديم تفسير ميسر لها.</a:t>
            </a:r>
            <a:endParaRPr lang="ar-SA" sz="2800" b="1" dirty="0">
              <a:solidFill>
                <a:srgbClr val="C00000"/>
              </a:solidFill>
            </a:endParaRPr>
          </a:p>
        </p:txBody>
      </p:sp>
      <p:sp>
        <p:nvSpPr>
          <p:cNvPr id="6" name="مستطيل مستدير الزوايا 5"/>
          <p:cNvSpPr/>
          <p:nvPr/>
        </p:nvSpPr>
        <p:spPr>
          <a:xfrm>
            <a:off x="857224" y="2643182"/>
            <a:ext cx="7358114" cy="1428760"/>
          </a:xfrm>
          <a:prstGeom prst="round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rgbClr val="C00000"/>
                </a:solidFill>
              </a:rPr>
              <a:t>أجري مقابلة مع أحد الحرفيين،وأسأله عن العقبات التي واجهته،وكيف تغلب عليها.</a:t>
            </a:r>
            <a:endParaRPr lang="ar-SA" sz="2800" b="1" dirty="0">
              <a:solidFill>
                <a:srgbClr val="C00000"/>
              </a:solidFill>
            </a:endParaRPr>
          </a:p>
        </p:txBody>
      </p:sp>
      <p:sp>
        <p:nvSpPr>
          <p:cNvPr id="7" name="مستطيل مستدير الزوايا 6"/>
          <p:cNvSpPr/>
          <p:nvPr/>
        </p:nvSpPr>
        <p:spPr>
          <a:xfrm>
            <a:off x="857224" y="4286256"/>
            <a:ext cx="7358114" cy="1428760"/>
          </a:xfrm>
          <a:prstGeom prst="round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rgbClr val="C00000"/>
                </a:solidFill>
              </a:rPr>
              <a:t>أعود إلى بعض مصادر المعرفة،واجمع معلومات أقران من خلالها بين:</a:t>
            </a:r>
          </a:p>
          <a:p>
            <a:pPr algn="ctr"/>
            <a:r>
              <a:rPr lang="ar-SA" sz="2800" b="1" dirty="0" smtClean="0">
                <a:solidFill>
                  <a:srgbClr val="C00000"/>
                </a:solidFill>
              </a:rPr>
              <a:t>(اللؤلؤ الطبيعي،واللؤلؤ الزراعي،واللؤلؤ الصناعي)</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4)">
                                      <p:cBhvr>
                                        <p:cTn id="10" dur="1000"/>
                                        <p:tgtEl>
                                          <p:spTgt spid="3"/>
                                        </p:tgtEl>
                                      </p:cBhvr>
                                    </p:animEffect>
                                  </p:childTnLst>
                                </p:cTn>
                              </p:par>
                              <p:par>
                                <p:cTn id="11" presetID="8" presetClass="entr" presetSubtype="32" fill="hold"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diamond(out)">
                                      <p:cBhvr>
                                        <p:cTn id="13" dur="1000"/>
                                        <p:tgtEl>
                                          <p:spTgt spid="5">
                                            <p:txEl>
                                              <p:pRg st="0" end="0"/>
                                            </p:txEl>
                                          </p:spTgt>
                                        </p:tgtEl>
                                      </p:cBhvr>
                                    </p:animEffect>
                                  </p:childTnLst>
                                </p:cTn>
                              </p:par>
                              <p:par>
                                <p:cTn id="14" presetID="8" presetClass="entr" presetSubtype="32" fill="hold" nodeType="with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diamond(out)">
                                      <p:cBhvr>
                                        <p:cTn id="16" dur="1000"/>
                                        <p:tgtEl>
                                          <p:spTgt spid="6">
                                            <p:txEl>
                                              <p:pRg st="0" end="0"/>
                                            </p:txEl>
                                          </p:spTgt>
                                        </p:tgtEl>
                                      </p:cBhvr>
                                    </p:animEffect>
                                  </p:childTnLst>
                                </p:cTn>
                              </p:par>
                              <p:par>
                                <p:cTn id="17" presetID="8" presetClass="entr" presetSubtype="32" fill="hold" nodeType="with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diamond(out)">
                                      <p:cBhvr>
                                        <p:cTn id="19" dur="1000"/>
                                        <p:tgtEl>
                                          <p:spTgt spid="7">
                                            <p:txEl>
                                              <p:pRg st="0" end="0"/>
                                            </p:txEl>
                                          </p:spTgt>
                                        </p:tgtEl>
                                      </p:cBhvr>
                                    </p:animEffect>
                                  </p:childTnLst>
                                </p:cTn>
                              </p:par>
                              <p:par>
                                <p:cTn id="20" presetID="8" presetClass="entr" presetSubtype="32" fill="hold" nodeType="with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diamond(out)">
                                      <p:cBhvr>
                                        <p:cTn id="22" dur="10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دمعة 2"/>
          <p:cNvSpPr/>
          <p:nvPr/>
        </p:nvSpPr>
        <p:spPr>
          <a:xfrm>
            <a:off x="642910" y="1142984"/>
            <a:ext cx="7000924" cy="4786346"/>
          </a:xfrm>
          <a:prstGeom prst="teardrop">
            <a:avLst>
              <a:gd name="adj" fmla="val 121276"/>
            </a:avLst>
          </a:prstGeom>
          <a:solidFill>
            <a:schemeClr val="accent2">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1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الأسماء الموصولة</a:t>
            </a:r>
            <a:endParaRPr lang="ar-SA" sz="11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1"/>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rot="20303143">
            <a:off x="8025978" y="85562"/>
            <a:ext cx="1000132" cy="830997"/>
          </a:xfrm>
          <a:prstGeom prst="rect">
            <a:avLst/>
          </a:prstGeom>
          <a:noFill/>
        </p:spPr>
        <p:txBody>
          <a:bodyPr wrap="square" rtlCol="1">
            <a:spAutoFit/>
          </a:bodyPr>
          <a:lstStyle/>
          <a:p>
            <a:pPr algn="ctr"/>
            <a:r>
              <a:rPr lang="ar-SA" sz="2400" b="1" dirty="0" smtClean="0">
                <a:solidFill>
                  <a:schemeClr val="accent2">
                    <a:lumMod val="50000"/>
                  </a:schemeClr>
                </a:solidFill>
                <a:sym typeface="Wingdings"/>
              </a:rPr>
              <a:t></a:t>
            </a:r>
          </a:p>
          <a:p>
            <a:pPr algn="ctr"/>
            <a:r>
              <a:rPr lang="ar-SA" sz="2400" b="1" dirty="0" smtClean="0">
                <a:solidFill>
                  <a:schemeClr val="accent2">
                    <a:lumMod val="50000"/>
                  </a:schemeClr>
                </a:solidFill>
                <a:sym typeface="Wingdings"/>
              </a:rPr>
              <a:t>تهيئة</a:t>
            </a:r>
            <a:endParaRPr lang="ar-SA" sz="2400" b="1" dirty="0">
              <a:solidFill>
                <a:schemeClr val="accent2">
                  <a:lumMod val="50000"/>
                </a:schemeClr>
              </a:solidFill>
            </a:endParaRPr>
          </a:p>
        </p:txBody>
      </p:sp>
      <p:sp>
        <p:nvSpPr>
          <p:cNvPr id="4" name="شكل بيضاوي 3"/>
          <p:cNvSpPr/>
          <p:nvPr/>
        </p:nvSpPr>
        <p:spPr>
          <a:xfrm rot="20493824">
            <a:off x="8126207" y="63422"/>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مربع نص 4"/>
          <p:cNvSpPr txBox="1"/>
          <p:nvPr/>
        </p:nvSpPr>
        <p:spPr>
          <a:xfrm>
            <a:off x="428596" y="142852"/>
            <a:ext cx="7643866" cy="1077218"/>
          </a:xfrm>
          <a:prstGeom prst="rect">
            <a:avLst/>
          </a:prstGeom>
          <a:noFill/>
        </p:spPr>
        <p:txBody>
          <a:bodyPr wrap="square" rtlCol="1">
            <a:spAutoFit/>
          </a:bodyPr>
          <a:lstStyle/>
          <a:p>
            <a:pPr algn="ctr"/>
            <a:r>
              <a:rPr lang="ar-SA" sz="3200" b="1" dirty="0" smtClean="0">
                <a:cs typeface="DecoType Naskh Extensions" pitchFamily="2" charset="-78"/>
              </a:rPr>
              <a:t>أختار  الاسم  المناسب من بين الأسماء الواردة في المستطيلات؛لأصل بين الجملتين التاليتين:  </a:t>
            </a:r>
            <a:endParaRPr lang="ar-SA" sz="3200" b="1" dirty="0">
              <a:cs typeface="DecoType Naskh Extensions" pitchFamily="2" charset="-78"/>
            </a:endParaRPr>
          </a:p>
        </p:txBody>
      </p:sp>
      <p:sp>
        <p:nvSpPr>
          <p:cNvPr id="6" name="مخطط انسيابي: قرار 5"/>
          <p:cNvSpPr/>
          <p:nvPr/>
        </p:nvSpPr>
        <p:spPr>
          <a:xfrm>
            <a:off x="7072330" y="1142984"/>
            <a:ext cx="1643074" cy="642942"/>
          </a:xfrm>
          <a:prstGeom prst="flowChartDecision">
            <a:avLst/>
          </a:prstGeom>
          <a:gradFill flip="none" rotWithShape="1">
            <a:gsLst>
              <a:gs pos="0">
                <a:schemeClr val="tx2">
                  <a:lumMod val="40000"/>
                  <a:lumOff val="60000"/>
                  <a:tint val="66000"/>
                  <a:satMod val="160000"/>
                </a:schemeClr>
              </a:gs>
              <a:gs pos="50000">
                <a:schemeClr val="tx2">
                  <a:lumMod val="40000"/>
                  <a:lumOff val="60000"/>
                  <a:tint val="44500"/>
                  <a:satMod val="160000"/>
                </a:schemeClr>
              </a:gs>
              <a:gs pos="100000">
                <a:schemeClr val="tx2">
                  <a:lumMod val="40000"/>
                  <a:lumOff val="60000"/>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هذا</a:t>
            </a:r>
            <a:endParaRPr lang="ar-SA" sz="2800" b="1" dirty="0">
              <a:solidFill>
                <a:schemeClr val="tx1"/>
              </a:solidFill>
            </a:endParaRPr>
          </a:p>
        </p:txBody>
      </p:sp>
      <p:sp>
        <p:nvSpPr>
          <p:cNvPr id="7" name="مخطط انسيابي: قرار 6"/>
          <p:cNvSpPr/>
          <p:nvPr/>
        </p:nvSpPr>
        <p:spPr>
          <a:xfrm>
            <a:off x="5429256" y="1142984"/>
            <a:ext cx="1643074" cy="642942"/>
          </a:xfrm>
          <a:prstGeom prst="flowChartDecision">
            <a:avLst/>
          </a:prstGeom>
          <a:gradFill flip="none" rotWithShape="1">
            <a:gsLst>
              <a:gs pos="0">
                <a:schemeClr val="tx2">
                  <a:lumMod val="40000"/>
                  <a:lumOff val="60000"/>
                  <a:tint val="66000"/>
                  <a:satMod val="160000"/>
                </a:schemeClr>
              </a:gs>
              <a:gs pos="50000">
                <a:schemeClr val="tx2">
                  <a:lumMod val="40000"/>
                  <a:lumOff val="60000"/>
                  <a:tint val="44500"/>
                  <a:satMod val="160000"/>
                </a:schemeClr>
              </a:gs>
              <a:gs pos="100000">
                <a:schemeClr val="tx2">
                  <a:lumMod val="40000"/>
                  <a:lumOff val="60000"/>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أنت</a:t>
            </a:r>
            <a:endParaRPr lang="ar-SA" sz="2800" b="1" dirty="0">
              <a:solidFill>
                <a:schemeClr val="tx1"/>
              </a:solidFill>
            </a:endParaRPr>
          </a:p>
        </p:txBody>
      </p:sp>
      <p:sp>
        <p:nvSpPr>
          <p:cNvPr id="8" name="مخطط انسيابي: قرار 7"/>
          <p:cNvSpPr/>
          <p:nvPr/>
        </p:nvSpPr>
        <p:spPr>
          <a:xfrm>
            <a:off x="3786182" y="1142984"/>
            <a:ext cx="1643074" cy="642942"/>
          </a:xfrm>
          <a:prstGeom prst="flowChartDecision">
            <a:avLst/>
          </a:prstGeom>
          <a:gradFill flip="none" rotWithShape="1">
            <a:gsLst>
              <a:gs pos="0">
                <a:schemeClr val="tx2">
                  <a:lumMod val="40000"/>
                  <a:lumOff val="60000"/>
                  <a:tint val="66000"/>
                  <a:satMod val="160000"/>
                </a:schemeClr>
              </a:gs>
              <a:gs pos="50000">
                <a:schemeClr val="tx2">
                  <a:lumMod val="40000"/>
                  <a:lumOff val="60000"/>
                  <a:tint val="44500"/>
                  <a:satMod val="160000"/>
                </a:schemeClr>
              </a:gs>
              <a:gs pos="100000">
                <a:schemeClr val="tx2">
                  <a:lumMod val="40000"/>
                  <a:lumOff val="60000"/>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اللتين</a:t>
            </a:r>
            <a:endParaRPr lang="ar-SA" sz="2800" b="1" dirty="0">
              <a:solidFill>
                <a:schemeClr val="tx1"/>
              </a:solidFill>
            </a:endParaRPr>
          </a:p>
        </p:txBody>
      </p:sp>
      <p:sp>
        <p:nvSpPr>
          <p:cNvPr id="9" name="مخطط انسيابي: قرار 8"/>
          <p:cNvSpPr/>
          <p:nvPr/>
        </p:nvSpPr>
        <p:spPr>
          <a:xfrm>
            <a:off x="2143108" y="1142984"/>
            <a:ext cx="1643074" cy="642942"/>
          </a:xfrm>
          <a:prstGeom prst="flowChartDecision">
            <a:avLst/>
          </a:prstGeom>
          <a:gradFill flip="none" rotWithShape="1">
            <a:gsLst>
              <a:gs pos="0">
                <a:schemeClr val="tx2">
                  <a:lumMod val="40000"/>
                  <a:lumOff val="60000"/>
                  <a:tint val="66000"/>
                  <a:satMod val="160000"/>
                </a:schemeClr>
              </a:gs>
              <a:gs pos="50000">
                <a:schemeClr val="tx2">
                  <a:lumMod val="40000"/>
                  <a:lumOff val="60000"/>
                  <a:tint val="44500"/>
                  <a:satMod val="160000"/>
                </a:schemeClr>
              </a:gs>
              <a:gs pos="100000">
                <a:schemeClr val="tx2">
                  <a:lumMod val="40000"/>
                  <a:lumOff val="60000"/>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الذي</a:t>
            </a:r>
            <a:endParaRPr lang="ar-SA" sz="2800" b="1" dirty="0">
              <a:solidFill>
                <a:schemeClr val="tx1"/>
              </a:solidFill>
            </a:endParaRPr>
          </a:p>
        </p:txBody>
      </p:sp>
      <p:sp>
        <p:nvSpPr>
          <p:cNvPr id="10" name="مخطط انسيابي: قرار 9"/>
          <p:cNvSpPr/>
          <p:nvPr/>
        </p:nvSpPr>
        <p:spPr>
          <a:xfrm>
            <a:off x="500034" y="1142984"/>
            <a:ext cx="1643074" cy="642942"/>
          </a:xfrm>
          <a:prstGeom prst="flowChartDecision">
            <a:avLst/>
          </a:prstGeom>
          <a:gradFill flip="none" rotWithShape="1">
            <a:gsLst>
              <a:gs pos="0">
                <a:schemeClr val="tx2">
                  <a:lumMod val="40000"/>
                  <a:lumOff val="60000"/>
                  <a:tint val="66000"/>
                  <a:satMod val="160000"/>
                </a:schemeClr>
              </a:gs>
              <a:gs pos="50000">
                <a:schemeClr val="tx2">
                  <a:lumMod val="40000"/>
                  <a:lumOff val="60000"/>
                  <a:tint val="44500"/>
                  <a:satMod val="160000"/>
                </a:schemeClr>
              </a:gs>
              <a:gs pos="100000">
                <a:schemeClr val="tx2">
                  <a:lumMod val="40000"/>
                  <a:lumOff val="60000"/>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هذان</a:t>
            </a:r>
            <a:endParaRPr lang="ar-SA" sz="2800" b="1" dirty="0">
              <a:solidFill>
                <a:schemeClr val="tx1"/>
              </a:solidFill>
            </a:endParaRPr>
          </a:p>
        </p:txBody>
      </p:sp>
      <p:sp>
        <p:nvSpPr>
          <p:cNvPr id="11" name="مستطيل مستدير الزوايا 10"/>
          <p:cNvSpPr/>
          <p:nvPr/>
        </p:nvSpPr>
        <p:spPr>
          <a:xfrm>
            <a:off x="357158" y="2000240"/>
            <a:ext cx="4071966" cy="714380"/>
          </a:xfrm>
          <a:prstGeom prst="roundRect">
            <a:avLst>
              <a:gd name="adj" fmla="val 50000"/>
            </a:avLst>
          </a:prstGeom>
          <a:gradFill flip="none" rotWithShape="1">
            <a:gsLst>
              <a:gs pos="0">
                <a:schemeClr val="accent3">
                  <a:lumMod val="60000"/>
                  <a:lumOff val="40000"/>
                  <a:tint val="66000"/>
                  <a:satMod val="160000"/>
                </a:schemeClr>
              </a:gs>
              <a:gs pos="50000">
                <a:schemeClr val="accent3">
                  <a:lumMod val="60000"/>
                  <a:lumOff val="40000"/>
                  <a:tint val="44500"/>
                  <a:satMod val="160000"/>
                </a:schemeClr>
              </a:gs>
              <a:gs pos="100000">
                <a:schemeClr val="accent3">
                  <a:lumMod val="60000"/>
                  <a:lumOff val="40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اكتشفه (ميكوموتو)لا يختلف في شكله عن الطبيعي</a:t>
            </a:r>
            <a:endParaRPr lang="ar-SA" sz="2400" b="1" dirty="0">
              <a:solidFill>
                <a:schemeClr val="tx1"/>
              </a:solidFill>
            </a:endParaRPr>
          </a:p>
        </p:txBody>
      </p:sp>
      <p:sp>
        <p:nvSpPr>
          <p:cNvPr id="12" name="مستطيل مستدير الزوايا 11"/>
          <p:cNvSpPr/>
          <p:nvPr/>
        </p:nvSpPr>
        <p:spPr>
          <a:xfrm>
            <a:off x="4572000" y="2000240"/>
            <a:ext cx="4071966" cy="714380"/>
          </a:xfrm>
          <a:prstGeom prst="roundRect">
            <a:avLst>
              <a:gd name="adj" fmla="val 35778"/>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إن اللؤلؤ الزراعي............... </a:t>
            </a:r>
            <a:endParaRPr lang="ar-SA" sz="2400" b="1" dirty="0">
              <a:solidFill>
                <a:schemeClr val="tx1"/>
              </a:solidFill>
            </a:endParaRPr>
          </a:p>
        </p:txBody>
      </p:sp>
      <p:sp>
        <p:nvSpPr>
          <p:cNvPr id="13" name="مربع نص 12"/>
          <p:cNvSpPr txBox="1"/>
          <p:nvPr/>
        </p:nvSpPr>
        <p:spPr>
          <a:xfrm>
            <a:off x="5214942" y="1977086"/>
            <a:ext cx="928694" cy="523220"/>
          </a:xfrm>
          <a:prstGeom prst="rect">
            <a:avLst/>
          </a:prstGeom>
          <a:noFill/>
        </p:spPr>
        <p:txBody>
          <a:bodyPr wrap="square" rtlCol="1">
            <a:spAutoFit/>
          </a:bodyPr>
          <a:lstStyle/>
          <a:p>
            <a:pPr algn="ctr"/>
            <a:r>
              <a:rPr lang="ar-SA" sz="2800" b="1" dirty="0" smtClean="0">
                <a:solidFill>
                  <a:srgbClr val="C00000"/>
                </a:solidFill>
              </a:rPr>
              <a:t>الذي</a:t>
            </a:r>
            <a:endParaRPr lang="ar-SA" b="1" dirty="0">
              <a:solidFill>
                <a:srgbClr val="C00000"/>
              </a:solidFill>
            </a:endParaRPr>
          </a:p>
        </p:txBody>
      </p:sp>
      <p:sp>
        <p:nvSpPr>
          <p:cNvPr id="14" name="زاوية مطوية 13"/>
          <p:cNvSpPr/>
          <p:nvPr/>
        </p:nvSpPr>
        <p:spPr>
          <a:xfrm rot="834941">
            <a:off x="7473055" y="2965863"/>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أولاً</a:t>
            </a:r>
            <a:endParaRPr lang="ar-SA" sz="2800" b="1" dirty="0">
              <a:solidFill>
                <a:srgbClr val="C00000"/>
              </a:solidFill>
            </a:endParaRPr>
          </a:p>
        </p:txBody>
      </p:sp>
      <p:sp>
        <p:nvSpPr>
          <p:cNvPr id="15" name="مربع نص 14"/>
          <p:cNvSpPr txBox="1"/>
          <p:nvPr/>
        </p:nvSpPr>
        <p:spPr>
          <a:xfrm>
            <a:off x="714348" y="2786058"/>
            <a:ext cx="6702943" cy="1077218"/>
          </a:xfrm>
          <a:prstGeom prst="rect">
            <a:avLst/>
          </a:prstGeom>
          <a:noFill/>
        </p:spPr>
        <p:txBody>
          <a:bodyPr wrap="square" rtlCol="1">
            <a:spAutoFit/>
          </a:bodyPr>
          <a:lstStyle/>
          <a:p>
            <a:pPr algn="ctr"/>
            <a:r>
              <a:rPr lang="ar-SA" sz="3200" b="1" dirty="0" smtClean="0">
                <a:cs typeface="DecoType Naskh Extensions" pitchFamily="2" charset="-78"/>
              </a:rPr>
              <a:t> 1)أصنف الأسماء المعروضة في المستطيلات السابقة وفق المطلوب أدناه:</a:t>
            </a:r>
            <a:endParaRPr lang="ar-SA" sz="3200" b="1" dirty="0">
              <a:cs typeface="DecoType Naskh Extensions" pitchFamily="2" charset="-78"/>
            </a:endParaRPr>
          </a:p>
        </p:txBody>
      </p:sp>
      <p:graphicFrame>
        <p:nvGraphicFramePr>
          <p:cNvPr id="16" name="جدول 15"/>
          <p:cNvGraphicFramePr>
            <a:graphicFrameLocks noGrp="1"/>
          </p:cNvGraphicFramePr>
          <p:nvPr/>
        </p:nvGraphicFramePr>
        <p:xfrm>
          <a:off x="571472" y="3829072"/>
          <a:ext cx="7358113" cy="2743200"/>
        </p:xfrm>
        <a:graphic>
          <a:graphicData uri="http://schemas.openxmlformats.org/drawingml/2006/table">
            <a:tbl>
              <a:tblPr rtl="1" firstRow="1" bandRow="1">
                <a:tableStyleId>{21E4AEA4-8DFA-4A89-87EB-49C32662AFE0}</a:tableStyleId>
              </a:tblPr>
              <a:tblGrid>
                <a:gridCol w="981117"/>
                <a:gridCol w="1222780"/>
                <a:gridCol w="1287779"/>
                <a:gridCol w="1270258"/>
                <a:gridCol w="942729"/>
                <a:gridCol w="1653450"/>
              </a:tblGrid>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نكرة</a:t>
                      </a:r>
                      <a:r>
                        <a:rPr lang="ar-SA" sz="2400" b="1" baseline="0" dirty="0" smtClean="0">
                          <a:solidFill>
                            <a:schemeClr val="tx1"/>
                          </a:solidFill>
                        </a:rPr>
                        <a:t> </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معرفة </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مبني</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معرب</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الصنف اللغوي</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400" b="1" dirty="0" smtClean="0">
                          <a:solidFill>
                            <a:schemeClr val="tx1"/>
                          </a:solidFill>
                        </a:rPr>
                        <a:t>هذا</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sym typeface="Wingdings"/>
                        </a:rPr>
                        <a:t></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sym typeface="Wingdings"/>
                        </a:rPr>
                        <a:t></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اسم إشارة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400" b="1" dirty="0" smtClean="0">
                          <a:solidFill>
                            <a:schemeClr val="tx1"/>
                          </a:solidFill>
                        </a:rPr>
                        <a:t>أنت</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400" b="1" dirty="0" smtClean="0">
                          <a:solidFill>
                            <a:schemeClr val="tx1"/>
                          </a:solidFill>
                        </a:rPr>
                        <a:t>هذان</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400" b="1" dirty="0" smtClean="0">
                          <a:solidFill>
                            <a:schemeClr val="tx1"/>
                          </a:solidFill>
                        </a:rPr>
                        <a:t>اللتين</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400" b="1" dirty="0" smtClean="0">
                          <a:solidFill>
                            <a:schemeClr val="tx1"/>
                          </a:solidFill>
                        </a:rPr>
                        <a:t>الذي</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sym typeface="Wingdings"/>
                        </a:rPr>
                        <a:t></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sym typeface="Wingdings"/>
                        </a:rPr>
                        <a:t></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اسم موصول</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7" name="مربع نص 16"/>
          <p:cNvSpPr txBox="1"/>
          <p:nvPr/>
        </p:nvSpPr>
        <p:spPr>
          <a:xfrm>
            <a:off x="4572000" y="4714884"/>
            <a:ext cx="928694"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b="1" dirty="0">
              <a:solidFill>
                <a:srgbClr val="C00000"/>
              </a:solidFill>
            </a:endParaRPr>
          </a:p>
        </p:txBody>
      </p:sp>
      <p:sp>
        <p:nvSpPr>
          <p:cNvPr id="18" name="مربع نص 17"/>
          <p:cNvSpPr txBox="1"/>
          <p:nvPr/>
        </p:nvSpPr>
        <p:spPr>
          <a:xfrm>
            <a:off x="3286116" y="4714884"/>
            <a:ext cx="928694"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b="1" dirty="0">
              <a:solidFill>
                <a:srgbClr val="C00000"/>
              </a:solidFill>
            </a:endParaRPr>
          </a:p>
        </p:txBody>
      </p:sp>
      <p:sp>
        <p:nvSpPr>
          <p:cNvPr id="19" name="مربع نص 18"/>
          <p:cNvSpPr txBox="1"/>
          <p:nvPr/>
        </p:nvSpPr>
        <p:spPr>
          <a:xfrm>
            <a:off x="928662" y="4714884"/>
            <a:ext cx="928694" cy="523220"/>
          </a:xfrm>
          <a:prstGeom prst="rect">
            <a:avLst/>
          </a:prstGeom>
          <a:noFill/>
        </p:spPr>
        <p:txBody>
          <a:bodyPr wrap="square" rtlCol="1">
            <a:spAutoFit/>
          </a:bodyPr>
          <a:lstStyle/>
          <a:p>
            <a:pPr algn="ctr"/>
            <a:r>
              <a:rPr lang="ar-SA" sz="2800" b="1" dirty="0" smtClean="0">
                <a:solidFill>
                  <a:srgbClr val="C00000"/>
                </a:solidFill>
                <a:sym typeface="Wingdings"/>
              </a:rPr>
              <a:t>ضمير</a:t>
            </a:r>
            <a:endParaRPr lang="ar-SA" b="1" dirty="0">
              <a:solidFill>
                <a:srgbClr val="C00000"/>
              </a:solidFill>
            </a:endParaRPr>
          </a:p>
        </p:txBody>
      </p:sp>
      <p:sp>
        <p:nvSpPr>
          <p:cNvPr id="20" name="مربع نص 19"/>
          <p:cNvSpPr txBox="1"/>
          <p:nvPr/>
        </p:nvSpPr>
        <p:spPr>
          <a:xfrm>
            <a:off x="4572000" y="5214950"/>
            <a:ext cx="928694"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b="1" dirty="0">
              <a:solidFill>
                <a:srgbClr val="C00000"/>
              </a:solidFill>
            </a:endParaRPr>
          </a:p>
        </p:txBody>
      </p:sp>
      <p:sp>
        <p:nvSpPr>
          <p:cNvPr id="21" name="مربع نص 20"/>
          <p:cNvSpPr txBox="1"/>
          <p:nvPr/>
        </p:nvSpPr>
        <p:spPr>
          <a:xfrm>
            <a:off x="2214546" y="5191796"/>
            <a:ext cx="928694"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b="1" dirty="0">
              <a:solidFill>
                <a:srgbClr val="C00000"/>
              </a:solidFill>
            </a:endParaRPr>
          </a:p>
        </p:txBody>
      </p:sp>
      <p:sp>
        <p:nvSpPr>
          <p:cNvPr id="22" name="مربع نص 21"/>
          <p:cNvSpPr txBox="1"/>
          <p:nvPr/>
        </p:nvSpPr>
        <p:spPr>
          <a:xfrm>
            <a:off x="571472" y="5143512"/>
            <a:ext cx="1643074" cy="523220"/>
          </a:xfrm>
          <a:prstGeom prst="rect">
            <a:avLst/>
          </a:prstGeom>
          <a:noFill/>
        </p:spPr>
        <p:txBody>
          <a:bodyPr wrap="square" rtlCol="1">
            <a:spAutoFit/>
          </a:bodyPr>
          <a:lstStyle/>
          <a:p>
            <a:pPr algn="ctr"/>
            <a:r>
              <a:rPr lang="ar-SA" sz="2800" b="1" dirty="0" smtClean="0">
                <a:solidFill>
                  <a:srgbClr val="C00000"/>
                </a:solidFill>
                <a:sym typeface="Wingdings"/>
              </a:rPr>
              <a:t>اسم إشارة</a:t>
            </a:r>
            <a:endParaRPr lang="ar-SA" b="1" dirty="0">
              <a:solidFill>
                <a:srgbClr val="C00000"/>
              </a:solidFill>
            </a:endParaRPr>
          </a:p>
        </p:txBody>
      </p:sp>
      <p:sp>
        <p:nvSpPr>
          <p:cNvPr id="23" name="مربع نص 22"/>
          <p:cNvSpPr txBox="1"/>
          <p:nvPr/>
        </p:nvSpPr>
        <p:spPr>
          <a:xfrm>
            <a:off x="4572000" y="5691862"/>
            <a:ext cx="928694"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b="1" dirty="0">
              <a:solidFill>
                <a:srgbClr val="C00000"/>
              </a:solidFill>
            </a:endParaRPr>
          </a:p>
        </p:txBody>
      </p:sp>
      <p:sp>
        <p:nvSpPr>
          <p:cNvPr id="24" name="مربع نص 23"/>
          <p:cNvSpPr txBox="1"/>
          <p:nvPr/>
        </p:nvSpPr>
        <p:spPr>
          <a:xfrm>
            <a:off x="2214546" y="5643578"/>
            <a:ext cx="928694"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b="1" dirty="0">
              <a:solidFill>
                <a:srgbClr val="C00000"/>
              </a:solidFill>
            </a:endParaRPr>
          </a:p>
        </p:txBody>
      </p:sp>
      <p:sp>
        <p:nvSpPr>
          <p:cNvPr id="25" name="مربع نص 24"/>
          <p:cNvSpPr txBox="1"/>
          <p:nvPr/>
        </p:nvSpPr>
        <p:spPr>
          <a:xfrm>
            <a:off x="571472" y="5643578"/>
            <a:ext cx="1643074" cy="523220"/>
          </a:xfrm>
          <a:prstGeom prst="rect">
            <a:avLst/>
          </a:prstGeom>
          <a:noFill/>
        </p:spPr>
        <p:txBody>
          <a:bodyPr wrap="square" rtlCol="1">
            <a:spAutoFit/>
          </a:bodyPr>
          <a:lstStyle/>
          <a:p>
            <a:pPr algn="ctr"/>
            <a:r>
              <a:rPr lang="ar-SA" sz="2800" b="1" dirty="0" smtClean="0">
                <a:solidFill>
                  <a:srgbClr val="C00000"/>
                </a:solidFill>
                <a:sym typeface="Wingdings"/>
              </a:rPr>
              <a:t>اسم موصول</a:t>
            </a:r>
            <a:endParaRPr lang="ar-SA"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amond(in)">
                                      <p:cBhvr>
                                        <p:cTn id="10" dur="2000"/>
                                        <p:tgtEl>
                                          <p:spTgt spid="6"/>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amond(in)">
                                      <p:cBhvr>
                                        <p:cTn id="13" dur="2000"/>
                                        <p:tgtEl>
                                          <p:spTgt spid="7"/>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amond(in)">
                                      <p:cBhvr>
                                        <p:cTn id="16" dur="2000"/>
                                        <p:tgtEl>
                                          <p:spTgt spid="8"/>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amond(in)">
                                      <p:cBhvr>
                                        <p:cTn id="19" dur="2000"/>
                                        <p:tgtEl>
                                          <p:spTgt spid="9"/>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amond(in)">
                                      <p:cBhvr>
                                        <p:cTn id="22" dur="2000"/>
                                        <p:tgtEl>
                                          <p:spTgt spid="10"/>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ircle(in)">
                                      <p:cBhvr>
                                        <p:cTn id="25" dur="1000"/>
                                        <p:tgtEl>
                                          <p:spTgt spid="12"/>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ircle(in)">
                                      <p:cBhvr>
                                        <p:cTn id="28" dur="1000"/>
                                        <p:tgtEl>
                                          <p:spTgt spid="11"/>
                                        </p:tgtEl>
                                      </p:cBhvr>
                                    </p:animEffect>
                                  </p:childTnLst>
                                </p:cTn>
                              </p:par>
                              <p:par>
                                <p:cTn id="29" presetID="21" presetClass="entr" presetSubtype="4"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heel(4)">
                                      <p:cBhvr>
                                        <p:cTn id="31" dur="1000"/>
                                        <p:tgtEl>
                                          <p:spTgt spid="15"/>
                                        </p:tgtEl>
                                      </p:cBhvr>
                                    </p:animEffect>
                                  </p:childTnLst>
                                </p:cTn>
                              </p:par>
                              <p:par>
                                <p:cTn id="32" presetID="21" presetClass="entr" presetSubtype="4"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heel(4)">
                                      <p:cBhvr>
                                        <p:cTn id="34" dur="1000"/>
                                        <p:tgtEl>
                                          <p:spTgt spid="14"/>
                                        </p:tgtEl>
                                      </p:cBhvr>
                                    </p:animEffect>
                                  </p:childTnLst>
                                </p:cTn>
                              </p:par>
                              <p:par>
                                <p:cTn id="35" presetID="21" presetClass="entr" presetSubtype="4"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heel(4)">
                                      <p:cBhvr>
                                        <p:cTn id="37" dur="20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39" presetClass="entr" presetSubtype="0" accel="10000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ppt_h</p:attrName>
                                        </p:attrNameLst>
                                      </p:cBhvr>
                                      <p:tavLst>
                                        <p:tav tm="0">
                                          <p:val>
                                            <p:strVal val="#ppt_h/20"/>
                                          </p:val>
                                        </p:tav>
                                        <p:tav tm="50000">
                                          <p:val>
                                            <p:strVal val="#ppt_h/20"/>
                                          </p:val>
                                        </p:tav>
                                        <p:tav tm="100000">
                                          <p:val>
                                            <p:strVal val="#ppt_h"/>
                                          </p:val>
                                        </p:tav>
                                      </p:tavLst>
                                    </p:anim>
                                    <p:anim calcmode="lin" valueType="num">
                                      <p:cBhvr>
                                        <p:cTn id="43" dur="500" fill="hold"/>
                                        <p:tgtEl>
                                          <p:spTgt spid="13"/>
                                        </p:tgtEl>
                                        <p:attrNameLst>
                                          <p:attrName>ppt_w</p:attrName>
                                        </p:attrNameLst>
                                      </p:cBhvr>
                                      <p:tavLst>
                                        <p:tav tm="0">
                                          <p:val>
                                            <p:strVal val="#ppt_w+.3"/>
                                          </p:val>
                                        </p:tav>
                                        <p:tav tm="50000">
                                          <p:val>
                                            <p:strVal val="#ppt_w+.3"/>
                                          </p:val>
                                        </p:tav>
                                        <p:tav tm="100000">
                                          <p:val>
                                            <p:strVal val="#ppt_w"/>
                                          </p:val>
                                        </p:tav>
                                      </p:tavLst>
                                    </p:anim>
                                    <p:anim calcmode="lin" valueType="num">
                                      <p:cBhvr>
                                        <p:cTn id="44" dur="500" fill="hold"/>
                                        <p:tgtEl>
                                          <p:spTgt spid="13"/>
                                        </p:tgtEl>
                                        <p:attrNameLst>
                                          <p:attrName>ppt_x</p:attrName>
                                        </p:attrNameLst>
                                      </p:cBhvr>
                                      <p:tavLst>
                                        <p:tav tm="0">
                                          <p:val>
                                            <p:strVal val="#ppt_x-.3"/>
                                          </p:val>
                                        </p:tav>
                                        <p:tav tm="50000">
                                          <p:val>
                                            <p:strVal val="#ppt_x"/>
                                          </p:val>
                                        </p:tav>
                                        <p:tav tm="100000">
                                          <p:val>
                                            <p:strVal val="#ppt_x"/>
                                          </p:val>
                                        </p:tav>
                                      </p:tavLst>
                                    </p:anim>
                                    <p:anim calcmode="lin" valueType="num">
                                      <p:cBhvr>
                                        <p:cTn id="45"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8" presetClass="entr" presetSubtype="16"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diamond(in)">
                                      <p:cBhvr>
                                        <p:cTn id="50" dur="10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8" presetClass="entr" presetSubtype="16"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diamond(in)">
                                      <p:cBhvr>
                                        <p:cTn id="55" dur="1000"/>
                                        <p:tgtEl>
                                          <p:spTgt spid="18"/>
                                        </p:tgtEl>
                                      </p:cBhvr>
                                    </p:animEffect>
                                  </p:childTnLst>
                                </p:cTn>
                              </p:par>
                            </p:childTnLst>
                          </p:cTn>
                        </p:par>
                      </p:childTnLst>
                    </p:cTn>
                  </p:par>
                  <p:par>
                    <p:cTn id="56" fill="hold">
                      <p:stCondLst>
                        <p:cond delay="indefinite"/>
                      </p:stCondLst>
                      <p:childTnLst>
                        <p:par>
                          <p:cTn id="57" fill="hold">
                            <p:stCondLst>
                              <p:cond delay="0"/>
                            </p:stCondLst>
                            <p:childTnLst>
                              <p:par>
                                <p:cTn id="58" presetID="8" presetClass="entr" presetSubtype="16" fill="hold" grpId="0" nodeType="click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diamond(in)">
                                      <p:cBhvr>
                                        <p:cTn id="60" dur="1000"/>
                                        <p:tgtEl>
                                          <p:spTgt spid="19"/>
                                        </p:tgtEl>
                                      </p:cBhvr>
                                    </p:animEffect>
                                  </p:childTnLst>
                                </p:cTn>
                              </p:par>
                            </p:childTnLst>
                          </p:cTn>
                        </p:par>
                      </p:childTnLst>
                    </p:cTn>
                  </p:par>
                  <p:par>
                    <p:cTn id="61" fill="hold">
                      <p:stCondLst>
                        <p:cond delay="indefinite"/>
                      </p:stCondLst>
                      <p:childTnLst>
                        <p:par>
                          <p:cTn id="62" fill="hold">
                            <p:stCondLst>
                              <p:cond delay="0"/>
                            </p:stCondLst>
                            <p:childTnLst>
                              <p:par>
                                <p:cTn id="63" presetID="8" presetClass="entr" presetSubtype="16" fill="hold" grpId="0" nodeType="click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diamond(in)">
                                      <p:cBhvr>
                                        <p:cTn id="65" dur="1000"/>
                                        <p:tgtEl>
                                          <p:spTgt spid="20"/>
                                        </p:tgtEl>
                                      </p:cBhvr>
                                    </p:animEffect>
                                  </p:childTnLst>
                                </p:cTn>
                              </p:par>
                            </p:childTnLst>
                          </p:cTn>
                        </p:par>
                      </p:childTnLst>
                    </p:cTn>
                  </p:par>
                  <p:par>
                    <p:cTn id="66" fill="hold">
                      <p:stCondLst>
                        <p:cond delay="indefinite"/>
                      </p:stCondLst>
                      <p:childTnLst>
                        <p:par>
                          <p:cTn id="67" fill="hold">
                            <p:stCondLst>
                              <p:cond delay="0"/>
                            </p:stCondLst>
                            <p:childTnLst>
                              <p:par>
                                <p:cTn id="68" presetID="8" presetClass="entr" presetSubtype="16" fill="hold" grpId="0" nodeType="click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diamond(in)">
                                      <p:cBhvr>
                                        <p:cTn id="70" dur="1000"/>
                                        <p:tgtEl>
                                          <p:spTgt spid="21"/>
                                        </p:tgtEl>
                                      </p:cBhvr>
                                    </p:animEffect>
                                  </p:childTnLst>
                                </p:cTn>
                              </p:par>
                            </p:childTnLst>
                          </p:cTn>
                        </p:par>
                      </p:childTnLst>
                    </p:cTn>
                  </p:par>
                  <p:par>
                    <p:cTn id="71" fill="hold">
                      <p:stCondLst>
                        <p:cond delay="indefinite"/>
                      </p:stCondLst>
                      <p:childTnLst>
                        <p:par>
                          <p:cTn id="72" fill="hold">
                            <p:stCondLst>
                              <p:cond delay="0"/>
                            </p:stCondLst>
                            <p:childTnLst>
                              <p:par>
                                <p:cTn id="73" presetID="8" presetClass="entr" presetSubtype="16" fill="hold" grpId="0" nodeType="click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diamond(in)">
                                      <p:cBhvr>
                                        <p:cTn id="75" dur="1000"/>
                                        <p:tgtEl>
                                          <p:spTgt spid="22"/>
                                        </p:tgtEl>
                                      </p:cBhvr>
                                    </p:animEffect>
                                  </p:childTnLst>
                                </p:cTn>
                              </p:par>
                            </p:childTnLst>
                          </p:cTn>
                        </p:par>
                      </p:childTnLst>
                    </p:cTn>
                  </p:par>
                  <p:par>
                    <p:cTn id="76" fill="hold">
                      <p:stCondLst>
                        <p:cond delay="indefinite"/>
                      </p:stCondLst>
                      <p:childTnLst>
                        <p:par>
                          <p:cTn id="77" fill="hold">
                            <p:stCondLst>
                              <p:cond delay="0"/>
                            </p:stCondLst>
                            <p:childTnLst>
                              <p:par>
                                <p:cTn id="78" presetID="8" presetClass="entr" presetSubtype="16" fill="hold" grpId="0" nodeType="click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diamond(in)">
                                      <p:cBhvr>
                                        <p:cTn id="80" dur="1000"/>
                                        <p:tgtEl>
                                          <p:spTgt spid="23"/>
                                        </p:tgtEl>
                                      </p:cBhvr>
                                    </p:animEffect>
                                  </p:childTnLst>
                                </p:cTn>
                              </p:par>
                            </p:childTnLst>
                          </p:cTn>
                        </p:par>
                      </p:childTnLst>
                    </p:cTn>
                  </p:par>
                  <p:par>
                    <p:cTn id="81" fill="hold">
                      <p:stCondLst>
                        <p:cond delay="indefinite"/>
                      </p:stCondLst>
                      <p:childTnLst>
                        <p:par>
                          <p:cTn id="82" fill="hold">
                            <p:stCondLst>
                              <p:cond delay="0"/>
                            </p:stCondLst>
                            <p:childTnLst>
                              <p:par>
                                <p:cTn id="83" presetID="8" presetClass="entr" presetSubtype="16" fill="hold" grpId="0" nodeType="click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diamond(in)">
                                      <p:cBhvr>
                                        <p:cTn id="85" dur="1000"/>
                                        <p:tgtEl>
                                          <p:spTgt spid="24"/>
                                        </p:tgtEl>
                                      </p:cBhvr>
                                    </p:animEffect>
                                  </p:childTnLst>
                                </p:cTn>
                              </p:par>
                            </p:childTnLst>
                          </p:cTn>
                        </p:par>
                      </p:childTnLst>
                    </p:cTn>
                  </p:par>
                  <p:par>
                    <p:cTn id="86" fill="hold">
                      <p:stCondLst>
                        <p:cond delay="indefinite"/>
                      </p:stCondLst>
                      <p:childTnLst>
                        <p:par>
                          <p:cTn id="87" fill="hold">
                            <p:stCondLst>
                              <p:cond delay="0"/>
                            </p:stCondLst>
                            <p:childTnLst>
                              <p:par>
                                <p:cTn id="88" presetID="8" presetClass="entr" presetSubtype="16" fill="hold" grpId="0" nodeType="click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diamond(in)">
                                      <p:cBhvr>
                                        <p:cTn id="9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P spid="11" grpId="0" animBg="1"/>
      <p:bldP spid="12" grpId="0" animBg="1"/>
      <p:bldP spid="13" grpId="0"/>
      <p:bldP spid="14" grpId="0" animBg="1"/>
      <p:bldP spid="15" grpId="0"/>
      <p:bldP spid="17" grpId="0"/>
      <p:bldP spid="18" grpId="0"/>
      <p:bldP spid="19" grpId="0"/>
      <p:bldP spid="20" grpId="0"/>
      <p:bldP spid="21" grpId="0"/>
      <p:bldP spid="22" grpId="0"/>
      <p:bldP spid="23" grpId="0"/>
      <p:bldP spid="24" grpId="0"/>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642910" y="1040485"/>
            <a:ext cx="7429552" cy="1077218"/>
          </a:xfrm>
          <a:prstGeom prst="rect">
            <a:avLst/>
          </a:prstGeom>
          <a:noFill/>
        </p:spPr>
        <p:txBody>
          <a:bodyPr wrap="square" rtlCol="1">
            <a:spAutoFit/>
          </a:bodyPr>
          <a:lstStyle/>
          <a:p>
            <a:pPr algn="ctr"/>
            <a:r>
              <a:rPr lang="ar-SA" sz="3200" b="1" dirty="0" smtClean="0">
                <a:cs typeface="DecoType Naskh Extensions" pitchFamily="2" charset="-78"/>
              </a:rPr>
              <a:t>2) أحكم على صحة أو خطأ الجملتين التاليتين برسم إشارتي(×)أو(</a:t>
            </a:r>
            <a:r>
              <a:rPr lang="ar-SA" sz="3200" b="1" dirty="0" smtClean="0">
                <a:cs typeface="DecoType Naskh Extensions" pitchFamily="2" charset="-78"/>
                <a:sym typeface="Wingdings"/>
              </a:rPr>
              <a:t></a:t>
            </a:r>
            <a:r>
              <a:rPr lang="ar-SA" sz="3200" b="1" dirty="0" smtClean="0">
                <a:cs typeface="DecoType Naskh Extensions" pitchFamily="2" charset="-78"/>
              </a:rPr>
              <a:t>)وأعلل ذلك:</a:t>
            </a:r>
            <a:endParaRPr lang="ar-SA" sz="3200" b="1" dirty="0">
              <a:cs typeface="DecoType Naskh Extensions" pitchFamily="2" charset="-78"/>
            </a:endParaRPr>
          </a:p>
        </p:txBody>
      </p:sp>
      <p:sp>
        <p:nvSpPr>
          <p:cNvPr id="4" name="مستطيل مستدير الزوايا 3"/>
          <p:cNvSpPr/>
          <p:nvPr/>
        </p:nvSpPr>
        <p:spPr>
          <a:xfrm>
            <a:off x="6786578" y="2214554"/>
            <a:ext cx="357190" cy="285752"/>
          </a:xfrm>
          <a:prstGeom prst="roundRect">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ar-SA" dirty="0"/>
          </a:p>
        </p:txBody>
      </p:sp>
      <p:sp>
        <p:nvSpPr>
          <p:cNvPr id="5" name="مربع نص 4"/>
          <p:cNvSpPr txBox="1"/>
          <p:nvPr/>
        </p:nvSpPr>
        <p:spPr>
          <a:xfrm>
            <a:off x="1214414" y="2117703"/>
            <a:ext cx="6215106" cy="954107"/>
          </a:xfrm>
          <a:prstGeom prst="rect">
            <a:avLst/>
          </a:prstGeom>
          <a:noFill/>
        </p:spPr>
        <p:txBody>
          <a:bodyPr wrap="square" rtlCol="1">
            <a:spAutoFit/>
          </a:bodyPr>
          <a:lstStyle/>
          <a:p>
            <a:pPr algn="ctr"/>
            <a:r>
              <a:rPr lang="ar-SA" sz="2800" dirty="0" smtClean="0">
                <a:solidFill>
                  <a:srgbClr val="C00000"/>
                </a:solidFill>
              </a:rPr>
              <a:t>أفلحت التي اجتهدت.         أفلحت التي.</a:t>
            </a:r>
          </a:p>
          <a:p>
            <a:r>
              <a:rPr lang="ar-SA" sz="2800" dirty="0" smtClean="0">
                <a:solidFill>
                  <a:srgbClr val="C00000"/>
                </a:solidFill>
              </a:rPr>
              <a:t> التعليل: .................................................</a:t>
            </a:r>
            <a:endParaRPr lang="ar-SA" sz="2800" dirty="0">
              <a:solidFill>
                <a:srgbClr val="C00000"/>
              </a:solidFill>
            </a:endParaRPr>
          </a:p>
        </p:txBody>
      </p:sp>
      <p:sp>
        <p:nvSpPr>
          <p:cNvPr id="6" name="مستطيل مستدير الزوايا 5"/>
          <p:cNvSpPr/>
          <p:nvPr/>
        </p:nvSpPr>
        <p:spPr>
          <a:xfrm>
            <a:off x="3571868" y="2214554"/>
            <a:ext cx="357190" cy="285752"/>
          </a:xfrm>
          <a:prstGeom prst="roundRect">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ar-SA" dirty="0"/>
          </a:p>
        </p:txBody>
      </p:sp>
      <p:sp>
        <p:nvSpPr>
          <p:cNvPr id="7" name="مربع نص 6"/>
          <p:cNvSpPr txBox="1"/>
          <p:nvPr/>
        </p:nvSpPr>
        <p:spPr>
          <a:xfrm>
            <a:off x="785786" y="2500306"/>
            <a:ext cx="5786478" cy="523220"/>
          </a:xfrm>
          <a:prstGeom prst="rect">
            <a:avLst/>
          </a:prstGeom>
          <a:noFill/>
        </p:spPr>
        <p:txBody>
          <a:bodyPr wrap="square" rtlCol="1">
            <a:spAutoFit/>
          </a:bodyPr>
          <a:lstStyle/>
          <a:p>
            <a:pPr algn="ctr"/>
            <a:r>
              <a:rPr lang="ar-SA" sz="2800" b="1" dirty="0" smtClean="0"/>
              <a:t>لأن الأولى تامة المعنى والثانية لم يكتمل معناها.</a:t>
            </a:r>
            <a:endParaRPr lang="ar-SA" sz="2800" b="1" dirty="0"/>
          </a:p>
        </p:txBody>
      </p:sp>
      <p:sp>
        <p:nvSpPr>
          <p:cNvPr id="8" name="مربع نص 7"/>
          <p:cNvSpPr txBox="1"/>
          <p:nvPr/>
        </p:nvSpPr>
        <p:spPr>
          <a:xfrm>
            <a:off x="6715140" y="2181517"/>
            <a:ext cx="428628" cy="461665"/>
          </a:xfrm>
          <a:prstGeom prst="rect">
            <a:avLst/>
          </a:prstGeom>
          <a:noFill/>
        </p:spPr>
        <p:txBody>
          <a:bodyPr wrap="square" rtlCol="1">
            <a:spAutoFit/>
          </a:bodyPr>
          <a:lstStyle/>
          <a:p>
            <a:pPr algn="ctr"/>
            <a:r>
              <a:rPr lang="ar-SA" sz="2400" b="1" dirty="0" smtClean="0">
                <a:sym typeface="Wingdings"/>
              </a:rPr>
              <a:t></a:t>
            </a:r>
            <a:endParaRPr lang="ar-SA" sz="2400" b="1" dirty="0"/>
          </a:p>
        </p:txBody>
      </p:sp>
      <p:sp>
        <p:nvSpPr>
          <p:cNvPr id="9" name="مربع نص 8"/>
          <p:cNvSpPr txBox="1"/>
          <p:nvPr/>
        </p:nvSpPr>
        <p:spPr>
          <a:xfrm>
            <a:off x="3500430" y="2181517"/>
            <a:ext cx="428628" cy="461665"/>
          </a:xfrm>
          <a:prstGeom prst="rect">
            <a:avLst/>
          </a:prstGeom>
          <a:noFill/>
        </p:spPr>
        <p:txBody>
          <a:bodyPr wrap="square" rtlCol="1">
            <a:spAutoFit/>
          </a:bodyPr>
          <a:lstStyle/>
          <a:p>
            <a:pPr algn="ctr"/>
            <a:r>
              <a:rPr lang="ar-SA" sz="2400" b="1" dirty="0" smtClean="0">
                <a:sym typeface="Wingdings"/>
              </a:rPr>
              <a:t></a:t>
            </a:r>
            <a:endParaRPr lang="ar-SA" sz="2400" b="1" dirty="0"/>
          </a:p>
        </p:txBody>
      </p:sp>
      <p:sp>
        <p:nvSpPr>
          <p:cNvPr id="20" name="مربع نص 19"/>
          <p:cNvSpPr txBox="1"/>
          <p:nvPr/>
        </p:nvSpPr>
        <p:spPr>
          <a:xfrm>
            <a:off x="642910" y="3071810"/>
            <a:ext cx="7429552" cy="1077218"/>
          </a:xfrm>
          <a:prstGeom prst="rect">
            <a:avLst/>
          </a:prstGeom>
          <a:noFill/>
        </p:spPr>
        <p:txBody>
          <a:bodyPr wrap="square" rtlCol="1">
            <a:spAutoFit/>
          </a:bodyPr>
          <a:lstStyle/>
          <a:p>
            <a:pPr algn="ctr"/>
            <a:r>
              <a:rPr lang="ar-SA" sz="3200" b="1" dirty="0" smtClean="0">
                <a:cs typeface="DecoType Naskh Extensions" pitchFamily="2" charset="-78"/>
              </a:rPr>
              <a:t>3) استخدم الإجابات السابقة في إكمال تعريف الاسم الموصول الوارد في الإضاءة:</a:t>
            </a:r>
            <a:endParaRPr lang="ar-SA" sz="3200" b="1" dirty="0">
              <a:cs typeface="DecoType Naskh Extensions" pitchFamily="2" charset="-78"/>
            </a:endParaRPr>
          </a:p>
        </p:txBody>
      </p:sp>
      <p:sp>
        <p:nvSpPr>
          <p:cNvPr id="21" name="مربع نص 20"/>
          <p:cNvSpPr txBox="1"/>
          <p:nvPr/>
        </p:nvSpPr>
        <p:spPr>
          <a:xfrm>
            <a:off x="642910" y="4191664"/>
            <a:ext cx="7500990" cy="954107"/>
          </a:xfrm>
          <a:prstGeom prst="rect">
            <a:avLst/>
          </a:prstGeom>
          <a:noFill/>
        </p:spPr>
        <p:txBody>
          <a:bodyPr wrap="square" rtlCol="1">
            <a:spAutoFit/>
          </a:bodyPr>
          <a:lstStyle/>
          <a:p>
            <a:pPr algn="ctr"/>
            <a:r>
              <a:rPr lang="ar-SA" sz="2800" b="1" dirty="0" smtClean="0">
                <a:solidFill>
                  <a:srgbClr val="C00000"/>
                </a:solidFill>
              </a:rPr>
              <a:t>اسم معرفة لا يتم معناه إلا بجملة تذكر بعده،تسمى جملة الصلة (صلة الموصول).</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amond(in)">
                                      <p:cBhvr>
                                        <p:cTn id="10" dur="1000"/>
                                        <p:tgtEl>
                                          <p:spTgt spid="5"/>
                                        </p:tgtEl>
                                      </p:cBhvr>
                                    </p:animEffect>
                                  </p:childTnLst>
                                </p:cTn>
                              </p:par>
                              <p:par>
                                <p:cTn id="11" presetID="17"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strVal val="#ppt_h"/>
                                          </p:val>
                                        </p:tav>
                                        <p:tav tm="100000">
                                          <p:val>
                                            <p:strVal val="#ppt_h"/>
                                          </p:val>
                                        </p:tav>
                                      </p:tavLst>
                                    </p:anim>
                                  </p:childTnLst>
                                </p:cTn>
                              </p:par>
                              <p:par>
                                <p:cTn id="15" presetID="17" presetClass="entr" presetSubtype="1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strVal val="#ppt_h"/>
                                          </p:val>
                                        </p:tav>
                                        <p:tav tm="100000">
                                          <p:val>
                                            <p:strVal val="#ppt_h"/>
                                          </p:val>
                                        </p:tav>
                                      </p:tavLst>
                                    </p:anim>
                                  </p:childTnLst>
                                </p:cTn>
                              </p:par>
                              <p:par>
                                <p:cTn id="19" presetID="21" presetClass="entr" presetSubtype="4"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heel(4)">
                                      <p:cBhvr>
                                        <p:cTn id="21" dur="10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1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circle(in)">
                                      <p:cBhvr>
                                        <p:cTn id="31" dur="10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circle(in)">
                                      <p:cBhvr>
                                        <p:cTn id="36" dur="10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circle(in)">
                                      <p:cBhvr>
                                        <p:cTn id="41"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animBg="1"/>
      <p:bldP spid="7" grpId="0"/>
      <p:bldP spid="8" grpId="0"/>
      <p:bldP spid="9" grpId="0"/>
      <p:bldP spid="20" grpId="0"/>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rot="20303143">
            <a:off x="7758309" y="356292"/>
            <a:ext cx="1000132" cy="1200329"/>
          </a:xfrm>
          <a:prstGeom prst="rect">
            <a:avLst/>
          </a:prstGeom>
          <a:noFill/>
        </p:spPr>
        <p:txBody>
          <a:bodyPr wrap="square" rtlCol="1">
            <a:spAutoFit/>
          </a:bodyPr>
          <a:lstStyle/>
          <a:p>
            <a:pPr algn="ctr"/>
            <a:r>
              <a:rPr lang="ar-SA" sz="2400" b="1" dirty="0" smtClean="0">
                <a:solidFill>
                  <a:schemeClr val="accent2">
                    <a:lumMod val="50000"/>
                  </a:schemeClr>
                </a:solidFill>
                <a:sym typeface="Wingdings"/>
              </a:rPr>
              <a:t></a:t>
            </a:r>
          </a:p>
          <a:p>
            <a:pPr algn="ctr"/>
            <a:r>
              <a:rPr lang="ar-SA" sz="2400" b="1" dirty="0" smtClean="0">
                <a:solidFill>
                  <a:schemeClr val="accent2">
                    <a:lumMod val="50000"/>
                  </a:schemeClr>
                </a:solidFill>
                <a:sym typeface="Wingdings"/>
              </a:rPr>
              <a:t>أقرأ  أتأمل</a:t>
            </a:r>
            <a:endParaRPr lang="ar-SA" sz="2400" b="1" dirty="0">
              <a:solidFill>
                <a:schemeClr val="accent2">
                  <a:lumMod val="50000"/>
                </a:schemeClr>
              </a:solidFill>
            </a:endParaRPr>
          </a:p>
        </p:txBody>
      </p:sp>
      <p:sp>
        <p:nvSpPr>
          <p:cNvPr id="4" name="شكل بيضاوي 3"/>
          <p:cNvSpPr/>
          <p:nvPr/>
        </p:nvSpPr>
        <p:spPr>
          <a:xfrm rot="20493824">
            <a:off x="7861953" y="405139"/>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زاوية مطوية 4"/>
          <p:cNvSpPr/>
          <p:nvPr/>
        </p:nvSpPr>
        <p:spPr>
          <a:xfrm rot="834941">
            <a:off x="6830113" y="1037037"/>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ثانياً</a:t>
            </a:r>
            <a:endParaRPr lang="ar-SA" sz="2800" b="1" dirty="0">
              <a:solidFill>
                <a:srgbClr val="C00000"/>
              </a:solidFill>
            </a:endParaRPr>
          </a:p>
        </p:txBody>
      </p:sp>
      <p:sp>
        <p:nvSpPr>
          <p:cNvPr id="6" name="مربع نص 5"/>
          <p:cNvSpPr txBox="1"/>
          <p:nvPr/>
        </p:nvSpPr>
        <p:spPr>
          <a:xfrm>
            <a:off x="1285852" y="986837"/>
            <a:ext cx="5488497" cy="584775"/>
          </a:xfrm>
          <a:prstGeom prst="rect">
            <a:avLst/>
          </a:prstGeom>
          <a:noFill/>
        </p:spPr>
        <p:txBody>
          <a:bodyPr wrap="square" rtlCol="1">
            <a:spAutoFit/>
          </a:bodyPr>
          <a:lstStyle/>
          <a:p>
            <a:pPr algn="ctr"/>
            <a:r>
              <a:rPr lang="ar-SA" sz="3200" b="1" dirty="0" smtClean="0">
                <a:cs typeface="DecoType Naskh Extensions" pitchFamily="2" charset="-78"/>
              </a:rPr>
              <a:t>أقرأ وأتأمل الأمثلة التالية من نص(زراعة اللؤلؤ):</a:t>
            </a:r>
            <a:endParaRPr lang="ar-SA" sz="3200" b="1" dirty="0">
              <a:cs typeface="DecoType Naskh Extensions" pitchFamily="2" charset="-78"/>
            </a:endParaRPr>
          </a:p>
        </p:txBody>
      </p:sp>
      <p:sp>
        <p:nvSpPr>
          <p:cNvPr id="7" name="مستطيل مستدير الزوايا 6"/>
          <p:cNvSpPr/>
          <p:nvPr/>
        </p:nvSpPr>
        <p:spPr>
          <a:xfrm>
            <a:off x="4500562" y="1785926"/>
            <a:ext cx="4143404" cy="2286016"/>
          </a:xfrm>
          <a:prstGeom prst="roundRect">
            <a:avLst>
              <a:gd name="adj" fmla="val 11588"/>
            </a:avLst>
          </a:prstGeom>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buFontTx/>
              <a:buChar char="-"/>
            </a:pPr>
            <a:r>
              <a:rPr lang="ar-SA" sz="2000" b="1" dirty="0" smtClean="0">
                <a:solidFill>
                  <a:schemeClr val="tx1"/>
                </a:solidFill>
              </a:rPr>
              <a:t>ظهر اللؤلؤ على يد(ميكوموتو)الذي ينتمي لأسرة فقيرة.</a:t>
            </a:r>
          </a:p>
          <a:p>
            <a:pPr algn="ctr">
              <a:buFontTx/>
              <a:buChar char="-"/>
            </a:pPr>
            <a:r>
              <a:rPr lang="ar-SA" sz="2000" b="1" dirty="0" smtClean="0">
                <a:solidFill>
                  <a:schemeClr val="tx1"/>
                </a:solidFill>
              </a:rPr>
              <a:t> توّج ملكاً على عرش زراعة اللؤلؤ على الرغم من كل الجهد والتعب اللذين لابسا حياته.</a:t>
            </a:r>
          </a:p>
          <a:p>
            <a:pPr algn="ctr">
              <a:buFontTx/>
              <a:buChar char="-"/>
            </a:pPr>
            <a:r>
              <a:rPr lang="ar-SA" sz="2000" b="1" dirty="0" smtClean="0">
                <a:solidFill>
                  <a:schemeClr val="tx1"/>
                </a:solidFill>
              </a:rPr>
              <a:t> تجارة اللؤلؤ تدرُّ أرباحاً على اللذين يعملون فيها.  </a:t>
            </a:r>
            <a:endParaRPr lang="ar-SA" sz="2000" b="1" dirty="0">
              <a:solidFill>
                <a:schemeClr val="tx1"/>
              </a:solidFill>
            </a:endParaRPr>
          </a:p>
        </p:txBody>
      </p:sp>
      <p:sp>
        <p:nvSpPr>
          <p:cNvPr id="8" name="مستطيل مستدير الزوايا 7"/>
          <p:cNvSpPr/>
          <p:nvPr/>
        </p:nvSpPr>
        <p:spPr>
          <a:xfrm>
            <a:off x="214282" y="1928802"/>
            <a:ext cx="4143404" cy="1643074"/>
          </a:xfrm>
          <a:prstGeom prst="roundRect">
            <a:avLst>
              <a:gd name="adj" fmla="val 11588"/>
            </a:avLst>
          </a:prstGeom>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buFontTx/>
              <a:buChar char="-"/>
            </a:pPr>
            <a:r>
              <a:rPr lang="ar-SA" sz="2200" b="1" dirty="0" smtClean="0">
                <a:solidFill>
                  <a:schemeClr val="tx1"/>
                </a:solidFill>
              </a:rPr>
              <a:t>كان لاكتشافه أثر سلبي في المجتمعات التي تعمل في تجارة اللؤلؤ.</a:t>
            </a:r>
          </a:p>
          <a:p>
            <a:pPr algn="ctr">
              <a:buFontTx/>
              <a:buChar char="-"/>
            </a:pPr>
            <a:r>
              <a:rPr lang="ar-SA" sz="2200" b="1" dirty="0" smtClean="0">
                <a:solidFill>
                  <a:schemeClr val="tx1"/>
                </a:solidFill>
              </a:rPr>
              <a:t> كان لاكتشافه تأثير سلبي؛نظراً للخاصيتين اللتين تكمنان فيه.</a:t>
            </a:r>
            <a:endParaRPr lang="ar-SA" sz="2200" b="1" dirty="0">
              <a:solidFill>
                <a:schemeClr val="tx1"/>
              </a:solidFill>
            </a:endParaRPr>
          </a:p>
        </p:txBody>
      </p:sp>
      <p:sp>
        <p:nvSpPr>
          <p:cNvPr id="9" name="مستطيل مستدير الزوايا 8"/>
          <p:cNvSpPr/>
          <p:nvPr/>
        </p:nvSpPr>
        <p:spPr>
          <a:xfrm>
            <a:off x="500034" y="4286256"/>
            <a:ext cx="7491466" cy="1500198"/>
          </a:xfrm>
          <a:prstGeom prst="roundRect">
            <a:avLst>
              <a:gd name="adj" fmla="val 11588"/>
            </a:avLst>
          </a:prstGeom>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200" b="1" dirty="0" smtClean="0">
                <a:solidFill>
                  <a:schemeClr val="tx1"/>
                </a:solidFill>
              </a:rPr>
              <a:t>رفض قول من قال:إن............              رفض قول الذي قال:إن..............</a:t>
            </a:r>
          </a:p>
          <a:p>
            <a:r>
              <a:rPr lang="ar-SA" sz="2200" b="1" dirty="0" smtClean="0">
                <a:solidFill>
                  <a:schemeClr val="tx1"/>
                </a:solidFill>
              </a:rPr>
              <a:t>حتى يثبت ما يعتقد أنه صحيح.                حتى يثبت الذي يعتقد أنه صحيح. </a:t>
            </a:r>
          </a:p>
        </p:txBody>
      </p:sp>
      <p:sp>
        <p:nvSpPr>
          <p:cNvPr id="10" name="سهم إلى اليسار 9"/>
          <p:cNvSpPr/>
          <p:nvPr/>
        </p:nvSpPr>
        <p:spPr>
          <a:xfrm>
            <a:off x="3990972" y="4643446"/>
            <a:ext cx="928694" cy="357190"/>
          </a:xfrm>
          <a:prstGeom prst="leftArrow">
            <a:avLst/>
          </a:prstGeom>
          <a:noFill/>
          <a:ln w="38100">
            <a:solidFill>
              <a:srgbClr val="9966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سهم إلى اليسار 10"/>
          <p:cNvSpPr/>
          <p:nvPr/>
        </p:nvSpPr>
        <p:spPr>
          <a:xfrm>
            <a:off x="3990972" y="5072074"/>
            <a:ext cx="928694" cy="357190"/>
          </a:xfrm>
          <a:prstGeom prst="leftArrow">
            <a:avLst/>
          </a:prstGeom>
          <a:noFill/>
          <a:ln w="38100">
            <a:solidFill>
              <a:srgbClr val="9966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1000"/>
                                        <p:tgtEl>
                                          <p:spTgt spid="6"/>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4)">
                                      <p:cBhvr>
                                        <p:cTn id="10" dur="1000"/>
                                        <p:tgtEl>
                                          <p:spTgt spid="5"/>
                                        </p:tgtEl>
                                      </p:cBhvr>
                                    </p:animEffect>
                                  </p:childTnLst>
                                </p:cTn>
                              </p:par>
                              <p:par>
                                <p:cTn id="11" presetID="24"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to="" calcmode="lin" valueType="num">
                                      <p:cBhvr>
                                        <p:cTn id="13" dur="1" fill="hold"/>
                                        <p:tgtEl>
                                          <p:spTgt spid="7"/>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to="" calcmode="lin" valueType="num">
                                      <p:cBhvr>
                                        <p:cTn id="16" dur="1" fill="hold"/>
                                        <p:tgtEl>
                                          <p:spTgt spid="8"/>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to="" calcmode="lin" valueType="num">
                                      <p:cBhvr>
                                        <p:cTn id="19" dur="1" fill="hold"/>
                                        <p:tgtEl>
                                          <p:spTgt spid="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سحابة 2"/>
          <p:cNvSpPr/>
          <p:nvPr/>
        </p:nvSpPr>
        <p:spPr>
          <a:xfrm>
            <a:off x="714348" y="285752"/>
            <a:ext cx="7286676" cy="6143644"/>
          </a:xfrm>
          <a:prstGeom prst="cloud">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path path="circle">
              <a:fillToRect l="100000" t="100000"/>
            </a:path>
            <a:tileRect r="-100000" b="-100000"/>
          </a:gradFill>
          <a:ln>
            <a:solidFill>
              <a:schemeClr val="accent6">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4800" b="1" spc="50" dirty="0" smtClean="0">
                <a:ln w="11430"/>
                <a:solidFill>
                  <a:schemeClr val="tx1"/>
                </a:solidFill>
                <a:effectLst>
                  <a:outerShdw blurRad="76200" dist="50800" dir="5400000" algn="tl" rotWithShape="0">
                    <a:srgbClr val="000000">
                      <a:alpha val="65000"/>
                    </a:srgbClr>
                  </a:outerShdw>
                </a:effectLst>
              </a:rPr>
              <a:t>اسم .........لا يتم معناه إلا بجملة تذكر بعده،تسمى:...........</a:t>
            </a:r>
          </a:p>
          <a:p>
            <a:pPr algn="ctr"/>
            <a:r>
              <a:rPr lang="ar-SA" sz="4800" b="1" spc="50" dirty="0" smtClean="0">
                <a:ln w="11430"/>
                <a:solidFill>
                  <a:schemeClr val="tx1"/>
                </a:solidFill>
                <a:effectLst>
                  <a:outerShdw blurRad="76200" dist="50800" dir="5400000" algn="tl" rotWithShape="0">
                    <a:srgbClr val="000000">
                      <a:alpha val="65000"/>
                    </a:srgbClr>
                  </a:outerShdw>
                </a:effectLst>
              </a:rPr>
              <a:t>(جملة الصلة).</a:t>
            </a:r>
            <a:endParaRPr lang="ar-SA" sz="4800" b="1" spc="50" dirty="0">
              <a:ln w="11430"/>
              <a:solidFill>
                <a:schemeClr val="tx1"/>
              </a:solidFill>
              <a:effectLst>
                <a:outerShdw blurRad="76200" dist="50800" dir="5400000" algn="tl" rotWithShape="0">
                  <a:srgbClr val="000000">
                    <a:alpha val="65000"/>
                  </a:srgbClr>
                </a:outerShdw>
              </a:effectLst>
            </a:endParaRPr>
          </a:p>
        </p:txBody>
      </p:sp>
      <p:sp>
        <p:nvSpPr>
          <p:cNvPr id="4" name="سحابة 3"/>
          <p:cNvSpPr/>
          <p:nvPr/>
        </p:nvSpPr>
        <p:spPr>
          <a:xfrm>
            <a:off x="6786578" y="142876"/>
            <a:ext cx="2071702" cy="1857364"/>
          </a:xfrm>
          <a:prstGeom prst="cloud">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200" b="1" dirty="0" smtClean="0">
                <a:solidFill>
                  <a:schemeClr val="tx1"/>
                </a:solidFill>
              </a:rPr>
              <a:t>إضاءة </a:t>
            </a:r>
            <a:endParaRPr lang="ar-SA" sz="3200" b="1" dirty="0">
              <a:solidFill>
                <a:schemeClr val="tx1"/>
              </a:solidFill>
            </a:endParaRPr>
          </a:p>
        </p:txBody>
      </p:sp>
      <p:sp>
        <p:nvSpPr>
          <p:cNvPr id="5" name="مربع نص 4"/>
          <p:cNvSpPr txBox="1"/>
          <p:nvPr/>
        </p:nvSpPr>
        <p:spPr>
          <a:xfrm>
            <a:off x="3500430" y="1785926"/>
            <a:ext cx="1285884" cy="584775"/>
          </a:xfrm>
          <a:prstGeom prst="rect">
            <a:avLst/>
          </a:prstGeom>
          <a:noFill/>
        </p:spPr>
        <p:txBody>
          <a:bodyPr wrap="square" rtlCol="1">
            <a:spAutoFit/>
          </a:bodyPr>
          <a:lstStyle/>
          <a:p>
            <a:pPr algn="ctr"/>
            <a:r>
              <a:rPr lang="ar-SA" sz="3200" b="1" dirty="0" smtClean="0">
                <a:solidFill>
                  <a:srgbClr val="C00000"/>
                </a:solidFill>
                <a:sym typeface="Wingdings"/>
              </a:rPr>
              <a:t>معرفة</a:t>
            </a:r>
            <a:endParaRPr lang="ar-SA" sz="3200" b="1" dirty="0">
              <a:solidFill>
                <a:srgbClr val="C00000"/>
              </a:solidFill>
            </a:endParaRPr>
          </a:p>
        </p:txBody>
      </p:sp>
      <p:sp>
        <p:nvSpPr>
          <p:cNvPr id="6" name="مربع نص 5"/>
          <p:cNvSpPr txBox="1"/>
          <p:nvPr/>
        </p:nvSpPr>
        <p:spPr>
          <a:xfrm>
            <a:off x="1643042" y="3214686"/>
            <a:ext cx="2428892" cy="584775"/>
          </a:xfrm>
          <a:prstGeom prst="rect">
            <a:avLst/>
          </a:prstGeom>
          <a:noFill/>
        </p:spPr>
        <p:txBody>
          <a:bodyPr wrap="square" rtlCol="1">
            <a:spAutoFit/>
          </a:bodyPr>
          <a:lstStyle/>
          <a:p>
            <a:pPr algn="ctr"/>
            <a:r>
              <a:rPr lang="ar-SA" sz="3200" b="1" dirty="0" smtClean="0">
                <a:solidFill>
                  <a:srgbClr val="C00000"/>
                </a:solidFill>
                <a:sym typeface="Wingdings"/>
              </a:rPr>
              <a:t>صلة الموصول</a:t>
            </a:r>
            <a:endParaRPr lang="ar-SA" sz="3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circle(in)">
                                      <p:cBhvr>
                                        <p:cTn id="21" dur="1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circle(in)">
                                      <p:cBhvr>
                                        <p:cTn id="2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rot="20303143">
            <a:off x="7686871" y="326644"/>
            <a:ext cx="1000132" cy="830997"/>
          </a:xfrm>
          <a:prstGeom prst="rect">
            <a:avLst/>
          </a:prstGeom>
          <a:noFill/>
        </p:spPr>
        <p:txBody>
          <a:bodyPr wrap="square" rtlCol="1">
            <a:spAutoFit/>
          </a:bodyPr>
          <a:lstStyle/>
          <a:p>
            <a:pPr algn="ctr"/>
            <a:r>
              <a:rPr lang="ar-SA" sz="2400" b="1" dirty="0" smtClean="0">
                <a:solidFill>
                  <a:schemeClr val="accent2">
                    <a:lumMod val="50000"/>
                  </a:schemeClr>
                </a:solidFill>
                <a:sym typeface="Wingdings"/>
              </a:rPr>
              <a:t></a:t>
            </a:r>
          </a:p>
          <a:p>
            <a:pPr algn="ctr"/>
            <a:r>
              <a:rPr lang="ar-SA" sz="2400" b="1" dirty="0" smtClean="0">
                <a:solidFill>
                  <a:schemeClr val="accent2">
                    <a:lumMod val="50000"/>
                  </a:schemeClr>
                </a:solidFill>
                <a:sym typeface="Wingdings"/>
              </a:rPr>
              <a:t>أحلل</a:t>
            </a:r>
            <a:endParaRPr lang="ar-SA" sz="2400" b="1" dirty="0">
              <a:solidFill>
                <a:schemeClr val="accent2">
                  <a:lumMod val="50000"/>
                </a:schemeClr>
              </a:solidFill>
            </a:endParaRPr>
          </a:p>
        </p:txBody>
      </p:sp>
      <p:sp>
        <p:nvSpPr>
          <p:cNvPr id="4" name="شكل بيضاوي 3"/>
          <p:cNvSpPr/>
          <p:nvPr/>
        </p:nvSpPr>
        <p:spPr>
          <a:xfrm rot="20493824">
            <a:off x="7790515" y="190825"/>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مخطط انسيابي: محطة طرفية 4"/>
          <p:cNvSpPr/>
          <p:nvPr/>
        </p:nvSpPr>
        <p:spPr>
          <a:xfrm>
            <a:off x="1643042" y="785794"/>
            <a:ext cx="5643602" cy="571504"/>
          </a:xfrm>
          <a:prstGeom prst="flowChartTerminator">
            <a:avLst/>
          </a:prstGeom>
          <a:gradFill flip="none" rotWithShape="1">
            <a:gsLst>
              <a:gs pos="0">
                <a:schemeClr val="accent6">
                  <a:lumMod val="75000"/>
                  <a:tint val="66000"/>
                  <a:satMod val="160000"/>
                </a:schemeClr>
              </a:gs>
              <a:gs pos="50000">
                <a:schemeClr val="accent6">
                  <a:lumMod val="75000"/>
                  <a:tint val="44500"/>
                  <a:satMod val="160000"/>
                </a:schemeClr>
              </a:gs>
              <a:gs pos="100000">
                <a:schemeClr val="accent6">
                  <a:lumMod val="75000"/>
                  <a:tint val="23500"/>
                  <a:satMod val="160000"/>
                </a:schemeClr>
              </a:gs>
            </a:gsLst>
            <a:path path="circle">
              <a:fillToRect l="50000" t="50000" r="50000" b="50000"/>
            </a:path>
            <a:tileRect/>
          </a:gra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الأسماء الموصولة الخاصة</a:t>
            </a:r>
            <a:endParaRPr lang="ar-SA" sz="3200" b="1" dirty="0">
              <a:solidFill>
                <a:schemeClr val="tx1"/>
              </a:solidFill>
            </a:endParaRPr>
          </a:p>
        </p:txBody>
      </p:sp>
      <p:graphicFrame>
        <p:nvGraphicFramePr>
          <p:cNvPr id="6" name="جدول 5"/>
          <p:cNvGraphicFramePr>
            <a:graphicFrameLocks noGrp="1"/>
          </p:cNvGraphicFramePr>
          <p:nvPr/>
        </p:nvGraphicFramePr>
        <p:xfrm>
          <a:off x="5381652" y="1500174"/>
          <a:ext cx="2405058" cy="1371600"/>
        </p:xfrm>
        <a:graphic>
          <a:graphicData uri="http://schemas.openxmlformats.org/drawingml/2006/table">
            <a:tbl>
              <a:tblPr rtl="1" firstRow="1" bandRow="1">
                <a:tableStyleId>{93296810-A885-4BE3-A3E7-6D5BEEA58F35}</a:tableStyleId>
              </a:tblPr>
              <a:tblGrid>
                <a:gridCol w="1202529"/>
                <a:gridCol w="1202529"/>
              </a:tblGrid>
              <a:tr h="370840">
                <a:tc>
                  <a:txBody>
                    <a:bodyPr/>
                    <a:lstStyle/>
                    <a:p>
                      <a:pPr algn="ctr" rtl="1"/>
                      <a:r>
                        <a:rPr lang="ar-SA" sz="2400" b="1" dirty="0" smtClean="0">
                          <a:solidFill>
                            <a:schemeClr val="tx1"/>
                          </a:solidFill>
                        </a:rPr>
                        <a:t>الذي</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70840">
                <a:tc>
                  <a:txBody>
                    <a:bodyPr/>
                    <a:lstStyle/>
                    <a:p>
                      <a:pPr algn="ctr" rtl="1"/>
                      <a:r>
                        <a:rPr lang="ar-SA" sz="2400" b="1" dirty="0" smtClean="0">
                          <a:solidFill>
                            <a:schemeClr val="tx1"/>
                          </a:solidFill>
                        </a:rPr>
                        <a:t>الذين</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bl>
          </a:graphicData>
        </a:graphic>
      </p:graphicFrame>
      <p:graphicFrame>
        <p:nvGraphicFramePr>
          <p:cNvPr id="7" name="جدول 6"/>
          <p:cNvGraphicFramePr>
            <a:graphicFrameLocks noGrp="1"/>
          </p:cNvGraphicFramePr>
          <p:nvPr/>
        </p:nvGraphicFramePr>
        <p:xfrm>
          <a:off x="1500166" y="1500174"/>
          <a:ext cx="2405058" cy="1371600"/>
        </p:xfrm>
        <a:graphic>
          <a:graphicData uri="http://schemas.openxmlformats.org/drawingml/2006/table">
            <a:tbl>
              <a:tblPr rtl="1" firstRow="1" bandRow="1">
                <a:tableStyleId>{93296810-A885-4BE3-A3E7-6D5BEEA58F35}</a:tableStyleId>
              </a:tblPr>
              <a:tblGrid>
                <a:gridCol w="1202529"/>
                <a:gridCol w="1202529"/>
              </a:tblGrid>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1"/>
                      <a:r>
                        <a:rPr lang="ar-SA" sz="2400" b="1" dirty="0" smtClean="0">
                          <a:solidFill>
                            <a:schemeClr val="tx1"/>
                          </a:solidFill>
                        </a:rPr>
                        <a:t>اللتين</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70840">
                <a:tc>
                  <a:txBody>
                    <a:bodyPr/>
                    <a:lstStyle/>
                    <a:p>
                      <a:pPr algn="ctr" rtl="1"/>
                      <a:r>
                        <a:rPr lang="ar-SA" sz="2400" b="1" dirty="0" smtClean="0">
                          <a:solidFill>
                            <a:schemeClr val="tx1"/>
                          </a:solidFill>
                        </a:rPr>
                        <a:t>اللاتي</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bl>
          </a:graphicData>
        </a:graphic>
      </p:graphicFrame>
      <p:sp>
        <p:nvSpPr>
          <p:cNvPr id="8" name="سداسي 7"/>
          <p:cNvSpPr/>
          <p:nvPr/>
        </p:nvSpPr>
        <p:spPr>
          <a:xfrm>
            <a:off x="4000496" y="1571612"/>
            <a:ext cx="1285884" cy="428628"/>
          </a:xfrm>
          <a:prstGeom prst="hex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مفرد</a:t>
            </a:r>
            <a:endParaRPr lang="ar-SA" sz="3200" b="1" dirty="0">
              <a:solidFill>
                <a:schemeClr val="tx1"/>
              </a:solidFill>
            </a:endParaRPr>
          </a:p>
        </p:txBody>
      </p:sp>
      <p:sp>
        <p:nvSpPr>
          <p:cNvPr id="9" name="سداسي 8"/>
          <p:cNvSpPr/>
          <p:nvPr/>
        </p:nvSpPr>
        <p:spPr>
          <a:xfrm>
            <a:off x="4000496" y="2428868"/>
            <a:ext cx="1285884" cy="428628"/>
          </a:xfrm>
          <a:prstGeom prst="hex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جمع</a:t>
            </a:r>
            <a:endParaRPr lang="ar-SA" sz="3200" b="1" dirty="0">
              <a:solidFill>
                <a:schemeClr val="tx1"/>
              </a:solidFill>
            </a:endParaRPr>
          </a:p>
        </p:txBody>
      </p:sp>
      <p:sp>
        <p:nvSpPr>
          <p:cNvPr id="10" name="سداسي 9"/>
          <p:cNvSpPr/>
          <p:nvPr/>
        </p:nvSpPr>
        <p:spPr>
          <a:xfrm>
            <a:off x="4000496" y="2000240"/>
            <a:ext cx="1285884" cy="428628"/>
          </a:xfrm>
          <a:prstGeom prst="hex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مثنى</a:t>
            </a:r>
            <a:endParaRPr lang="ar-SA" sz="3200" b="1" dirty="0">
              <a:solidFill>
                <a:schemeClr val="tx1"/>
              </a:solidFill>
            </a:endParaRPr>
          </a:p>
        </p:txBody>
      </p:sp>
      <p:sp>
        <p:nvSpPr>
          <p:cNvPr id="11" name="سداسي 10"/>
          <p:cNvSpPr/>
          <p:nvPr/>
        </p:nvSpPr>
        <p:spPr>
          <a:xfrm rot="5400000">
            <a:off x="7523018" y="1879425"/>
            <a:ext cx="1285884" cy="527383"/>
          </a:xfrm>
          <a:prstGeom prst="hexagon">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مذكر</a:t>
            </a:r>
            <a:endParaRPr lang="ar-SA" sz="2800" b="1" dirty="0">
              <a:solidFill>
                <a:schemeClr val="tx1"/>
              </a:solidFill>
            </a:endParaRPr>
          </a:p>
        </p:txBody>
      </p:sp>
      <p:sp>
        <p:nvSpPr>
          <p:cNvPr id="12" name="سداسي 11"/>
          <p:cNvSpPr/>
          <p:nvPr/>
        </p:nvSpPr>
        <p:spPr>
          <a:xfrm rot="5400000">
            <a:off x="477974" y="1879425"/>
            <a:ext cx="1285884" cy="527383"/>
          </a:xfrm>
          <a:prstGeom prst="hexagon">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1" anchor="ctr"/>
          <a:lstStyle/>
          <a:p>
            <a:pPr algn="ctr"/>
            <a:r>
              <a:rPr lang="ar-SA" sz="2400" b="1" dirty="0" smtClean="0">
                <a:solidFill>
                  <a:schemeClr val="tx1"/>
                </a:solidFill>
              </a:rPr>
              <a:t>مؤنث</a:t>
            </a:r>
            <a:endParaRPr lang="ar-SA" sz="2400" b="1" dirty="0">
              <a:solidFill>
                <a:schemeClr val="tx1"/>
              </a:solidFill>
            </a:endParaRPr>
          </a:p>
        </p:txBody>
      </p:sp>
      <p:sp>
        <p:nvSpPr>
          <p:cNvPr id="13" name="مخطط انسيابي: محطة طرفية 12"/>
          <p:cNvSpPr/>
          <p:nvPr/>
        </p:nvSpPr>
        <p:spPr>
          <a:xfrm>
            <a:off x="1714480" y="3429000"/>
            <a:ext cx="5643602" cy="571504"/>
          </a:xfrm>
          <a:prstGeom prst="flowChartTerminator">
            <a:avLst/>
          </a:prstGeom>
          <a:gradFill flip="none" rotWithShape="1">
            <a:gsLst>
              <a:gs pos="0">
                <a:schemeClr val="accent6">
                  <a:lumMod val="75000"/>
                  <a:tint val="66000"/>
                  <a:satMod val="160000"/>
                </a:schemeClr>
              </a:gs>
              <a:gs pos="50000">
                <a:schemeClr val="accent6">
                  <a:lumMod val="75000"/>
                  <a:tint val="44500"/>
                  <a:satMod val="160000"/>
                </a:schemeClr>
              </a:gs>
              <a:gs pos="100000">
                <a:schemeClr val="accent6">
                  <a:lumMod val="75000"/>
                  <a:tint val="23500"/>
                  <a:satMod val="160000"/>
                </a:schemeClr>
              </a:gs>
            </a:gsLst>
            <a:path path="circle">
              <a:fillToRect l="50000" t="50000" r="50000" b="50000"/>
            </a:path>
            <a:tileRect/>
          </a:gra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الأسماء الموصولة المشتركة</a:t>
            </a:r>
            <a:endParaRPr lang="ar-SA" sz="3200" b="1" dirty="0">
              <a:solidFill>
                <a:schemeClr val="tx1"/>
              </a:solidFill>
            </a:endParaRPr>
          </a:p>
        </p:txBody>
      </p:sp>
      <p:graphicFrame>
        <p:nvGraphicFramePr>
          <p:cNvPr id="14" name="جدول 13"/>
          <p:cNvGraphicFramePr>
            <a:graphicFrameLocks noGrp="1"/>
          </p:cNvGraphicFramePr>
          <p:nvPr/>
        </p:nvGraphicFramePr>
        <p:xfrm>
          <a:off x="5643570" y="4401832"/>
          <a:ext cx="1452530" cy="914400"/>
        </p:xfrm>
        <a:graphic>
          <a:graphicData uri="http://schemas.openxmlformats.org/drawingml/2006/table">
            <a:tbl>
              <a:tblPr rtl="1" firstRow="1" bandRow="1">
                <a:tableStyleId>{5C22544A-7EE6-4342-B048-85BDC9FD1C3A}</a:tableStyleId>
              </a:tblPr>
              <a:tblGrid>
                <a:gridCol w="1452530"/>
              </a:tblGrid>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70840">
                <a:tc>
                  <a:txBody>
                    <a:bodyPr/>
                    <a:lstStyle/>
                    <a:p>
                      <a:pPr algn="ctr" rtl="1"/>
                      <a:r>
                        <a:rPr lang="ar-SA" sz="2400" b="1" dirty="0" smtClean="0">
                          <a:solidFill>
                            <a:schemeClr val="tx1"/>
                          </a:solidFill>
                        </a:rPr>
                        <a:t>مَن</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bl>
          </a:graphicData>
        </a:graphic>
      </p:graphicFrame>
      <p:graphicFrame>
        <p:nvGraphicFramePr>
          <p:cNvPr id="15" name="جدول 14"/>
          <p:cNvGraphicFramePr>
            <a:graphicFrameLocks noGrp="1"/>
          </p:cNvGraphicFramePr>
          <p:nvPr/>
        </p:nvGraphicFramePr>
        <p:xfrm>
          <a:off x="2786050" y="4443426"/>
          <a:ext cx="1452530" cy="914400"/>
        </p:xfrm>
        <a:graphic>
          <a:graphicData uri="http://schemas.openxmlformats.org/drawingml/2006/table">
            <a:tbl>
              <a:tblPr rtl="1" firstRow="1" bandRow="1">
                <a:tableStyleId>{5C22544A-7EE6-4342-B048-85BDC9FD1C3A}</a:tableStyleId>
              </a:tblPr>
              <a:tblGrid>
                <a:gridCol w="1452530"/>
              </a:tblGrid>
              <a:tr h="370840">
                <a:tc>
                  <a:txBody>
                    <a:bodyPr/>
                    <a:lstStyle/>
                    <a:p>
                      <a:pPr algn="ctr" rtl="1"/>
                      <a:r>
                        <a:rPr lang="ar-SA" sz="2400" b="1" dirty="0" smtClean="0">
                          <a:solidFill>
                            <a:schemeClr val="tx1"/>
                          </a:solidFill>
                        </a:rPr>
                        <a:t>غير عاقل</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bl>
          </a:graphicData>
        </a:graphic>
      </p:graphicFrame>
      <p:cxnSp>
        <p:nvCxnSpPr>
          <p:cNvPr id="17" name="رابط كسهم مستقيم 16"/>
          <p:cNvCxnSpPr/>
          <p:nvPr/>
        </p:nvCxnSpPr>
        <p:spPr>
          <a:xfrm>
            <a:off x="1714480" y="1785926"/>
            <a:ext cx="71438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9" name="رابط كسهم مستقيم 18"/>
          <p:cNvCxnSpPr/>
          <p:nvPr/>
        </p:nvCxnSpPr>
        <p:spPr>
          <a:xfrm>
            <a:off x="1714480" y="2643182"/>
            <a:ext cx="71438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0" name="رابط كسهم مستقيم 19"/>
          <p:cNvCxnSpPr/>
          <p:nvPr/>
        </p:nvCxnSpPr>
        <p:spPr>
          <a:xfrm>
            <a:off x="5572132" y="1785926"/>
            <a:ext cx="71438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1" name="رابط كسهم مستقيم 20"/>
          <p:cNvCxnSpPr/>
          <p:nvPr/>
        </p:nvCxnSpPr>
        <p:spPr>
          <a:xfrm>
            <a:off x="5572132" y="2643182"/>
            <a:ext cx="71438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2" name="زاوية مطوية 21"/>
          <p:cNvSpPr/>
          <p:nvPr/>
        </p:nvSpPr>
        <p:spPr>
          <a:xfrm rot="834941">
            <a:off x="6699466" y="179781"/>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ثالثاً</a:t>
            </a:r>
            <a:endParaRPr lang="ar-SA" sz="2800" b="1" dirty="0">
              <a:solidFill>
                <a:srgbClr val="C00000"/>
              </a:solidFill>
            </a:endParaRPr>
          </a:p>
        </p:txBody>
      </p:sp>
      <p:sp>
        <p:nvSpPr>
          <p:cNvPr id="23" name="مربع نص 22"/>
          <p:cNvSpPr txBox="1"/>
          <p:nvPr/>
        </p:nvSpPr>
        <p:spPr>
          <a:xfrm>
            <a:off x="6715140" y="1928802"/>
            <a:ext cx="1000132" cy="523220"/>
          </a:xfrm>
          <a:prstGeom prst="rect">
            <a:avLst/>
          </a:prstGeom>
          <a:noFill/>
        </p:spPr>
        <p:txBody>
          <a:bodyPr wrap="square" rtlCol="1">
            <a:spAutoFit/>
          </a:bodyPr>
          <a:lstStyle/>
          <a:p>
            <a:pPr algn="ctr"/>
            <a:r>
              <a:rPr lang="ar-SA" sz="2800" b="1" dirty="0" smtClean="0">
                <a:solidFill>
                  <a:srgbClr val="C00000"/>
                </a:solidFill>
              </a:rPr>
              <a:t>اللذان</a:t>
            </a:r>
            <a:endParaRPr lang="ar-SA" sz="2800" b="1" dirty="0">
              <a:solidFill>
                <a:srgbClr val="C00000"/>
              </a:solidFill>
            </a:endParaRPr>
          </a:p>
        </p:txBody>
      </p:sp>
      <p:sp>
        <p:nvSpPr>
          <p:cNvPr id="24" name="مربع نص 23"/>
          <p:cNvSpPr txBox="1"/>
          <p:nvPr/>
        </p:nvSpPr>
        <p:spPr>
          <a:xfrm>
            <a:off x="5572132" y="1928802"/>
            <a:ext cx="1000132" cy="523220"/>
          </a:xfrm>
          <a:prstGeom prst="rect">
            <a:avLst/>
          </a:prstGeom>
          <a:noFill/>
        </p:spPr>
        <p:txBody>
          <a:bodyPr wrap="square" rtlCol="1">
            <a:spAutoFit/>
          </a:bodyPr>
          <a:lstStyle/>
          <a:p>
            <a:pPr algn="ctr"/>
            <a:r>
              <a:rPr lang="ar-SA" sz="2800" b="1" dirty="0" smtClean="0">
                <a:solidFill>
                  <a:srgbClr val="C00000"/>
                </a:solidFill>
              </a:rPr>
              <a:t>اللذين</a:t>
            </a:r>
            <a:endParaRPr lang="ar-SA" sz="2800" b="1" dirty="0">
              <a:solidFill>
                <a:srgbClr val="C00000"/>
              </a:solidFill>
            </a:endParaRPr>
          </a:p>
        </p:txBody>
      </p:sp>
      <p:sp>
        <p:nvSpPr>
          <p:cNvPr id="25" name="مربع نص 24"/>
          <p:cNvSpPr txBox="1"/>
          <p:nvPr/>
        </p:nvSpPr>
        <p:spPr>
          <a:xfrm>
            <a:off x="2786050" y="1500174"/>
            <a:ext cx="1000132" cy="523220"/>
          </a:xfrm>
          <a:prstGeom prst="rect">
            <a:avLst/>
          </a:prstGeom>
          <a:noFill/>
        </p:spPr>
        <p:txBody>
          <a:bodyPr wrap="square" rtlCol="1">
            <a:spAutoFit/>
          </a:bodyPr>
          <a:lstStyle/>
          <a:p>
            <a:pPr algn="ctr"/>
            <a:r>
              <a:rPr lang="ar-SA" sz="2800" b="1" dirty="0" smtClean="0">
                <a:solidFill>
                  <a:srgbClr val="C00000"/>
                </a:solidFill>
              </a:rPr>
              <a:t>التي</a:t>
            </a:r>
            <a:endParaRPr lang="ar-SA" sz="2800" b="1" dirty="0">
              <a:solidFill>
                <a:srgbClr val="C00000"/>
              </a:solidFill>
            </a:endParaRPr>
          </a:p>
        </p:txBody>
      </p:sp>
      <p:sp>
        <p:nvSpPr>
          <p:cNvPr id="26" name="مربع نص 25"/>
          <p:cNvSpPr txBox="1"/>
          <p:nvPr/>
        </p:nvSpPr>
        <p:spPr>
          <a:xfrm>
            <a:off x="2786050" y="1928802"/>
            <a:ext cx="1000132" cy="523220"/>
          </a:xfrm>
          <a:prstGeom prst="rect">
            <a:avLst/>
          </a:prstGeom>
          <a:noFill/>
        </p:spPr>
        <p:txBody>
          <a:bodyPr wrap="square" rtlCol="1">
            <a:spAutoFit/>
          </a:bodyPr>
          <a:lstStyle/>
          <a:p>
            <a:pPr algn="ctr"/>
            <a:r>
              <a:rPr lang="ar-SA" sz="2800" b="1" dirty="0" smtClean="0">
                <a:solidFill>
                  <a:srgbClr val="C00000"/>
                </a:solidFill>
              </a:rPr>
              <a:t>اللتان</a:t>
            </a:r>
            <a:endParaRPr lang="ar-SA" sz="2800" b="1" dirty="0">
              <a:solidFill>
                <a:srgbClr val="C00000"/>
              </a:solidFill>
            </a:endParaRPr>
          </a:p>
        </p:txBody>
      </p:sp>
      <p:sp>
        <p:nvSpPr>
          <p:cNvPr id="27" name="مربع نص 26"/>
          <p:cNvSpPr txBox="1"/>
          <p:nvPr/>
        </p:nvSpPr>
        <p:spPr>
          <a:xfrm>
            <a:off x="5857884" y="4405978"/>
            <a:ext cx="1000132" cy="523220"/>
          </a:xfrm>
          <a:prstGeom prst="rect">
            <a:avLst/>
          </a:prstGeom>
          <a:noFill/>
        </p:spPr>
        <p:txBody>
          <a:bodyPr wrap="square" rtlCol="1">
            <a:spAutoFit/>
          </a:bodyPr>
          <a:lstStyle/>
          <a:p>
            <a:pPr algn="ctr"/>
            <a:r>
              <a:rPr lang="ar-SA" sz="2800" b="1" dirty="0" smtClean="0">
                <a:solidFill>
                  <a:srgbClr val="C00000"/>
                </a:solidFill>
              </a:rPr>
              <a:t>عاقل</a:t>
            </a:r>
            <a:endParaRPr lang="ar-SA" sz="2800" b="1" dirty="0">
              <a:solidFill>
                <a:srgbClr val="C00000"/>
              </a:solidFill>
            </a:endParaRPr>
          </a:p>
        </p:txBody>
      </p:sp>
      <p:sp>
        <p:nvSpPr>
          <p:cNvPr id="28" name="مربع نص 27"/>
          <p:cNvSpPr txBox="1"/>
          <p:nvPr/>
        </p:nvSpPr>
        <p:spPr>
          <a:xfrm>
            <a:off x="3000364" y="4906044"/>
            <a:ext cx="1000132" cy="523220"/>
          </a:xfrm>
          <a:prstGeom prst="rect">
            <a:avLst/>
          </a:prstGeom>
          <a:noFill/>
        </p:spPr>
        <p:txBody>
          <a:bodyPr wrap="square" rtlCol="1">
            <a:spAutoFit/>
          </a:bodyPr>
          <a:lstStyle/>
          <a:p>
            <a:pPr algn="ctr"/>
            <a:r>
              <a:rPr lang="ar-SA" sz="2800" b="1" dirty="0" smtClean="0">
                <a:solidFill>
                  <a:srgbClr val="C00000"/>
                </a:solidFill>
              </a:rPr>
              <a:t>ما</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heel(4)">
                                      <p:cBhvr>
                                        <p:cTn id="7" dur="1000"/>
                                        <p:tgtEl>
                                          <p:spTgt spid="22"/>
                                        </p:tgtEl>
                                      </p:cBhvr>
                                    </p:animEffect>
                                  </p:childTnLst>
                                </p:cTn>
                              </p:par>
                              <p:par>
                                <p:cTn id="8" presetID="26"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290">
                                          <p:stCondLst>
                                            <p:cond delay="0"/>
                                          </p:stCondLst>
                                        </p:cTn>
                                        <p:tgtEl>
                                          <p:spTgt spid="5"/>
                                        </p:tgtEl>
                                      </p:cBhvr>
                                    </p:animEffect>
                                    <p:anim calcmode="lin" valueType="num">
                                      <p:cBhvr>
                                        <p:cTn id="11" dur="911"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2" dur="332"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3" dur="332" tmFilter="0, 0; 0.125,0.2665; 0.25,0.4; 0.375,0.465; 0.5,0.5;  0.625,0.535; 0.75,0.6; 0.875,0.7335; 1,1">
                                          <p:stCondLst>
                                            <p:cond delay="332"/>
                                          </p:stCondLst>
                                        </p:cTn>
                                        <p:tgtEl>
                                          <p:spTgt spid="5"/>
                                        </p:tgtEl>
                                        <p:attrNameLst>
                                          <p:attrName>ppt_y</p:attrName>
                                        </p:attrNameLst>
                                      </p:cBhvr>
                                      <p:tavLst>
                                        <p:tav tm="0" fmla="#ppt_y-sin(pi*$)/9">
                                          <p:val>
                                            <p:fltVal val="0"/>
                                          </p:val>
                                        </p:tav>
                                        <p:tav tm="100000">
                                          <p:val>
                                            <p:fltVal val="1"/>
                                          </p:val>
                                        </p:tav>
                                      </p:tavLst>
                                    </p:anim>
                                    <p:anim calcmode="lin" valueType="num">
                                      <p:cBhvr>
                                        <p:cTn id="14" dur="166" tmFilter="0, 0; 0.125,0.2665; 0.25,0.4; 0.375,0.465; 0.5,0.5;  0.625,0.535; 0.75,0.6; 0.875,0.7335; 1,1">
                                          <p:stCondLst>
                                            <p:cond delay="662"/>
                                          </p:stCondLst>
                                        </p:cTn>
                                        <p:tgtEl>
                                          <p:spTgt spid="5"/>
                                        </p:tgtEl>
                                        <p:attrNameLst>
                                          <p:attrName>ppt_y</p:attrName>
                                        </p:attrNameLst>
                                      </p:cBhvr>
                                      <p:tavLst>
                                        <p:tav tm="0" fmla="#ppt_y-sin(pi*$)/27">
                                          <p:val>
                                            <p:fltVal val="0"/>
                                          </p:val>
                                        </p:tav>
                                        <p:tav tm="100000">
                                          <p:val>
                                            <p:fltVal val="1"/>
                                          </p:val>
                                        </p:tav>
                                      </p:tavLst>
                                    </p:anim>
                                    <p:anim calcmode="lin" valueType="num">
                                      <p:cBhvr>
                                        <p:cTn id="15" dur="82" tmFilter="0, 0; 0.125,0.2665; 0.25,0.4; 0.375,0.465; 0.5,0.5;  0.625,0.535; 0.75,0.6; 0.875,0.7335; 1,1">
                                          <p:stCondLst>
                                            <p:cond delay="828"/>
                                          </p:stCondLst>
                                        </p:cTn>
                                        <p:tgtEl>
                                          <p:spTgt spid="5"/>
                                        </p:tgtEl>
                                        <p:attrNameLst>
                                          <p:attrName>ppt_y</p:attrName>
                                        </p:attrNameLst>
                                      </p:cBhvr>
                                      <p:tavLst>
                                        <p:tav tm="0" fmla="#ppt_y-sin(pi*$)/81">
                                          <p:val>
                                            <p:fltVal val="0"/>
                                          </p:val>
                                        </p:tav>
                                        <p:tav tm="100000">
                                          <p:val>
                                            <p:fltVal val="1"/>
                                          </p:val>
                                        </p:tav>
                                      </p:tavLst>
                                    </p:anim>
                                    <p:animScale>
                                      <p:cBhvr>
                                        <p:cTn id="16" dur="13">
                                          <p:stCondLst>
                                            <p:cond delay="325"/>
                                          </p:stCondLst>
                                        </p:cTn>
                                        <p:tgtEl>
                                          <p:spTgt spid="5"/>
                                        </p:tgtEl>
                                      </p:cBhvr>
                                      <p:to x="100000" y="60000"/>
                                    </p:animScale>
                                    <p:animScale>
                                      <p:cBhvr>
                                        <p:cTn id="17" dur="83" decel="50000">
                                          <p:stCondLst>
                                            <p:cond delay="338"/>
                                          </p:stCondLst>
                                        </p:cTn>
                                        <p:tgtEl>
                                          <p:spTgt spid="5"/>
                                        </p:tgtEl>
                                      </p:cBhvr>
                                      <p:to x="100000" y="100000"/>
                                    </p:animScale>
                                    <p:animScale>
                                      <p:cBhvr>
                                        <p:cTn id="18" dur="13">
                                          <p:stCondLst>
                                            <p:cond delay="656"/>
                                          </p:stCondLst>
                                        </p:cTn>
                                        <p:tgtEl>
                                          <p:spTgt spid="5"/>
                                        </p:tgtEl>
                                      </p:cBhvr>
                                      <p:to x="100000" y="80000"/>
                                    </p:animScale>
                                    <p:animScale>
                                      <p:cBhvr>
                                        <p:cTn id="19" dur="83" decel="50000">
                                          <p:stCondLst>
                                            <p:cond delay="669"/>
                                          </p:stCondLst>
                                        </p:cTn>
                                        <p:tgtEl>
                                          <p:spTgt spid="5"/>
                                        </p:tgtEl>
                                      </p:cBhvr>
                                      <p:to x="100000" y="100000"/>
                                    </p:animScale>
                                    <p:animScale>
                                      <p:cBhvr>
                                        <p:cTn id="20" dur="13">
                                          <p:stCondLst>
                                            <p:cond delay="821"/>
                                          </p:stCondLst>
                                        </p:cTn>
                                        <p:tgtEl>
                                          <p:spTgt spid="5"/>
                                        </p:tgtEl>
                                      </p:cBhvr>
                                      <p:to x="100000" y="90000"/>
                                    </p:animScale>
                                    <p:animScale>
                                      <p:cBhvr>
                                        <p:cTn id="21" dur="83" decel="50000">
                                          <p:stCondLst>
                                            <p:cond delay="834"/>
                                          </p:stCondLst>
                                        </p:cTn>
                                        <p:tgtEl>
                                          <p:spTgt spid="5"/>
                                        </p:tgtEl>
                                      </p:cBhvr>
                                      <p:to x="100000" y="100000"/>
                                    </p:animScale>
                                    <p:animScale>
                                      <p:cBhvr>
                                        <p:cTn id="22" dur="13">
                                          <p:stCondLst>
                                            <p:cond delay="904"/>
                                          </p:stCondLst>
                                        </p:cTn>
                                        <p:tgtEl>
                                          <p:spTgt spid="5"/>
                                        </p:tgtEl>
                                      </p:cBhvr>
                                      <p:to x="100000" y="95000"/>
                                    </p:animScale>
                                    <p:animScale>
                                      <p:cBhvr>
                                        <p:cTn id="23" dur="83" decel="50000">
                                          <p:stCondLst>
                                            <p:cond delay="917"/>
                                          </p:stCondLst>
                                        </p:cTn>
                                        <p:tgtEl>
                                          <p:spTgt spid="5"/>
                                        </p:tgtEl>
                                      </p:cBhvr>
                                      <p:to x="100000" y="100000"/>
                                    </p:animScale>
                                  </p:childTnLst>
                                </p:cTn>
                              </p:par>
                              <p:par>
                                <p:cTn id="24" presetID="26"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290">
                                          <p:stCondLst>
                                            <p:cond delay="0"/>
                                          </p:stCondLst>
                                        </p:cTn>
                                        <p:tgtEl>
                                          <p:spTgt spid="11"/>
                                        </p:tgtEl>
                                      </p:cBhvr>
                                    </p:animEffect>
                                    <p:anim calcmode="lin" valueType="num">
                                      <p:cBhvr>
                                        <p:cTn id="27"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8"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9"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30"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31"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32" dur="13">
                                          <p:stCondLst>
                                            <p:cond delay="325"/>
                                          </p:stCondLst>
                                        </p:cTn>
                                        <p:tgtEl>
                                          <p:spTgt spid="11"/>
                                        </p:tgtEl>
                                      </p:cBhvr>
                                      <p:to x="100000" y="60000"/>
                                    </p:animScale>
                                    <p:animScale>
                                      <p:cBhvr>
                                        <p:cTn id="33" dur="83" decel="50000">
                                          <p:stCondLst>
                                            <p:cond delay="338"/>
                                          </p:stCondLst>
                                        </p:cTn>
                                        <p:tgtEl>
                                          <p:spTgt spid="11"/>
                                        </p:tgtEl>
                                      </p:cBhvr>
                                      <p:to x="100000" y="100000"/>
                                    </p:animScale>
                                    <p:animScale>
                                      <p:cBhvr>
                                        <p:cTn id="34" dur="13">
                                          <p:stCondLst>
                                            <p:cond delay="656"/>
                                          </p:stCondLst>
                                        </p:cTn>
                                        <p:tgtEl>
                                          <p:spTgt spid="11"/>
                                        </p:tgtEl>
                                      </p:cBhvr>
                                      <p:to x="100000" y="80000"/>
                                    </p:animScale>
                                    <p:animScale>
                                      <p:cBhvr>
                                        <p:cTn id="35" dur="83" decel="50000">
                                          <p:stCondLst>
                                            <p:cond delay="669"/>
                                          </p:stCondLst>
                                        </p:cTn>
                                        <p:tgtEl>
                                          <p:spTgt spid="11"/>
                                        </p:tgtEl>
                                      </p:cBhvr>
                                      <p:to x="100000" y="100000"/>
                                    </p:animScale>
                                    <p:animScale>
                                      <p:cBhvr>
                                        <p:cTn id="36" dur="13">
                                          <p:stCondLst>
                                            <p:cond delay="821"/>
                                          </p:stCondLst>
                                        </p:cTn>
                                        <p:tgtEl>
                                          <p:spTgt spid="11"/>
                                        </p:tgtEl>
                                      </p:cBhvr>
                                      <p:to x="100000" y="90000"/>
                                    </p:animScale>
                                    <p:animScale>
                                      <p:cBhvr>
                                        <p:cTn id="37" dur="83" decel="50000">
                                          <p:stCondLst>
                                            <p:cond delay="834"/>
                                          </p:stCondLst>
                                        </p:cTn>
                                        <p:tgtEl>
                                          <p:spTgt spid="11"/>
                                        </p:tgtEl>
                                      </p:cBhvr>
                                      <p:to x="100000" y="100000"/>
                                    </p:animScale>
                                    <p:animScale>
                                      <p:cBhvr>
                                        <p:cTn id="38" dur="13">
                                          <p:stCondLst>
                                            <p:cond delay="904"/>
                                          </p:stCondLst>
                                        </p:cTn>
                                        <p:tgtEl>
                                          <p:spTgt spid="11"/>
                                        </p:tgtEl>
                                      </p:cBhvr>
                                      <p:to x="100000" y="95000"/>
                                    </p:animScale>
                                    <p:animScale>
                                      <p:cBhvr>
                                        <p:cTn id="39" dur="83" decel="50000">
                                          <p:stCondLst>
                                            <p:cond delay="917"/>
                                          </p:stCondLst>
                                        </p:cTn>
                                        <p:tgtEl>
                                          <p:spTgt spid="11"/>
                                        </p:tgtEl>
                                      </p:cBhvr>
                                      <p:to x="100000" y="100000"/>
                                    </p:animScale>
                                  </p:childTnLst>
                                </p:cTn>
                              </p:par>
                              <p:par>
                                <p:cTn id="40" presetID="26" presetClass="entr" presetSubtype="0" fill="hold"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down)">
                                      <p:cBhvr>
                                        <p:cTn id="42" dur="290">
                                          <p:stCondLst>
                                            <p:cond delay="0"/>
                                          </p:stCondLst>
                                        </p:cTn>
                                        <p:tgtEl>
                                          <p:spTgt spid="6"/>
                                        </p:tgtEl>
                                      </p:cBhvr>
                                    </p:animEffect>
                                    <p:anim calcmode="lin" valueType="num">
                                      <p:cBhvr>
                                        <p:cTn id="43" dur="911"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4" dur="332"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5" dur="332" tmFilter="0, 0; 0.125,0.2665; 0.25,0.4; 0.375,0.465; 0.5,0.5;  0.625,0.535; 0.75,0.6; 0.875,0.7335; 1,1">
                                          <p:stCondLst>
                                            <p:cond delay="332"/>
                                          </p:stCondLst>
                                        </p:cTn>
                                        <p:tgtEl>
                                          <p:spTgt spid="6"/>
                                        </p:tgtEl>
                                        <p:attrNameLst>
                                          <p:attrName>ppt_y</p:attrName>
                                        </p:attrNameLst>
                                      </p:cBhvr>
                                      <p:tavLst>
                                        <p:tav tm="0" fmla="#ppt_y-sin(pi*$)/9">
                                          <p:val>
                                            <p:fltVal val="0"/>
                                          </p:val>
                                        </p:tav>
                                        <p:tav tm="100000">
                                          <p:val>
                                            <p:fltVal val="1"/>
                                          </p:val>
                                        </p:tav>
                                      </p:tavLst>
                                    </p:anim>
                                    <p:anim calcmode="lin" valueType="num">
                                      <p:cBhvr>
                                        <p:cTn id="46" dur="166" tmFilter="0, 0; 0.125,0.2665; 0.25,0.4; 0.375,0.465; 0.5,0.5;  0.625,0.535; 0.75,0.6; 0.875,0.7335; 1,1">
                                          <p:stCondLst>
                                            <p:cond delay="662"/>
                                          </p:stCondLst>
                                        </p:cTn>
                                        <p:tgtEl>
                                          <p:spTgt spid="6"/>
                                        </p:tgtEl>
                                        <p:attrNameLst>
                                          <p:attrName>ppt_y</p:attrName>
                                        </p:attrNameLst>
                                      </p:cBhvr>
                                      <p:tavLst>
                                        <p:tav tm="0" fmla="#ppt_y-sin(pi*$)/27">
                                          <p:val>
                                            <p:fltVal val="0"/>
                                          </p:val>
                                        </p:tav>
                                        <p:tav tm="100000">
                                          <p:val>
                                            <p:fltVal val="1"/>
                                          </p:val>
                                        </p:tav>
                                      </p:tavLst>
                                    </p:anim>
                                    <p:anim calcmode="lin" valueType="num">
                                      <p:cBhvr>
                                        <p:cTn id="47" dur="82" tmFilter="0, 0; 0.125,0.2665; 0.25,0.4; 0.375,0.465; 0.5,0.5;  0.625,0.535; 0.75,0.6; 0.875,0.7335; 1,1">
                                          <p:stCondLst>
                                            <p:cond delay="828"/>
                                          </p:stCondLst>
                                        </p:cTn>
                                        <p:tgtEl>
                                          <p:spTgt spid="6"/>
                                        </p:tgtEl>
                                        <p:attrNameLst>
                                          <p:attrName>ppt_y</p:attrName>
                                        </p:attrNameLst>
                                      </p:cBhvr>
                                      <p:tavLst>
                                        <p:tav tm="0" fmla="#ppt_y-sin(pi*$)/81">
                                          <p:val>
                                            <p:fltVal val="0"/>
                                          </p:val>
                                        </p:tav>
                                        <p:tav tm="100000">
                                          <p:val>
                                            <p:fltVal val="1"/>
                                          </p:val>
                                        </p:tav>
                                      </p:tavLst>
                                    </p:anim>
                                    <p:animScale>
                                      <p:cBhvr>
                                        <p:cTn id="48" dur="13">
                                          <p:stCondLst>
                                            <p:cond delay="325"/>
                                          </p:stCondLst>
                                        </p:cTn>
                                        <p:tgtEl>
                                          <p:spTgt spid="6"/>
                                        </p:tgtEl>
                                      </p:cBhvr>
                                      <p:to x="100000" y="60000"/>
                                    </p:animScale>
                                    <p:animScale>
                                      <p:cBhvr>
                                        <p:cTn id="49" dur="83" decel="50000">
                                          <p:stCondLst>
                                            <p:cond delay="338"/>
                                          </p:stCondLst>
                                        </p:cTn>
                                        <p:tgtEl>
                                          <p:spTgt spid="6"/>
                                        </p:tgtEl>
                                      </p:cBhvr>
                                      <p:to x="100000" y="100000"/>
                                    </p:animScale>
                                    <p:animScale>
                                      <p:cBhvr>
                                        <p:cTn id="50" dur="13">
                                          <p:stCondLst>
                                            <p:cond delay="656"/>
                                          </p:stCondLst>
                                        </p:cTn>
                                        <p:tgtEl>
                                          <p:spTgt spid="6"/>
                                        </p:tgtEl>
                                      </p:cBhvr>
                                      <p:to x="100000" y="80000"/>
                                    </p:animScale>
                                    <p:animScale>
                                      <p:cBhvr>
                                        <p:cTn id="51" dur="83" decel="50000">
                                          <p:stCondLst>
                                            <p:cond delay="669"/>
                                          </p:stCondLst>
                                        </p:cTn>
                                        <p:tgtEl>
                                          <p:spTgt spid="6"/>
                                        </p:tgtEl>
                                      </p:cBhvr>
                                      <p:to x="100000" y="100000"/>
                                    </p:animScale>
                                    <p:animScale>
                                      <p:cBhvr>
                                        <p:cTn id="52" dur="13">
                                          <p:stCondLst>
                                            <p:cond delay="821"/>
                                          </p:stCondLst>
                                        </p:cTn>
                                        <p:tgtEl>
                                          <p:spTgt spid="6"/>
                                        </p:tgtEl>
                                      </p:cBhvr>
                                      <p:to x="100000" y="90000"/>
                                    </p:animScale>
                                    <p:animScale>
                                      <p:cBhvr>
                                        <p:cTn id="53" dur="83" decel="50000">
                                          <p:stCondLst>
                                            <p:cond delay="834"/>
                                          </p:stCondLst>
                                        </p:cTn>
                                        <p:tgtEl>
                                          <p:spTgt spid="6"/>
                                        </p:tgtEl>
                                      </p:cBhvr>
                                      <p:to x="100000" y="100000"/>
                                    </p:animScale>
                                    <p:animScale>
                                      <p:cBhvr>
                                        <p:cTn id="54" dur="13">
                                          <p:stCondLst>
                                            <p:cond delay="904"/>
                                          </p:stCondLst>
                                        </p:cTn>
                                        <p:tgtEl>
                                          <p:spTgt spid="6"/>
                                        </p:tgtEl>
                                      </p:cBhvr>
                                      <p:to x="100000" y="95000"/>
                                    </p:animScale>
                                    <p:animScale>
                                      <p:cBhvr>
                                        <p:cTn id="55" dur="83" decel="50000">
                                          <p:stCondLst>
                                            <p:cond delay="917"/>
                                          </p:stCondLst>
                                        </p:cTn>
                                        <p:tgtEl>
                                          <p:spTgt spid="6"/>
                                        </p:tgtEl>
                                      </p:cBhvr>
                                      <p:to x="100000" y="100000"/>
                                    </p:animScale>
                                  </p:childTnLst>
                                </p:cTn>
                              </p:par>
                              <p:par>
                                <p:cTn id="56" presetID="26" presetClass="entr" presetSubtype="0" fill="hold"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down)">
                                      <p:cBhvr>
                                        <p:cTn id="58" dur="290">
                                          <p:stCondLst>
                                            <p:cond delay="0"/>
                                          </p:stCondLst>
                                        </p:cTn>
                                        <p:tgtEl>
                                          <p:spTgt spid="20"/>
                                        </p:tgtEl>
                                      </p:cBhvr>
                                    </p:animEffect>
                                    <p:anim calcmode="lin" valueType="num">
                                      <p:cBhvr>
                                        <p:cTn id="59"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60"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61"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62"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63"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64" dur="13">
                                          <p:stCondLst>
                                            <p:cond delay="325"/>
                                          </p:stCondLst>
                                        </p:cTn>
                                        <p:tgtEl>
                                          <p:spTgt spid="20"/>
                                        </p:tgtEl>
                                      </p:cBhvr>
                                      <p:to x="100000" y="60000"/>
                                    </p:animScale>
                                    <p:animScale>
                                      <p:cBhvr>
                                        <p:cTn id="65" dur="83" decel="50000">
                                          <p:stCondLst>
                                            <p:cond delay="338"/>
                                          </p:stCondLst>
                                        </p:cTn>
                                        <p:tgtEl>
                                          <p:spTgt spid="20"/>
                                        </p:tgtEl>
                                      </p:cBhvr>
                                      <p:to x="100000" y="100000"/>
                                    </p:animScale>
                                    <p:animScale>
                                      <p:cBhvr>
                                        <p:cTn id="66" dur="13">
                                          <p:stCondLst>
                                            <p:cond delay="656"/>
                                          </p:stCondLst>
                                        </p:cTn>
                                        <p:tgtEl>
                                          <p:spTgt spid="20"/>
                                        </p:tgtEl>
                                      </p:cBhvr>
                                      <p:to x="100000" y="80000"/>
                                    </p:animScale>
                                    <p:animScale>
                                      <p:cBhvr>
                                        <p:cTn id="67" dur="83" decel="50000">
                                          <p:stCondLst>
                                            <p:cond delay="669"/>
                                          </p:stCondLst>
                                        </p:cTn>
                                        <p:tgtEl>
                                          <p:spTgt spid="20"/>
                                        </p:tgtEl>
                                      </p:cBhvr>
                                      <p:to x="100000" y="100000"/>
                                    </p:animScale>
                                    <p:animScale>
                                      <p:cBhvr>
                                        <p:cTn id="68" dur="13">
                                          <p:stCondLst>
                                            <p:cond delay="821"/>
                                          </p:stCondLst>
                                        </p:cTn>
                                        <p:tgtEl>
                                          <p:spTgt spid="20"/>
                                        </p:tgtEl>
                                      </p:cBhvr>
                                      <p:to x="100000" y="90000"/>
                                    </p:animScale>
                                    <p:animScale>
                                      <p:cBhvr>
                                        <p:cTn id="69" dur="83" decel="50000">
                                          <p:stCondLst>
                                            <p:cond delay="834"/>
                                          </p:stCondLst>
                                        </p:cTn>
                                        <p:tgtEl>
                                          <p:spTgt spid="20"/>
                                        </p:tgtEl>
                                      </p:cBhvr>
                                      <p:to x="100000" y="100000"/>
                                    </p:animScale>
                                    <p:animScale>
                                      <p:cBhvr>
                                        <p:cTn id="70" dur="13">
                                          <p:stCondLst>
                                            <p:cond delay="904"/>
                                          </p:stCondLst>
                                        </p:cTn>
                                        <p:tgtEl>
                                          <p:spTgt spid="20"/>
                                        </p:tgtEl>
                                      </p:cBhvr>
                                      <p:to x="100000" y="95000"/>
                                    </p:animScale>
                                    <p:animScale>
                                      <p:cBhvr>
                                        <p:cTn id="71" dur="83" decel="50000">
                                          <p:stCondLst>
                                            <p:cond delay="917"/>
                                          </p:stCondLst>
                                        </p:cTn>
                                        <p:tgtEl>
                                          <p:spTgt spid="20"/>
                                        </p:tgtEl>
                                      </p:cBhvr>
                                      <p:to x="100000" y="100000"/>
                                    </p:animScale>
                                  </p:childTnLst>
                                </p:cTn>
                              </p:par>
                              <p:par>
                                <p:cTn id="72" presetID="26" presetClass="entr" presetSubtype="0" fill="hold"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down)">
                                      <p:cBhvr>
                                        <p:cTn id="74" dur="290">
                                          <p:stCondLst>
                                            <p:cond delay="0"/>
                                          </p:stCondLst>
                                        </p:cTn>
                                        <p:tgtEl>
                                          <p:spTgt spid="21"/>
                                        </p:tgtEl>
                                      </p:cBhvr>
                                    </p:animEffect>
                                    <p:anim calcmode="lin" valueType="num">
                                      <p:cBhvr>
                                        <p:cTn id="75"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76"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77"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78"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79"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80" dur="13">
                                          <p:stCondLst>
                                            <p:cond delay="325"/>
                                          </p:stCondLst>
                                        </p:cTn>
                                        <p:tgtEl>
                                          <p:spTgt spid="21"/>
                                        </p:tgtEl>
                                      </p:cBhvr>
                                      <p:to x="100000" y="60000"/>
                                    </p:animScale>
                                    <p:animScale>
                                      <p:cBhvr>
                                        <p:cTn id="81" dur="83" decel="50000">
                                          <p:stCondLst>
                                            <p:cond delay="338"/>
                                          </p:stCondLst>
                                        </p:cTn>
                                        <p:tgtEl>
                                          <p:spTgt spid="21"/>
                                        </p:tgtEl>
                                      </p:cBhvr>
                                      <p:to x="100000" y="100000"/>
                                    </p:animScale>
                                    <p:animScale>
                                      <p:cBhvr>
                                        <p:cTn id="82" dur="13">
                                          <p:stCondLst>
                                            <p:cond delay="656"/>
                                          </p:stCondLst>
                                        </p:cTn>
                                        <p:tgtEl>
                                          <p:spTgt spid="21"/>
                                        </p:tgtEl>
                                      </p:cBhvr>
                                      <p:to x="100000" y="80000"/>
                                    </p:animScale>
                                    <p:animScale>
                                      <p:cBhvr>
                                        <p:cTn id="83" dur="83" decel="50000">
                                          <p:stCondLst>
                                            <p:cond delay="669"/>
                                          </p:stCondLst>
                                        </p:cTn>
                                        <p:tgtEl>
                                          <p:spTgt spid="21"/>
                                        </p:tgtEl>
                                      </p:cBhvr>
                                      <p:to x="100000" y="100000"/>
                                    </p:animScale>
                                    <p:animScale>
                                      <p:cBhvr>
                                        <p:cTn id="84" dur="13">
                                          <p:stCondLst>
                                            <p:cond delay="821"/>
                                          </p:stCondLst>
                                        </p:cTn>
                                        <p:tgtEl>
                                          <p:spTgt spid="21"/>
                                        </p:tgtEl>
                                      </p:cBhvr>
                                      <p:to x="100000" y="90000"/>
                                    </p:animScale>
                                    <p:animScale>
                                      <p:cBhvr>
                                        <p:cTn id="85" dur="83" decel="50000">
                                          <p:stCondLst>
                                            <p:cond delay="834"/>
                                          </p:stCondLst>
                                        </p:cTn>
                                        <p:tgtEl>
                                          <p:spTgt spid="21"/>
                                        </p:tgtEl>
                                      </p:cBhvr>
                                      <p:to x="100000" y="100000"/>
                                    </p:animScale>
                                    <p:animScale>
                                      <p:cBhvr>
                                        <p:cTn id="86" dur="13">
                                          <p:stCondLst>
                                            <p:cond delay="904"/>
                                          </p:stCondLst>
                                        </p:cTn>
                                        <p:tgtEl>
                                          <p:spTgt spid="21"/>
                                        </p:tgtEl>
                                      </p:cBhvr>
                                      <p:to x="100000" y="95000"/>
                                    </p:animScale>
                                    <p:animScale>
                                      <p:cBhvr>
                                        <p:cTn id="87" dur="83" decel="50000">
                                          <p:stCondLst>
                                            <p:cond delay="917"/>
                                          </p:stCondLst>
                                        </p:cTn>
                                        <p:tgtEl>
                                          <p:spTgt spid="21"/>
                                        </p:tgtEl>
                                      </p:cBhvr>
                                      <p:to x="100000" y="100000"/>
                                    </p:animScale>
                                  </p:childTnLst>
                                </p:cTn>
                              </p:par>
                              <p:par>
                                <p:cTn id="88" presetID="26" presetClass="entr" presetSubtype="0" fill="hold" grpId="0" nodeType="withEffect">
                                  <p:stCondLst>
                                    <p:cond delay="0"/>
                                  </p:stCondLst>
                                  <p:childTnLst>
                                    <p:set>
                                      <p:cBhvr>
                                        <p:cTn id="89" dur="1" fill="hold">
                                          <p:stCondLst>
                                            <p:cond delay="0"/>
                                          </p:stCondLst>
                                        </p:cTn>
                                        <p:tgtEl>
                                          <p:spTgt spid="8"/>
                                        </p:tgtEl>
                                        <p:attrNameLst>
                                          <p:attrName>style.visibility</p:attrName>
                                        </p:attrNameLst>
                                      </p:cBhvr>
                                      <p:to>
                                        <p:strVal val="visible"/>
                                      </p:to>
                                    </p:set>
                                    <p:animEffect transition="in" filter="wipe(down)">
                                      <p:cBhvr>
                                        <p:cTn id="90" dur="290">
                                          <p:stCondLst>
                                            <p:cond delay="0"/>
                                          </p:stCondLst>
                                        </p:cTn>
                                        <p:tgtEl>
                                          <p:spTgt spid="8"/>
                                        </p:tgtEl>
                                      </p:cBhvr>
                                    </p:animEffect>
                                    <p:anim calcmode="lin" valueType="num">
                                      <p:cBhvr>
                                        <p:cTn id="91"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2"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3"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94"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95"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96" dur="13">
                                          <p:stCondLst>
                                            <p:cond delay="325"/>
                                          </p:stCondLst>
                                        </p:cTn>
                                        <p:tgtEl>
                                          <p:spTgt spid="8"/>
                                        </p:tgtEl>
                                      </p:cBhvr>
                                      <p:to x="100000" y="60000"/>
                                    </p:animScale>
                                    <p:animScale>
                                      <p:cBhvr>
                                        <p:cTn id="97" dur="83" decel="50000">
                                          <p:stCondLst>
                                            <p:cond delay="338"/>
                                          </p:stCondLst>
                                        </p:cTn>
                                        <p:tgtEl>
                                          <p:spTgt spid="8"/>
                                        </p:tgtEl>
                                      </p:cBhvr>
                                      <p:to x="100000" y="100000"/>
                                    </p:animScale>
                                    <p:animScale>
                                      <p:cBhvr>
                                        <p:cTn id="98" dur="13">
                                          <p:stCondLst>
                                            <p:cond delay="656"/>
                                          </p:stCondLst>
                                        </p:cTn>
                                        <p:tgtEl>
                                          <p:spTgt spid="8"/>
                                        </p:tgtEl>
                                      </p:cBhvr>
                                      <p:to x="100000" y="80000"/>
                                    </p:animScale>
                                    <p:animScale>
                                      <p:cBhvr>
                                        <p:cTn id="99" dur="83" decel="50000">
                                          <p:stCondLst>
                                            <p:cond delay="669"/>
                                          </p:stCondLst>
                                        </p:cTn>
                                        <p:tgtEl>
                                          <p:spTgt spid="8"/>
                                        </p:tgtEl>
                                      </p:cBhvr>
                                      <p:to x="100000" y="100000"/>
                                    </p:animScale>
                                    <p:animScale>
                                      <p:cBhvr>
                                        <p:cTn id="100" dur="13">
                                          <p:stCondLst>
                                            <p:cond delay="821"/>
                                          </p:stCondLst>
                                        </p:cTn>
                                        <p:tgtEl>
                                          <p:spTgt spid="8"/>
                                        </p:tgtEl>
                                      </p:cBhvr>
                                      <p:to x="100000" y="90000"/>
                                    </p:animScale>
                                    <p:animScale>
                                      <p:cBhvr>
                                        <p:cTn id="101" dur="83" decel="50000">
                                          <p:stCondLst>
                                            <p:cond delay="834"/>
                                          </p:stCondLst>
                                        </p:cTn>
                                        <p:tgtEl>
                                          <p:spTgt spid="8"/>
                                        </p:tgtEl>
                                      </p:cBhvr>
                                      <p:to x="100000" y="100000"/>
                                    </p:animScale>
                                    <p:animScale>
                                      <p:cBhvr>
                                        <p:cTn id="102" dur="13">
                                          <p:stCondLst>
                                            <p:cond delay="904"/>
                                          </p:stCondLst>
                                        </p:cTn>
                                        <p:tgtEl>
                                          <p:spTgt spid="8"/>
                                        </p:tgtEl>
                                      </p:cBhvr>
                                      <p:to x="100000" y="95000"/>
                                    </p:animScale>
                                    <p:animScale>
                                      <p:cBhvr>
                                        <p:cTn id="103" dur="83" decel="50000">
                                          <p:stCondLst>
                                            <p:cond delay="917"/>
                                          </p:stCondLst>
                                        </p:cTn>
                                        <p:tgtEl>
                                          <p:spTgt spid="8"/>
                                        </p:tgtEl>
                                      </p:cBhvr>
                                      <p:to x="100000" y="100000"/>
                                    </p:animScale>
                                  </p:childTnLst>
                                </p:cTn>
                              </p:par>
                              <p:par>
                                <p:cTn id="104" presetID="26" presetClass="entr" presetSubtype="0" fill="hold" grpId="0" nodeType="withEffect">
                                  <p:stCondLst>
                                    <p:cond delay="0"/>
                                  </p:stCondLst>
                                  <p:childTnLst>
                                    <p:set>
                                      <p:cBhvr>
                                        <p:cTn id="105" dur="1" fill="hold">
                                          <p:stCondLst>
                                            <p:cond delay="0"/>
                                          </p:stCondLst>
                                        </p:cTn>
                                        <p:tgtEl>
                                          <p:spTgt spid="10"/>
                                        </p:tgtEl>
                                        <p:attrNameLst>
                                          <p:attrName>style.visibility</p:attrName>
                                        </p:attrNameLst>
                                      </p:cBhvr>
                                      <p:to>
                                        <p:strVal val="visible"/>
                                      </p:to>
                                    </p:set>
                                    <p:animEffect transition="in" filter="wipe(down)">
                                      <p:cBhvr>
                                        <p:cTn id="106" dur="290">
                                          <p:stCondLst>
                                            <p:cond delay="0"/>
                                          </p:stCondLst>
                                        </p:cTn>
                                        <p:tgtEl>
                                          <p:spTgt spid="10"/>
                                        </p:tgtEl>
                                      </p:cBhvr>
                                    </p:animEffect>
                                    <p:anim calcmode="lin" valueType="num">
                                      <p:cBhvr>
                                        <p:cTn id="107"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08"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9"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110"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111"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112" dur="13">
                                          <p:stCondLst>
                                            <p:cond delay="325"/>
                                          </p:stCondLst>
                                        </p:cTn>
                                        <p:tgtEl>
                                          <p:spTgt spid="10"/>
                                        </p:tgtEl>
                                      </p:cBhvr>
                                      <p:to x="100000" y="60000"/>
                                    </p:animScale>
                                    <p:animScale>
                                      <p:cBhvr>
                                        <p:cTn id="113" dur="83" decel="50000">
                                          <p:stCondLst>
                                            <p:cond delay="338"/>
                                          </p:stCondLst>
                                        </p:cTn>
                                        <p:tgtEl>
                                          <p:spTgt spid="10"/>
                                        </p:tgtEl>
                                      </p:cBhvr>
                                      <p:to x="100000" y="100000"/>
                                    </p:animScale>
                                    <p:animScale>
                                      <p:cBhvr>
                                        <p:cTn id="114" dur="13">
                                          <p:stCondLst>
                                            <p:cond delay="656"/>
                                          </p:stCondLst>
                                        </p:cTn>
                                        <p:tgtEl>
                                          <p:spTgt spid="10"/>
                                        </p:tgtEl>
                                      </p:cBhvr>
                                      <p:to x="100000" y="80000"/>
                                    </p:animScale>
                                    <p:animScale>
                                      <p:cBhvr>
                                        <p:cTn id="115" dur="83" decel="50000">
                                          <p:stCondLst>
                                            <p:cond delay="669"/>
                                          </p:stCondLst>
                                        </p:cTn>
                                        <p:tgtEl>
                                          <p:spTgt spid="10"/>
                                        </p:tgtEl>
                                      </p:cBhvr>
                                      <p:to x="100000" y="100000"/>
                                    </p:animScale>
                                    <p:animScale>
                                      <p:cBhvr>
                                        <p:cTn id="116" dur="13">
                                          <p:stCondLst>
                                            <p:cond delay="821"/>
                                          </p:stCondLst>
                                        </p:cTn>
                                        <p:tgtEl>
                                          <p:spTgt spid="10"/>
                                        </p:tgtEl>
                                      </p:cBhvr>
                                      <p:to x="100000" y="90000"/>
                                    </p:animScale>
                                    <p:animScale>
                                      <p:cBhvr>
                                        <p:cTn id="117" dur="83" decel="50000">
                                          <p:stCondLst>
                                            <p:cond delay="834"/>
                                          </p:stCondLst>
                                        </p:cTn>
                                        <p:tgtEl>
                                          <p:spTgt spid="10"/>
                                        </p:tgtEl>
                                      </p:cBhvr>
                                      <p:to x="100000" y="100000"/>
                                    </p:animScale>
                                    <p:animScale>
                                      <p:cBhvr>
                                        <p:cTn id="118" dur="13">
                                          <p:stCondLst>
                                            <p:cond delay="904"/>
                                          </p:stCondLst>
                                        </p:cTn>
                                        <p:tgtEl>
                                          <p:spTgt spid="10"/>
                                        </p:tgtEl>
                                      </p:cBhvr>
                                      <p:to x="100000" y="95000"/>
                                    </p:animScale>
                                    <p:animScale>
                                      <p:cBhvr>
                                        <p:cTn id="119" dur="83" decel="50000">
                                          <p:stCondLst>
                                            <p:cond delay="917"/>
                                          </p:stCondLst>
                                        </p:cTn>
                                        <p:tgtEl>
                                          <p:spTgt spid="10"/>
                                        </p:tgtEl>
                                      </p:cBhvr>
                                      <p:to x="100000" y="100000"/>
                                    </p:animScale>
                                  </p:childTnLst>
                                </p:cTn>
                              </p:par>
                              <p:par>
                                <p:cTn id="120" presetID="26" presetClass="entr" presetSubtype="0" fill="hold" grpId="0" nodeType="withEffect">
                                  <p:stCondLst>
                                    <p:cond delay="0"/>
                                  </p:stCondLst>
                                  <p:childTnLst>
                                    <p:set>
                                      <p:cBhvr>
                                        <p:cTn id="121" dur="1" fill="hold">
                                          <p:stCondLst>
                                            <p:cond delay="0"/>
                                          </p:stCondLst>
                                        </p:cTn>
                                        <p:tgtEl>
                                          <p:spTgt spid="9"/>
                                        </p:tgtEl>
                                        <p:attrNameLst>
                                          <p:attrName>style.visibility</p:attrName>
                                        </p:attrNameLst>
                                      </p:cBhvr>
                                      <p:to>
                                        <p:strVal val="visible"/>
                                      </p:to>
                                    </p:set>
                                    <p:animEffect transition="in" filter="wipe(down)">
                                      <p:cBhvr>
                                        <p:cTn id="122" dur="290">
                                          <p:stCondLst>
                                            <p:cond delay="0"/>
                                          </p:stCondLst>
                                        </p:cTn>
                                        <p:tgtEl>
                                          <p:spTgt spid="9"/>
                                        </p:tgtEl>
                                      </p:cBhvr>
                                    </p:animEffect>
                                    <p:anim calcmode="lin" valueType="num">
                                      <p:cBhvr>
                                        <p:cTn id="123"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24"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25"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26"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27"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28" dur="13">
                                          <p:stCondLst>
                                            <p:cond delay="325"/>
                                          </p:stCondLst>
                                        </p:cTn>
                                        <p:tgtEl>
                                          <p:spTgt spid="9"/>
                                        </p:tgtEl>
                                      </p:cBhvr>
                                      <p:to x="100000" y="60000"/>
                                    </p:animScale>
                                    <p:animScale>
                                      <p:cBhvr>
                                        <p:cTn id="129" dur="83" decel="50000">
                                          <p:stCondLst>
                                            <p:cond delay="338"/>
                                          </p:stCondLst>
                                        </p:cTn>
                                        <p:tgtEl>
                                          <p:spTgt spid="9"/>
                                        </p:tgtEl>
                                      </p:cBhvr>
                                      <p:to x="100000" y="100000"/>
                                    </p:animScale>
                                    <p:animScale>
                                      <p:cBhvr>
                                        <p:cTn id="130" dur="13">
                                          <p:stCondLst>
                                            <p:cond delay="656"/>
                                          </p:stCondLst>
                                        </p:cTn>
                                        <p:tgtEl>
                                          <p:spTgt spid="9"/>
                                        </p:tgtEl>
                                      </p:cBhvr>
                                      <p:to x="100000" y="80000"/>
                                    </p:animScale>
                                    <p:animScale>
                                      <p:cBhvr>
                                        <p:cTn id="131" dur="83" decel="50000">
                                          <p:stCondLst>
                                            <p:cond delay="669"/>
                                          </p:stCondLst>
                                        </p:cTn>
                                        <p:tgtEl>
                                          <p:spTgt spid="9"/>
                                        </p:tgtEl>
                                      </p:cBhvr>
                                      <p:to x="100000" y="100000"/>
                                    </p:animScale>
                                    <p:animScale>
                                      <p:cBhvr>
                                        <p:cTn id="132" dur="13">
                                          <p:stCondLst>
                                            <p:cond delay="821"/>
                                          </p:stCondLst>
                                        </p:cTn>
                                        <p:tgtEl>
                                          <p:spTgt spid="9"/>
                                        </p:tgtEl>
                                      </p:cBhvr>
                                      <p:to x="100000" y="90000"/>
                                    </p:animScale>
                                    <p:animScale>
                                      <p:cBhvr>
                                        <p:cTn id="133" dur="83" decel="50000">
                                          <p:stCondLst>
                                            <p:cond delay="834"/>
                                          </p:stCondLst>
                                        </p:cTn>
                                        <p:tgtEl>
                                          <p:spTgt spid="9"/>
                                        </p:tgtEl>
                                      </p:cBhvr>
                                      <p:to x="100000" y="100000"/>
                                    </p:animScale>
                                    <p:animScale>
                                      <p:cBhvr>
                                        <p:cTn id="134" dur="13">
                                          <p:stCondLst>
                                            <p:cond delay="904"/>
                                          </p:stCondLst>
                                        </p:cTn>
                                        <p:tgtEl>
                                          <p:spTgt spid="9"/>
                                        </p:tgtEl>
                                      </p:cBhvr>
                                      <p:to x="100000" y="95000"/>
                                    </p:animScale>
                                    <p:animScale>
                                      <p:cBhvr>
                                        <p:cTn id="135" dur="83" decel="50000">
                                          <p:stCondLst>
                                            <p:cond delay="917"/>
                                          </p:stCondLst>
                                        </p:cTn>
                                        <p:tgtEl>
                                          <p:spTgt spid="9"/>
                                        </p:tgtEl>
                                      </p:cBhvr>
                                      <p:to x="100000" y="100000"/>
                                    </p:animScale>
                                  </p:childTnLst>
                                </p:cTn>
                              </p:par>
                              <p:par>
                                <p:cTn id="136" presetID="26" presetClass="entr" presetSubtype="0" fill="hold" nodeType="withEffect">
                                  <p:stCondLst>
                                    <p:cond delay="0"/>
                                  </p:stCondLst>
                                  <p:childTnLst>
                                    <p:set>
                                      <p:cBhvr>
                                        <p:cTn id="137" dur="1" fill="hold">
                                          <p:stCondLst>
                                            <p:cond delay="0"/>
                                          </p:stCondLst>
                                        </p:cTn>
                                        <p:tgtEl>
                                          <p:spTgt spid="7"/>
                                        </p:tgtEl>
                                        <p:attrNameLst>
                                          <p:attrName>style.visibility</p:attrName>
                                        </p:attrNameLst>
                                      </p:cBhvr>
                                      <p:to>
                                        <p:strVal val="visible"/>
                                      </p:to>
                                    </p:set>
                                    <p:animEffect transition="in" filter="wipe(down)">
                                      <p:cBhvr>
                                        <p:cTn id="138" dur="290">
                                          <p:stCondLst>
                                            <p:cond delay="0"/>
                                          </p:stCondLst>
                                        </p:cTn>
                                        <p:tgtEl>
                                          <p:spTgt spid="7"/>
                                        </p:tgtEl>
                                      </p:cBhvr>
                                    </p:animEffect>
                                    <p:anim calcmode="lin" valueType="num">
                                      <p:cBhvr>
                                        <p:cTn id="139"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40"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41"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142"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143"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144" dur="13">
                                          <p:stCondLst>
                                            <p:cond delay="325"/>
                                          </p:stCondLst>
                                        </p:cTn>
                                        <p:tgtEl>
                                          <p:spTgt spid="7"/>
                                        </p:tgtEl>
                                      </p:cBhvr>
                                      <p:to x="100000" y="60000"/>
                                    </p:animScale>
                                    <p:animScale>
                                      <p:cBhvr>
                                        <p:cTn id="145" dur="83" decel="50000">
                                          <p:stCondLst>
                                            <p:cond delay="338"/>
                                          </p:stCondLst>
                                        </p:cTn>
                                        <p:tgtEl>
                                          <p:spTgt spid="7"/>
                                        </p:tgtEl>
                                      </p:cBhvr>
                                      <p:to x="100000" y="100000"/>
                                    </p:animScale>
                                    <p:animScale>
                                      <p:cBhvr>
                                        <p:cTn id="146" dur="13">
                                          <p:stCondLst>
                                            <p:cond delay="656"/>
                                          </p:stCondLst>
                                        </p:cTn>
                                        <p:tgtEl>
                                          <p:spTgt spid="7"/>
                                        </p:tgtEl>
                                      </p:cBhvr>
                                      <p:to x="100000" y="80000"/>
                                    </p:animScale>
                                    <p:animScale>
                                      <p:cBhvr>
                                        <p:cTn id="147" dur="83" decel="50000">
                                          <p:stCondLst>
                                            <p:cond delay="669"/>
                                          </p:stCondLst>
                                        </p:cTn>
                                        <p:tgtEl>
                                          <p:spTgt spid="7"/>
                                        </p:tgtEl>
                                      </p:cBhvr>
                                      <p:to x="100000" y="100000"/>
                                    </p:animScale>
                                    <p:animScale>
                                      <p:cBhvr>
                                        <p:cTn id="148" dur="13">
                                          <p:stCondLst>
                                            <p:cond delay="821"/>
                                          </p:stCondLst>
                                        </p:cTn>
                                        <p:tgtEl>
                                          <p:spTgt spid="7"/>
                                        </p:tgtEl>
                                      </p:cBhvr>
                                      <p:to x="100000" y="90000"/>
                                    </p:animScale>
                                    <p:animScale>
                                      <p:cBhvr>
                                        <p:cTn id="149" dur="83" decel="50000">
                                          <p:stCondLst>
                                            <p:cond delay="834"/>
                                          </p:stCondLst>
                                        </p:cTn>
                                        <p:tgtEl>
                                          <p:spTgt spid="7"/>
                                        </p:tgtEl>
                                      </p:cBhvr>
                                      <p:to x="100000" y="100000"/>
                                    </p:animScale>
                                    <p:animScale>
                                      <p:cBhvr>
                                        <p:cTn id="150" dur="13">
                                          <p:stCondLst>
                                            <p:cond delay="904"/>
                                          </p:stCondLst>
                                        </p:cTn>
                                        <p:tgtEl>
                                          <p:spTgt spid="7"/>
                                        </p:tgtEl>
                                      </p:cBhvr>
                                      <p:to x="100000" y="95000"/>
                                    </p:animScale>
                                    <p:animScale>
                                      <p:cBhvr>
                                        <p:cTn id="151" dur="83" decel="50000">
                                          <p:stCondLst>
                                            <p:cond delay="917"/>
                                          </p:stCondLst>
                                        </p:cTn>
                                        <p:tgtEl>
                                          <p:spTgt spid="7"/>
                                        </p:tgtEl>
                                      </p:cBhvr>
                                      <p:to x="100000" y="100000"/>
                                    </p:animScale>
                                  </p:childTnLst>
                                </p:cTn>
                              </p:par>
                              <p:par>
                                <p:cTn id="152" presetID="26" presetClass="entr" presetSubtype="0" fill="hold" nodeType="withEffect">
                                  <p:stCondLst>
                                    <p:cond delay="0"/>
                                  </p:stCondLst>
                                  <p:childTnLst>
                                    <p:set>
                                      <p:cBhvr>
                                        <p:cTn id="153" dur="1" fill="hold">
                                          <p:stCondLst>
                                            <p:cond delay="0"/>
                                          </p:stCondLst>
                                        </p:cTn>
                                        <p:tgtEl>
                                          <p:spTgt spid="17"/>
                                        </p:tgtEl>
                                        <p:attrNameLst>
                                          <p:attrName>style.visibility</p:attrName>
                                        </p:attrNameLst>
                                      </p:cBhvr>
                                      <p:to>
                                        <p:strVal val="visible"/>
                                      </p:to>
                                    </p:set>
                                    <p:animEffect transition="in" filter="wipe(down)">
                                      <p:cBhvr>
                                        <p:cTn id="154" dur="290">
                                          <p:stCondLst>
                                            <p:cond delay="0"/>
                                          </p:stCondLst>
                                        </p:cTn>
                                        <p:tgtEl>
                                          <p:spTgt spid="17"/>
                                        </p:tgtEl>
                                      </p:cBhvr>
                                    </p:animEffect>
                                    <p:anim calcmode="lin" valueType="num">
                                      <p:cBhvr>
                                        <p:cTn id="155"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56"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57"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58"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59"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60" dur="13">
                                          <p:stCondLst>
                                            <p:cond delay="325"/>
                                          </p:stCondLst>
                                        </p:cTn>
                                        <p:tgtEl>
                                          <p:spTgt spid="17"/>
                                        </p:tgtEl>
                                      </p:cBhvr>
                                      <p:to x="100000" y="60000"/>
                                    </p:animScale>
                                    <p:animScale>
                                      <p:cBhvr>
                                        <p:cTn id="161" dur="83" decel="50000">
                                          <p:stCondLst>
                                            <p:cond delay="338"/>
                                          </p:stCondLst>
                                        </p:cTn>
                                        <p:tgtEl>
                                          <p:spTgt spid="17"/>
                                        </p:tgtEl>
                                      </p:cBhvr>
                                      <p:to x="100000" y="100000"/>
                                    </p:animScale>
                                    <p:animScale>
                                      <p:cBhvr>
                                        <p:cTn id="162" dur="13">
                                          <p:stCondLst>
                                            <p:cond delay="656"/>
                                          </p:stCondLst>
                                        </p:cTn>
                                        <p:tgtEl>
                                          <p:spTgt spid="17"/>
                                        </p:tgtEl>
                                      </p:cBhvr>
                                      <p:to x="100000" y="80000"/>
                                    </p:animScale>
                                    <p:animScale>
                                      <p:cBhvr>
                                        <p:cTn id="163" dur="83" decel="50000">
                                          <p:stCondLst>
                                            <p:cond delay="669"/>
                                          </p:stCondLst>
                                        </p:cTn>
                                        <p:tgtEl>
                                          <p:spTgt spid="17"/>
                                        </p:tgtEl>
                                      </p:cBhvr>
                                      <p:to x="100000" y="100000"/>
                                    </p:animScale>
                                    <p:animScale>
                                      <p:cBhvr>
                                        <p:cTn id="164" dur="13">
                                          <p:stCondLst>
                                            <p:cond delay="821"/>
                                          </p:stCondLst>
                                        </p:cTn>
                                        <p:tgtEl>
                                          <p:spTgt spid="17"/>
                                        </p:tgtEl>
                                      </p:cBhvr>
                                      <p:to x="100000" y="90000"/>
                                    </p:animScale>
                                    <p:animScale>
                                      <p:cBhvr>
                                        <p:cTn id="165" dur="83" decel="50000">
                                          <p:stCondLst>
                                            <p:cond delay="834"/>
                                          </p:stCondLst>
                                        </p:cTn>
                                        <p:tgtEl>
                                          <p:spTgt spid="17"/>
                                        </p:tgtEl>
                                      </p:cBhvr>
                                      <p:to x="100000" y="100000"/>
                                    </p:animScale>
                                    <p:animScale>
                                      <p:cBhvr>
                                        <p:cTn id="166" dur="13">
                                          <p:stCondLst>
                                            <p:cond delay="904"/>
                                          </p:stCondLst>
                                        </p:cTn>
                                        <p:tgtEl>
                                          <p:spTgt spid="17"/>
                                        </p:tgtEl>
                                      </p:cBhvr>
                                      <p:to x="100000" y="95000"/>
                                    </p:animScale>
                                    <p:animScale>
                                      <p:cBhvr>
                                        <p:cTn id="167" dur="83" decel="50000">
                                          <p:stCondLst>
                                            <p:cond delay="917"/>
                                          </p:stCondLst>
                                        </p:cTn>
                                        <p:tgtEl>
                                          <p:spTgt spid="17"/>
                                        </p:tgtEl>
                                      </p:cBhvr>
                                      <p:to x="100000" y="100000"/>
                                    </p:animScale>
                                  </p:childTnLst>
                                </p:cTn>
                              </p:par>
                              <p:par>
                                <p:cTn id="168" presetID="26" presetClass="entr" presetSubtype="0" fill="hold" nodeType="withEffect">
                                  <p:stCondLst>
                                    <p:cond delay="0"/>
                                  </p:stCondLst>
                                  <p:childTnLst>
                                    <p:set>
                                      <p:cBhvr>
                                        <p:cTn id="169" dur="1" fill="hold">
                                          <p:stCondLst>
                                            <p:cond delay="0"/>
                                          </p:stCondLst>
                                        </p:cTn>
                                        <p:tgtEl>
                                          <p:spTgt spid="19"/>
                                        </p:tgtEl>
                                        <p:attrNameLst>
                                          <p:attrName>style.visibility</p:attrName>
                                        </p:attrNameLst>
                                      </p:cBhvr>
                                      <p:to>
                                        <p:strVal val="visible"/>
                                      </p:to>
                                    </p:set>
                                    <p:animEffect transition="in" filter="wipe(down)">
                                      <p:cBhvr>
                                        <p:cTn id="170" dur="290">
                                          <p:stCondLst>
                                            <p:cond delay="0"/>
                                          </p:stCondLst>
                                        </p:cTn>
                                        <p:tgtEl>
                                          <p:spTgt spid="19"/>
                                        </p:tgtEl>
                                      </p:cBhvr>
                                    </p:animEffect>
                                    <p:anim calcmode="lin" valueType="num">
                                      <p:cBhvr>
                                        <p:cTn id="171"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72"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73"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174"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175"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176" dur="13">
                                          <p:stCondLst>
                                            <p:cond delay="325"/>
                                          </p:stCondLst>
                                        </p:cTn>
                                        <p:tgtEl>
                                          <p:spTgt spid="19"/>
                                        </p:tgtEl>
                                      </p:cBhvr>
                                      <p:to x="100000" y="60000"/>
                                    </p:animScale>
                                    <p:animScale>
                                      <p:cBhvr>
                                        <p:cTn id="177" dur="83" decel="50000">
                                          <p:stCondLst>
                                            <p:cond delay="338"/>
                                          </p:stCondLst>
                                        </p:cTn>
                                        <p:tgtEl>
                                          <p:spTgt spid="19"/>
                                        </p:tgtEl>
                                      </p:cBhvr>
                                      <p:to x="100000" y="100000"/>
                                    </p:animScale>
                                    <p:animScale>
                                      <p:cBhvr>
                                        <p:cTn id="178" dur="13">
                                          <p:stCondLst>
                                            <p:cond delay="656"/>
                                          </p:stCondLst>
                                        </p:cTn>
                                        <p:tgtEl>
                                          <p:spTgt spid="19"/>
                                        </p:tgtEl>
                                      </p:cBhvr>
                                      <p:to x="100000" y="80000"/>
                                    </p:animScale>
                                    <p:animScale>
                                      <p:cBhvr>
                                        <p:cTn id="179" dur="83" decel="50000">
                                          <p:stCondLst>
                                            <p:cond delay="669"/>
                                          </p:stCondLst>
                                        </p:cTn>
                                        <p:tgtEl>
                                          <p:spTgt spid="19"/>
                                        </p:tgtEl>
                                      </p:cBhvr>
                                      <p:to x="100000" y="100000"/>
                                    </p:animScale>
                                    <p:animScale>
                                      <p:cBhvr>
                                        <p:cTn id="180" dur="13">
                                          <p:stCondLst>
                                            <p:cond delay="821"/>
                                          </p:stCondLst>
                                        </p:cTn>
                                        <p:tgtEl>
                                          <p:spTgt spid="19"/>
                                        </p:tgtEl>
                                      </p:cBhvr>
                                      <p:to x="100000" y="90000"/>
                                    </p:animScale>
                                    <p:animScale>
                                      <p:cBhvr>
                                        <p:cTn id="181" dur="83" decel="50000">
                                          <p:stCondLst>
                                            <p:cond delay="834"/>
                                          </p:stCondLst>
                                        </p:cTn>
                                        <p:tgtEl>
                                          <p:spTgt spid="19"/>
                                        </p:tgtEl>
                                      </p:cBhvr>
                                      <p:to x="100000" y="100000"/>
                                    </p:animScale>
                                    <p:animScale>
                                      <p:cBhvr>
                                        <p:cTn id="182" dur="13">
                                          <p:stCondLst>
                                            <p:cond delay="904"/>
                                          </p:stCondLst>
                                        </p:cTn>
                                        <p:tgtEl>
                                          <p:spTgt spid="19"/>
                                        </p:tgtEl>
                                      </p:cBhvr>
                                      <p:to x="100000" y="95000"/>
                                    </p:animScale>
                                    <p:animScale>
                                      <p:cBhvr>
                                        <p:cTn id="183" dur="83" decel="50000">
                                          <p:stCondLst>
                                            <p:cond delay="917"/>
                                          </p:stCondLst>
                                        </p:cTn>
                                        <p:tgtEl>
                                          <p:spTgt spid="19"/>
                                        </p:tgtEl>
                                      </p:cBhvr>
                                      <p:to x="100000" y="100000"/>
                                    </p:animScale>
                                  </p:childTnLst>
                                </p:cTn>
                              </p:par>
                              <p:par>
                                <p:cTn id="184" presetID="26" presetClass="entr" presetSubtype="0" fill="hold" grpId="0" nodeType="withEffect">
                                  <p:stCondLst>
                                    <p:cond delay="0"/>
                                  </p:stCondLst>
                                  <p:childTnLst>
                                    <p:set>
                                      <p:cBhvr>
                                        <p:cTn id="185" dur="1" fill="hold">
                                          <p:stCondLst>
                                            <p:cond delay="0"/>
                                          </p:stCondLst>
                                        </p:cTn>
                                        <p:tgtEl>
                                          <p:spTgt spid="12"/>
                                        </p:tgtEl>
                                        <p:attrNameLst>
                                          <p:attrName>style.visibility</p:attrName>
                                        </p:attrNameLst>
                                      </p:cBhvr>
                                      <p:to>
                                        <p:strVal val="visible"/>
                                      </p:to>
                                    </p:set>
                                    <p:animEffect transition="in" filter="wipe(down)">
                                      <p:cBhvr>
                                        <p:cTn id="186" dur="290">
                                          <p:stCondLst>
                                            <p:cond delay="0"/>
                                          </p:stCondLst>
                                        </p:cTn>
                                        <p:tgtEl>
                                          <p:spTgt spid="12"/>
                                        </p:tgtEl>
                                      </p:cBhvr>
                                    </p:animEffect>
                                    <p:anim calcmode="lin" valueType="num">
                                      <p:cBhvr>
                                        <p:cTn id="187"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88"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89"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190"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191"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192" dur="13">
                                          <p:stCondLst>
                                            <p:cond delay="325"/>
                                          </p:stCondLst>
                                        </p:cTn>
                                        <p:tgtEl>
                                          <p:spTgt spid="12"/>
                                        </p:tgtEl>
                                      </p:cBhvr>
                                      <p:to x="100000" y="60000"/>
                                    </p:animScale>
                                    <p:animScale>
                                      <p:cBhvr>
                                        <p:cTn id="193" dur="83" decel="50000">
                                          <p:stCondLst>
                                            <p:cond delay="338"/>
                                          </p:stCondLst>
                                        </p:cTn>
                                        <p:tgtEl>
                                          <p:spTgt spid="12"/>
                                        </p:tgtEl>
                                      </p:cBhvr>
                                      <p:to x="100000" y="100000"/>
                                    </p:animScale>
                                    <p:animScale>
                                      <p:cBhvr>
                                        <p:cTn id="194" dur="13">
                                          <p:stCondLst>
                                            <p:cond delay="656"/>
                                          </p:stCondLst>
                                        </p:cTn>
                                        <p:tgtEl>
                                          <p:spTgt spid="12"/>
                                        </p:tgtEl>
                                      </p:cBhvr>
                                      <p:to x="100000" y="80000"/>
                                    </p:animScale>
                                    <p:animScale>
                                      <p:cBhvr>
                                        <p:cTn id="195" dur="83" decel="50000">
                                          <p:stCondLst>
                                            <p:cond delay="669"/>
                                          </p:stCondLst>
                                        </p:cTn>
                                        <p:tgtEl>
                                          <p:spTgt spid="12"/>
                                        </p:tgtEl>
                                      </p:cBhvr>
                                      <p:to x="100000" y="100000"/>
                                    </p:animScale>
                                    <p:animScale>
                                      <p:cBhvr>
                                        <p:cTn id="196" dur="13">
                                          <p:stCondLst>
                                            <p:cond delay="821"/>
                                          </p:stCondLst>
                                        </p:cTn>
                                        <p:tgtEl>
                                          <p:spTgt spid="12"/>
                                        </p:tgtEl>
                                      </p:cBhvr>
                                      <p:to x="100000" y="90000"/>
                                    </p:animScale>
                                    <p:animScale>
                                      <p:cBhvr>
                                        <p:cTn id="197" dur="83" decel="50000">
                                          <p:stCondLst>
                                            <p:cond delay="834"/>
                                          </p:stCondLst>
                                        </p:cTn>
                                        <p:tgtEl>
                                          <p:spTgt spid="12"/>
                                        </p:tgtEl>
                                      </p:cBhvr>
                                      <p:to x="100000" y="100000"/>
                                    </p:animScale>
                                    <p:animScale>
                                      <p:cBhvr>
                                        <p:cTn id="198" dur="13">
                                          <p:stCondLst>
                                            <p:cond delay="904"/>
                                          </p:stCondLst>
                                        </p:cTn>
                                        <p:tgtEl>
                                          <p:spTgt spid="12"/>
                                        </p:tgtEl>
                                      </p:cBhvr>
                                      <p:to x="100000" y="95000"/>
                                    </p:animScale>
                                    <p:animScale>
                                      <p:cBhvr>
                                        <p:cTn id="199" dur="83" decel="50000">
                                          <p:stCondLst>
                                            <p:cond delay="917"/>
                                          </p:stCondLst>
                                        </p:cTn>
                                        <p:tgtEl>
                                          <p:spTgt spid="12"/>
                                        </p:tgtEl>
                                      </p:cBhvr>
                                      <p:to x="100000" y="100000"/>
                                    </p:animScale>
                                  </p:childTnLst>
                                </p:cTn>
                              </p:par>
                              <p:par>
                                <p:cTn id="200" presetID="26" presetClass="entr" presetSubtype="0" fill="hold" grpId="0" nodeType="withEffect">
                                  <p:stCondLst>
                                    <p:cond delay="0"/>
                                  </p:stCondLst>
                                  <p:childTnLst>
                                    <p:set>
                                      <p:cBhvr>
                                        <p:cTn id="201" dur="1" fill="hold">
                                          <p:stCondLst>
                                            <p:cond delay="0"/>
                                          </p:stCondLst>
                                        </p:cTn>
                                        <p:tgtEl>
                                          <p:spTgt spid="13"/>
                                        </p:tgtEl>
                                        <p:attrNameLst>
                                          <p:attrName>style.visibility</p:attrName>
                                        </p:attrNameLst>
                                      </p:cBhvr>
                                      <p:to>
                                        <p:strVal val="visible"/>
                                      </p:to>
                                    </p:set>
                                    <p:animEffect transition="in" filter="wipe(down)">
                                      <p:cBhvr>
                                        <p:cTn id="202" dur="290">
                                          <p:stCondLst>
                                            <p:cond delay="0"/>
                                          </p:stCondLst>
                                        </p:cTn>
                                        <p:tgtEl>
                                          <p:spTgt spid="13"/>
                                        </p:tgtEl>
                                      </p:cBhvr>
                                    </p:animEffect>
                                    <p:anim calcmode="lin" valueType="num">
                                      <p:cBhvr>
                                        <p:cTn id="203"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04"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05"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206"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207"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208" dur="13">
                                          <p:stCondLst>
                                            <p:cond delay="325"/>
                                          </p:stCondLst>
                                        </p:cTn>
                                        <p:tgtEl>
                                          <p:spTgt spid="13"/>
                                        </p:tgtEl>
                                      </p:cBhvr>
                                      <p:to x="100000" y="60000"/>
                                    </p:animScale>
                                    <p:animScale>
                                      <p:cBhvr>
                                        <p:cTn id="209" dur="83" decel="50000">
                                          <p:stCondLst>
                                            <p:cond delay="338"/>
                                          </p:stCondLst>
                                        </p:cTn>
                                        <p:tgtEl>
                                          <p:spTgt spid="13"/>
                                        </p:tgtEl>
                                      </p:cBhvr>
                                      <p:to x="100000" y="100000"/>
                                    </p:animScale>
                                    <p:animScale>
                                      <p:cBhvr>
                                        <p:cTn id="210" dur="13">
                                          <p:stCondLst>
                                            <p:cond delay="656"/>
                                          </p:stCondLst>
                                        </p:cTn>
                                        <p:tgtEl>
                                          <p:spTgt spid="13"/>
                                        </p:tgtEl>
                                      </p:cBhvr>
                                      <p:to x="100000" y="80000"/>
                                    </p:animScale>
                                    <p:animScale>
                                      <p:cBhvr>
                                        <p:cTn id="211" dur="83" decel="50000">
                                          <p:stCondLst>
                                            <p:cond delay="669"/>
                                          </p:stCondLst>
                                        </p:cTn>
                                        <p:tgtEl>
                                          <p:spTgt spid="13"/>
                                        </p:tgtEl>
                                      </p:cBhvr>
                                      <p:to x="100000" y="100000"/>
                                    </p:animScale>
                                    <p:animScale>
                                      <p:cBhvr>
                                        <p:cTn id="212" dur="13">
                                          <p:stCondLst>
                                            <p:cond delay="821"/>
                                          </p:stCondLst>
                                        </p:cTn>
                                        <p:tgtEl>
                                          <p:spTgt spid="13"/>
                                        </p:tgtEl>
                                      </p:cBhvr>
                                      <p:to x="100000" y="90000"/>
                                    </p:animScale>
                                    <p:animScale>
                                      <p:cBhvr>
                                        <p:cTn id="213" dur="83" decel="50000">
                                          <p:stCondLst>
                                            <p:cond delay="834"/>
                                          </p:stCondLst>
                                        </p:cTn>
                                        <p:tgtEl>
                                          <p:spTgt spid="13"/>
                                        </p:tgtEl>
                                      </p:cBhvr>
                                      <p:to x="100000" y="100000"/>
                                    </p:animScale>
                                    <p:animScale>
                                      <p:cBhvr>
                                        <p:cTn id="214" dur="13">
                                          <p:stCondLst>
                                            <p:cond delay="904"/>
                                          </p:stCondLst>
                                        </p:cTn>
                                        <p:tgtEl>
                                          <p:spTgt spid="13"/>
                                        </p:tgtEl>
                                      </p:cBhvr>
                                      <p:to x="100000" y="95000"/>
                                    </p:animScale>
                                    <p:animScale>
                                      <p:cBhvr>
                                        <p:cTn id="215" dur="83" decel="50000">
                                          <p:stCondLst>
                                            <p:cond delay="917"/>
                                          </p:stCondLst>
                                        </p:cTn>
                                        <p:tgtEl>
                                          <p:spTgt spid="13"/>
                                        </p:tgtEl>
                                      </p:cBhvr>
                                      <p:to x="100000" y="100000"/>
                                    </p:animScale>
                                  </p:childTnLst>
                                </p:cTn>
                              </p:par>
                              <p:par>
                                <p:cTn id="216" presetID="26" presetClass="entr" presetSubtype="0" fill="hold" nodeType="withEffect">
                                  <p:stCondLst>
                                    <p:cond delay="0"/>
                                  </p:stCondLst>
                                  <p:childTnLst>
                                    <p:set>
                                      <p:cBhvr>
                                        <p:cTn id="217" dur="1" fill="hold">
                                          <p:stCondLst>
                                            <p:cond delay="0"/>
                                          </p:stCondLst>
                                        </p:cTn>
                                        <p:tgtEl>
                                          <p:spTgt spid="14"/>
                                        </p:tgtEl>
                                        <p:attrNameLst>
                                          <p:attrName>style.visibility</p:attrName>
                                        </p:attrNameLst>
                                      </p:cBhvr>
                                      <p:to>
                                        <p:strVal val="visible"/>
                                      </p:to>
                                    </p:set>
                                    <p:animEffect transition="in" filter="wipe(down)">
                                      <p:cBhvr>
                                        <p:cTn id="218" dur="290">
                                          <p:stCondLst>
                                            <p:cond delay="0"/>
                                          </p:stCondLst>
                                        </p:cTn>
                                        <p:tgtEl>
                                          <p:spTgt spid="14"/>
                                        </p:tgtEl>
                                      </p:cBhvr>
                                    </p:animEffect>
                                    <p:anim calcmode="lin" valueType="num">
                                      <p:cBhvr>
                                        <p:cTn id="219"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20"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21"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222"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223"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224" dur="13">
                                          <p:stCondLst>
                                            <p:cond delay="325"/>
                                          </p:stCondLst>
                                        </p:cTn>
                                        <p:tgtEl>
                                          <p:spTgt spid="14"/>
                                        </p:tgtEl>
                                      </p:cBhvr>
                                      <p:to x="100000" y="60000"/>
                                    </p:animScale>
                                    <p:animScale>
                                      <p:cBhvr>
                                        <p:cTn id="225" dur="83" decel="50000">
                                          <p:stCondLst>
                                            <p:cond delay="338"/>
                                          </p:stCondLst>
                                        </p:cTn>
                                        <p:tgtEl>
                                          <p:spTgt spid="14"/>
                                        </p:tgtEl>
                                      </p:cBhvr>
                                      <p:to x="100000" y="100000"/>
                                    </p:animScale>
                                    <p:animScale>
                                      <p:cBhvr>
                                        <p:cTn id="226" dur="13">
                                          <p:stCondLst>
                                            <p:cond delay="656"/>
                                          </p:stCondLst>
                                        </p:cTn>
                                        <p:tgtEl>
                                          <p:spTgt spid="14"/>
                                        </p:tgtEl>
                                      </p:cBhvr>
                                      <p:to x="100000" y="80000"/>
                                    </p:animScale>
                                    <p:animScale>
                                      <p:cBhvr>
                                        <p:cTn id="227" dur="83" decel="50000">
                                          <p:stCondLst>
                                            <p:cond delay="669"/>
                                          </p:stCondLst>
                                        </p:cTn>
                                        <p:tgtEl>
                                          <p:spTgt spid="14"/>
                                        </p:tgtEl>
                                      </p:cBhvr>
                                      <p:to x="100000" y="100000"/>
                                    </p:animScale>
                                    <p:animScale>
                                      <p:cBhvr>
                                        <p:cTn id="228" dur="13">
                                          <p:stCondLst>
                                            <p:cond delay="821"/>
                                          </p:stCondLst>
                                        </p:cTn>
                                        <p:tgtEl>
                                          <p:spTgt spid="14"/>
                                        </p:tgtEl>
                                      </p:cBhvr>
                                      <p:to x="100000" y="90000"/>
                                    </p:animScale>
                                    <p:animScale>
                                      <p:cBhvr>
                                        <p:cTn id="229" dur="83" decel="50000">
                                          <p:stCondLst>
                                            <p:cond delay="834"/>
                                          </p:stCondLst>
                                        </p:cTn>
                                        <p:tgtEl>
                                          <p:spTgt spid="14"/>
                                        </p:tgtEl>
                                      </p:cBhvr>
                                      <p:to x="100000" y="100000"/>
                                    </p:animScale>
                                    <p:animScale>
                                      <p:cBhvr>
                                        <p:cTn id="230" dur="13">
                                          <p:stCondLst>
                                            <p:cond delay="904"/>
                                          </p:stCondLst>
                                        </p:cTn>
                                        <p:tgtEl>
                                          <p:spTgt spid="14"/>
                                        </p:tgtEl>
                                      </p:cBhvr>
                                      <p:to x="100000" y="95000"/>
                                    </p:animScale>
                                    <p:animScale>
                                      <p:cBhvr>
                                        <p:cTn id="231" dur="83" decel="50000">
                                          <p:stCondLst>
                                            <p:cond delay="917"/>
                                          </p:stCondLst>
                                        </p:cTn>
                                        <p:tgtEl>
                                          <p:spTgt spid="14"/>
                                        </p:tgtEl>
                                      </p:cBhvr>
                                      <p:to x="100000" y="100000"/>
                                    </p:animScale>
                                  </p:childTnLst>
                                </p:cTn>
                              </p:par>
                              <p:par>
                                <p:cTn id="232" presetID="26" presetClass="entr" presetSubtype="0" fill="hold" nodeType="withEffect">
                                  <p:stCondLst>
                                    <p:cond delay="0"/>
                                  </p:stCondLst>
                                  <p:childTnLst>
                                    <p:set>
                                      <p:cBhvr>
                                        <p:cTn id="233" dur="1" fill="hold">
                                          <p:stCondLst>
                                            <p:cond delay="0"/>
                                          </p:stCondLst>
                                        </p:cTn>
                                        <p:tgtEl>
                                          <p:spTgt spid="15"/>
                                        </p:tgtEl>
                                        <p:attrNameLst>
                                          <p:attrName>style.visibility</p:attrName>
                                        </p:attrNameLst>
                                      </p:cBhvr>
                                      <p:to>
                                        <p:strVal val="visible"/>
                                      </p:to>
                                    </p:set>
                                    <p:animEffect transition="in" filter="wipe(down)">
                                      <p:cBhvr>
                                        <p:cTn id="234" dur="290">
                                          <p:stCondLst>
                                            <p:cond delay="0"/>
                                          </p:stCondLst>
                                        </p:cTn>
                                        <p:tgtEl>
                                          <p:spTgt spid="15"/>
                                        </p:tgtEl>
                                      </p:cBhvr>
                                    </p:animEffect>
                                    <p:anim calcmode="lin" valueType="num">
                                      <p:cBhvr>
                                        <p:cTn id="235"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36"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37"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238"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239"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240" dur="13">
                                          <p:stCondLst>
                                            <p:cond delay="325"/>
                                          </p:stCondLst>
                                        </p:cTn>
                                        <p:tgtEl>
                                          <p:spTgt spid="15"/>
                                        </p:tgtEl>
                                      </p:cBhvr>
                                      <p:to x="100000" y="60000"/>
                                    </p:animScale>
                                    <p:animScale>
                                      <p:cBhvr>
                                        <p:cTn id="241" dur="83" decel="50000">
                                          <p:stCondLst>
                                            <p:cond delay="338"/>
                                          </p:stCondLst>
                                        </p:cTn>
                                        <p:tgtEl>
                                          <p:spTgt spid="15"/>
                                        </p:tgtEl>
                                      </p:cBhvr>
                                      <p:to x="100000" y="100000"/>
                                    </p:animScale>
                                    <p:animScale>
                                      <p:cBhvr>
                                        <p:cTn id="242" dur="13">
                                          <p:stCondLst>
                                            <p:cond delay="656"/>
                                          </p:stCondLst>
                                        </p:cTn>
                                        <p:tgtEl>
                                          <p:spTgt spid="15"/>
                                        </p:tgtEl>
                                      </p:cBhvr>
                                      <p:to x="100000" y="80000"/>
                                    </p:animScale>
                                    <p:animScale>
                                      <p:cBhvr>
                                        <p:cTn id="243" dur="83" decel="50000">
                                          <p:stCondLst>
                                            <p:cond delay="669"/>
                                          </p:stCondLst>
                                        </p:cTn>
                                        <p:tgtEl>
                                          <p:spTgt spid="15"/>
                                        </p:tgtEl>
                                      </p:cBhvr>
                                      <p:to x="100000" y="100000"/>
                                    </p:animScale>
                                    <p:animScale>
                                      <p:cBhvr>
                                        <p:cTn id="244" dur="13">
                                          <p:stCondLst>
                                            <p:cond delay="821"/>
                                          </p:stCondLst>
                                        </p:cTn>
                                        <p:tgtEl>
                                          <p:spTgt spid="15"/>
                                        </p:tgtEl>
                                      </p:cBhvr>
                                      <p:to x="100000" y="90000"/>
                                    </p:animScale>
                                    <p:animScale>
                                      <p:cBhvr>
                                        <p:cTn id="245" dur="83" decel="50000">
                                          <p:stCondLst>
                                            <p:cond delay="834"/>
                                          </p:stCondLst>
                                        </p:cTn>
                                        <p:tgtEl>
                                          <p:spTgt spid="15"/>
                                        </p:tgtEl>
                                      </p:cBhvr>
                                      <p:to x="100000" y="100000"/>
                                    </p:animScale>
                                    <p:animScale>
                                      <p:cBhvr>
                                        <p:cTn id="246" dur="13">
                                          <p:stCondLst>
                                            <p:cond delay="904"/>
                                          </p:stCondLst>
                                        </p:cTn>
                                        <p:tgtEl>
                                          <p:spTgt spid="15"/>
                                        </p:tgtEl>
                                      </p:cBhvr>
                                      <p:to x="100000" y="95000"/>
                                    </p:animScale>
                                    <p:animScale>
                                      <p:cBhvr>
                                        <p:cTn id="247" dur="83" decel="50000">
                                          <p:stCondLst>
                                            <p:cond delay="917"/>
                                          </p:stCondLst>
                                        </p:cTn>
                                        <p:tgtEl>
                                          <p:spTgt spid="15"/>
                                        </p:tgtEl>
                                      </p:cBhvr>
                                      <p:to x="100000" y="100000"/>
                                    </p:animScale>
                                  </p:childTnLst>
                                </p:cTn>
                              </p:par>
                            </p:childTnLst>
                          </p:cTn>
                        </p:par>
                      </p:childTnLst>
                    </p:cTn>
                  </p:par>
                  <p:par>
                    <p:cTn id="248" fill="hold">
                      <p:stCondLst>
                        <p:cond delay="indefinite"/>
                      </p:stCondLst>
                      <p:childTnLst>
                        <p:par>
                          <p:cTn id="249" fill="hold">
                            <p:stCondLst>
                              <p:cond delay="0"/>
                            </p:stCondLst>
                            <p:childTnLst>
                              <p:par>
                                <p:cTn id="250" presetID="17" presetClass="entr" presetSubtype="4" fill="hold" grpId="0" nodeType="clickEffect">
                                  <p:stCondLst>
                                    <p:cond delay="0"/>
                                  </p:stCondLst>
                                  <p:childTnLst>
                                    <p:set>
                                      <p:cBhvr>
                                        <p:cTn id="251" dur="1" fill="hold">
                                          <p:stCondLst>
                                            <p:cond delay="0"/>
                                          </p:stCondLst>
                                        </p:cTn>
                                        <p:tgtEl>
                                          <p:spTgt spid="23"/>
                                        </p:tgtEl>
                                        <p:attrNameLst>
                                          <p:attrName>style.visibility</p:attrName>
                                        </p:attrNameLst>
                                      </p:cBhvr>
                                      <p:to>
                                        <p:strVal val="visible"/>
                                      </p:to>
                                    </p:set>
                                    <p:anim calcmode="lin" valueType="num">
                                      <p:cBhvr>
                                        <p:cTn id="252" dur="1000" fill="hold"/>
                                        <p:tgtEl>
                                          <p:spTgt spid="23"/>
                                        </p:tgtEl>
                                        <p:attrNameLst>
                                          <p:attrName>ppt_x</p:attrName>
                                        </p:attrNameLst>
                                      </p:cBhvr>
                                      <p:tavLst>
                                        <p:tav tm="0">
                                          <p:val>
                                            <p:strVal val="#ppt_x"/>
                                          </p:val>
                                        </p:tav>
                                        <p:tav tm="100000">
                                          <p:val>
                                            <p:strVal val="#ppt_x"/>
                                          </p:val>
                                        </p:tav>
                                      </p:tavLst>
                                    </p:anim>
                                    <p:anim calcmode="lin" valueType="num">
                                      <p:cBhvr>
                                        <p:cTn id="253" dur="1000" fill="hold"/>
                                        <p:tgtEl>
                                          <p:spTgt spid="23"/>
                                        </p:tgtEl>
                                        <p:attrNameLst>
                                          <p:attrName>ppt_y</p:attrName>
                                        </p:attrNameLst>
                                      </p:cBhvr>
                                      <p:tavLst>
                                        <p:tav tm="0">
                                          <p:val>
                                            <p:strVal val="#ppt_y+#ppt_h/2"/>
                                          </p:val>
                                        </p:tav>
                                        <p:tav tm="100000">
                                          <p:val>
                                            <p:strVal val="#ppt_y"/>
                                          </p:val>
                                        </p:tav>
                                      </p:tavLst>
                                    </p:anim>
                                    <p:anim calcmode="lin" valueType="num">
                                      <p:cBhvr>
                                        <p:cTn id="254" dur="1000" fill="hold"/>
                                        <p:tgtEl>
                                          <p:spTgt spid="23"/>
                                        </p:tgtEl>
                                        <p:attrNameLst>
                                          <p:attrName>ppt_w</p:attrName>
                                        </p:attrNameLst>
                                      </p:cBhvr>
                                      <p:tavLst>
                                        <p:tav tm="0">
                                          <p:val>
                                            <p:strVal val="#ppt_w"/>
                                          </p:val>
                                        </p:tav>
                                        <p:tav tm="100000">
                                          <p:val>
                                            <p:strVal val="#ppt_w"/>
                                          </p:val>
                                        </p:tav>
                                      </p:tavLst>
                                    </p:anim>
                                    <p:anim calcmode="lin" valueType="num">
                                      <p:cBhvr>
                                        <p:cTn id="255" dur="1000" fill="hold"/>
                                        <p:tgtEl>
                                          <p:spTgt spid="23"/>
                                        </p:tgtEl>
                                        <p:attrNameLst>
                                          <p:attrName>ppt_h</p:attrName>
                                        </p:attrNameLst>
                                      </p:cBhvr>
                                      <p:tavLst>
                                        <p:tav tm="0">
                                          <p:val>
                                            <p:fltVal val="0"/>
                                          </p:val>
                                        </p:tav>
                                        <p:tav tm="100000">
                                          <p:val>
                                            <p:strVal val="#ppt_h"/>
                                          </p:val>
                                        </p:tav>
                                      </p:tavLst>
                                    </p:anim>
                                  </p:childTnLst>
                                </p:cTn>
                              </p:par>
                            </p:childTnLst>
                          </p:cTn>
                        </p:par>
                      </p:childTnLst>
                    </p:cTn>
                  </p:par>
                  <p:par>
                    <p:cTn id="256" fill="hold">
                      <p:stCondLst>
                        <p:cond delay="indefinite"/>
                      </p:stCondLst>
                      <p:childTnLst>
                        <p:par>
                          <p:cTn id="257" fill="hold">
                            <p:stCondLst>
                              <p:cond delay="0"/>
                            </p:stCondLst>
                            <p:childTnLst>
                              <p:par>
                                <p:cTn id="258" presetID="17" presetClass="entr" presetSubtype="4" fill="hold" grpId="0" nodeType="clickEffect">
                                  <p:stCondLst>
                                    <p:cond delay="0"/>
                                  </p:stCondLst>
                                  <p:childTnLst>
                                    <p:set>
                                      <p:cBhvr>
                                        <p:cTn id="259" dur="1" fill="hold">
                                          <p:stCondLst>
                                            <p:cond delay="0"/>
                                          </p:stCondLst>
                                        </p:cTn>
                                        <p:tgtEl>
                                          <p:spTgt spid="24"/>
                                        </p:tgtEl>
                                        <p:attrNameLst>
                                          <p:attrName>style.visibility</p:attrName>
                                        </p:attrNameLst>
                                      </p:cBhvr>
                                      <p:to>
                                        <p:strVal val="visible"/>
                                      </p:to>
                                    </p:set>
                                    <p:anim calcmode="lin" valueType="num">
                                      <p:cBhvr>
                                        <p:cTn id="260" dur="1000" fill="hold"/>
                                        <p:tgtEl>
                                          <p:spTgt spid="24"/>
                                        </p:tgtEl>
                                        <p:attrNameLst>
                                          <p:attrName>ppt_x</p:attrName>
                                        </p:attrNameLst>
                                      </p:cBhvr>
                                      <p:tavLst>
                                        <p:tav tm="0">
                                          <p:val>
                                            <p:strVal val="#ppt_x"/>
                                          </p:val>
                                        </p:tav>
                                        <p:tav tm="100000">
                                          <p:val>
                                            <p:strVal val="#ppt_x"/>
                                          </p:val>
                                        </p:tav>
                                      </p:tavLst>
                                    </p:anim>
                                    <p:anim calcmode="lin" valueType="num">
                                      <p:cBhvr>
                                        <p:cTn id="261" dur="1000" fill="hold"/>
                                        <p:tgtEl>
                                          <p:spTgt spid="24"/>
                                        </p:tgtEl>
                                        <p:attrNameLst>
                                          <p:attrName>ppt_y</p:attrName>
                                        </p:attrNameLst>
                                      </p:cBhvr>
                                      <p:tavLst>
                                        <p:tav tm="0">
                                          <p:val>
                                            <p:strVal val="#ppt_y+#ppt_h/2"/>
                                          </p:val>
                                        </p:tav>
                                        <p:tav tm="100000">
                                          <p:val>
                                            <p:strVal val="#ppt_y"/>
                                          </p:val>
                                        </p:tav>
                                      </p:tavLst>
                                    </p:anim>
                                    <p:anim calcmode="lin" valueType="num">
                                      <p:cBhvr>
                                        <p:cTn id="262" dur="1000" fill="hold"/>
                                        <p:tgtEl>
                                          <p:spTgt spid="24"/>
                                        </p:tgtEl>
                                        <p:attrNameLst>
                                          <p:attrName>ppt_w</p:attrName>
                                        </p:attrNameLst>
                                      </p:cBhvr>
                                      <p:tavLst>
                                        <p:tav tm="0">
                                          <p:val>
                                            <p:strVal val="#ppt_w"/>
                                          </p:val>
                                        </p:tav>
                                        <p:tav tm="100000">
                                          <p:val>
                                            <p:strVal val="#ppt_w"/>
                                          </p:val>
                                        </p:tav>
                                      </p:tavLst>
                                    </p:anim>
                                    <p:anim calcmode="lin" valueType="num">
                                      <p:cBhvr>
                                        <p:cTn id="263" dur="1000" fill="hold"/>
                                        <p:tgtEl>
                                          <p:spTgt spid="24"/>
                                        </p:tgtEl>
                                        <p:attrNameLst>
                                          <p:attrName>ppt_h</p:attrName>
                                        </p:attrNameLst>
                                      </p:cBhvr>
                                      <p:tavLst>
                                        <p:tav tm="0">
                                          <p:val>
                                            <p:fltVal val="0"/>
                                          </p:val>
                                        </p:tav>
                                        <p:tav tm="100000">
                                          <p:val>
                                            <p:strVal val="#ppt_h"/>
                                          </p:val>
                                        </p:tav>
                                      </p:tavLst>
                                    </p:anim>
                                  </p:childTnLst>
                                </p:cTn>
                              </p:par>
                            </p:childTnLst>
                          </p:cTn>
                        </p:par>
                      </p:childTnLst>
                    </p:cTn>
                  </p:par>
                  <p:par>
                    <p:cTn id="264" fill="hold">
                      <p:stCondLst>
                        <p:cond delay="indefinite"/>
                      </p:stCondLst>
                      <p:childTnLst>
                        <p:par>
                          <p:cTn id="265" fill="hold">
                            <p:stCondLst>
                              <p:cond delay="0"/>
                            </p:stCondLst>
                            <p:childTnLst>
                              <p:par>
                                <p:cTn id="266" presetID="17" presetClass="entr" presetSubtype="4" fill="hold" grpId="0" nodeType="clickEffect">
                                  <p:stCondLst>
                                    <p:cond delay="0"/>
                                  </p:stCondLst>
                                  <p:childTnLst>
                                    <p:set>
                                      <p:cBhvr>
                                        <p:cTn id="267" dur="1" fill="hold">
                                          <p:stCondLst>
                                            <p:cond delay="0"/>
                                          </p:stCondLst>
                                        </p:cTn>
                                        <p:tgtEl>
                                          <p:spTgt spid="25"/>
                                        </p:tgtEl>
                                        <p:attrNameLst>
                                          <p:attrName>style.visibility</p:attrName>
                                        </p:attrNameLst>
                                      </p:cBhvr>
                                      <p:to>
                                        <p:strVal val="visible"/>
                                      </p:to>
                                    </p:set>
                                    <p:anim calcmode="lin" valueType="num">
                                      <p:cBhvr>
                                        <p:cTn id="268" dur="1000" fill="hold"/>
                                        <p:tgtEl>
                                          <p:spTgt spid="25"/>
                                        </p:tgtEl>
                                        <p:attrNameLst>
                                          <p:attrName>ppt_x</p:attrName>
                                        </p:attrNameLst>
                                      </p:cBhvr>
                                      <p:tavLst>
                                        <p:tav tm="0">
                                          <p:val>
                                            <p:strVal val="#ppt_x"/>
                                          </p:val>
                                        </p:tav>
                                        <p:tav tm="100000">
                                          <p:val>
                                            <p:strVal val="#ppt_x"/>
                                          </p:val>
                                        </p:tav>
                                      </p:tavLst>
                                    </p:anim>
                                    <p:anim calcmode="lin" valueType="num">
                                      <p:cBhvr>
                                        <p:cTn id="269" dur="1000" fill="hold"/>
                                        <p:tgtEl>
                                          <p:spTgt spid="25"/>
                                        </p:tgtEl>
                                        <p:attrNameLst>
                                          <p:attrName>ppt_y</p:attrName>
                                        </p:attrNameLst>
                                      </p:cBhvr>
                                      <p:tavLst>
                                        <p:tav tm="0">
                                          <p:val>
                                            <p:strVal val="#ppt_y+#ppt_h/2"/>
                                          </p:val>
                                        </p:tav>
                                        <p:tav tm="100000">
                                          <p:val>
                                            <p:strVal val="#ppt_y"/>
                                          </p:val>
                                        </p:tav>
                                      </p:tavLst>
                                    </p:anim>
                                    <p:anim calcmode="lin" valueType="num">
                                      <p:cBhvr>
                                        <p:cTn id="270" dur="1000" fill="hold"/>
                                        <p:tgtEl>
                                          <p:spTgt spid="25"/>
                                        </p:tgtEl>
                                        <p:attrNameLst>
                                          <p:attrName>ppt_w</p:attrName>
                                        </p:attrNameLst>
                                      </p:cBhvr>
                                      <p:tavLst>
                                        <p:tav tm="0">
                                          <p:val>
                                            <p:strVal val="#ppt_w"/>
                                          </p:val>
                                        </p:tav>
                                        <p:tav tm="100000">
                                          <p:val>
                                            <p:strVal val="#ppt_w"/>
                                          </p:val>
                                        </p:tav>
                                      </p:tavLst>
                                    </p:anim>
                                    <p:anim calcmode="lin" valueType="num">
                                      <p:cBhvr>
                                        <p:cTn id="271" dur="1000" fill="hold"/>
                                        <p:tgtEl>
                                          <p:spTgt spid="25"/>
                                        </p:tgtEl>
                                        <p:attrNameLst>
                                          <p:attrName>ppt_h</p:attrName>
                                        </p:attrNameLst>
                                      </p:cBhvr>
                                      <p:tavLst>
                                        <p:tav tm="0">
                                          <p:val>
                                            <p:fltVal val="0"/>
                                          </p:val>
                                        </p:tav>
                                        <p:tav tm="100000">
                                          <p:val>
                                            <p:strVal val="#ppt_h"/>
                                          </p:val>
                                        </p:tav>
                                      </p:tavLst>
                                    </p:anim>
                                  </p:childTnLst>
                                </p:cTn>
                              </p:par>
                            </p:childTnLst>
                          </p:cTn>
                        </p:par>
                      </p:childTnLst>
                    </p:cTn>
                  </p:par>
                  <p:par>
                    <p:cTn id="272" fill="hold">
                      <p:stCondLst>
                        <p:cond delay="indefinite"/>
                      </p:stCondLst>
                      <p:childTnLst>
                        <p:par>
                          <p:cTn id="273" fill="hold">
                            <p:stCondLst>
                              <p:cond delay="0"/>
                            </p:stCondLst>
                            <p:childTnLst>
                              <p:par>
                                <p:cTn id="274" presetID="17" presetClass="entr" presetSubtype="4" fill="hold" grpId="0" nodeType="clickEffect">
                                  <p:stCondLst>
                                    <p:cond delay="0"/>
                                  </p:stCondLst>
                                  <p:childTnLst>
                                    <p:set>
                                      <p:cBhvr>
                                        <p:cTn id="275" dur="1" fill="hold">
                                          <p:stCondLst>
                                            <p:cond delay="0"/>
                                          </p:stCondLst>
                                        </p:cTn>
                                        <p:tgtEl>
                                          <p:spTgt spid="26"/>
                                        </p:tgtEl>
                                        <p:attrNameLst>
                                          <p:attrName>style.visibility</p:attrName>
                                        </p:attrNameLst>
                                      </p:cBhvr>
                                      <p:to>
                                        <p:strVal val="visible"/>
                                      </p:to>
                                    </p:set>
                                    <p:anim calcmode="lin" valueType="num">
                                      <p:cBhvr>
                                        <p:cTn id="276" dur="1000" fill="hold"/>
                                        <p:tgtEl>
                                          <p:spTgt spid="26"/>
                                        </p:tgtEl>
                                        <p:attrNameLst>
                                          <p:attrName>ppt_x</p:attrName>
                                        </p:attrNameLst>
                                      </p:cBhvr>
                                      <p:tavLst>
                                        <p:tav tm="0">
                                          <p:val>
                                            <p:strVal val="#ppt_x"/>
                                          </p:val>
                                        </p:tav>
                                        <p:tav tm="100000">
                                          <p:val>
                                            <p:strVal val="#ppt_x"/>
                                          </p:val>
                                        </p:tav>
                                      </p:tavLst>
                                    </p:anim>
                                    <p:anim calcmode="lin" valueType="num">
                                      <p:cBhvr>
                                        <p:cTn id="277" dur="1000" fill="hold"/>
                                        <p:tgtEl>
                                          <p:spTgt spid="26"/>
                                        </p:tgtEl>
                                        <p:attrNameLst>
                                          <p:attrName>ppt_y</p:attrName>
                                        </p:attrNameLst>
                                      </p:cBhvr>
                                      <p:tavLst>
                                        <p:tav tm="0">
                                          <p:val>
                                            <p:strVal val="#ppt_y+#ppt_h/2"/>
                                          </p:val>
                                        </p:tav>
                                        <p:tav tm="100000">
                                          <p:val>
                                            <p:strVal val="#ppt_y"/>
                                          </p:val>
                                        </p:tav>
                                      </p:tavLst>
                                    </p:anim>
                                    <p:anim calcmode="lin" valueType="num">
                                      <p:cBhvr>
                                        <p:cTn id="278" dur="1000" fill="hold"/>
                                        <p:tgtEl>
                                          <p:spTgt spid="26"/>
                                        </p:tgtEl>
                                        <p:attrNameLst>
                                          <p:attrName>ppt_w</p:attrName>
                                        </p:attrNameLst>
                                      </p:cBhvr>
                                      <p:tavLst>
                                        <p:tav tm="0">
                                          <p:val>
                                            <p:strVal val="#ppt_w"/>
                                          </p:val>
                                        </p:tav>
                                        <p:tav tm="100000">
                                          <p:val>
                                            <p:strVal val="#ppt_w"/>
                                          </p:val>
                                        </p:tav>
                                      </p:tavLst>
                                    </p:anim>
                                    <p:anim calcmode="lin" valueType="num">
                                      <p:cBhvr>
                                        <p:cTn id="279" dur="1000" fill="hold"/>
                                        <p:tgtEl>
                                          <p:spTgt spid="26"/>
                                        </p:tgtEl>
                                        <p:attrNameLst>
                                          <p:attrName>ppt_h</p:attrName>
                                        </p:attrNameLst>
                                      </p:cBhvr>
                                      <p:tavLst>
                                        <p:tav tm="0">
                                          <p:val>
                                            <p:fltVal val="0"/>
                                          </p:val>
                                        </p:tav>
                                        <p:tav tm="100000">
                                          <p:val>
                                            <p:strVal val="#ppt_h"/>
                                          </p:val>
                                        </p:tav>
                                      </p:tavLst>
                                    </p:anim>
                                  </p:childTnLst>
                                </p:cTn>
                              </p:par>
                            </p:childTnLst>
                          </p:cTn>
                        </p:par>
                      </p:childTnLst>
                    </p:cTn>
                  </p:par>
                  <p:par>
                    <p:cTn id="280" fill="hold">
                      <p:stCondLst>
                        <p:cond delay="indefinite"/>
                      </p:stCondLst>
                      <p:childTnLst>
                        <p:par>
                          <p:cTn id="281" fill="hold">
                            <p:stCondLst>
                              <p:cond delay="0"/>
                            </p:stCondLst>
                            <p:childTnLst>
                              <p:par>
                                <p:cTn id="282" presetID="17" presetClass="entr" presetSubtype="4" fill="hold" grpId="0" nodeType="clickEffect">
                                  <p:stCondLst>
                                    <p:cond delay="0"/>
                                  </p:stCondLst>
                                  <p:childTnLst>
                                    <p:set>
                                      <p:cBhvr>
                                        <p:cTn id="283" dur="1" fill="hold">
                                          <p:stCondLst>
                                            <p:cond delay="0"/>
                                          </p:stCondLst>
                                        </p:cTn>
                                        <p:tgtEl>
                                          <p:spTgt spid="27"/>
                                        </p:tgtEl>
                                        <p:attrNameLst>
                                          <p:attrName>style.visibility</p:attrName>
                                        </p:attrNameLst>
                                      </p:cBhvr>
                                      <p:to>
                                        <p:strVal val="visible"/>
                                      </p:to>
                                    </p:set>
                                    <p:anim calcmode="lin" valueType="num">
                                      <p:cBhvr>
                                        <p:cTn id="284" dur="1000" fill="hold"/>
                                        <p:tgtEl>
                                          <p:spTgt spid="27"/>
                                        </p:tgtEl>
                                        <p:attrNameLst>
                                          <p:attrName>ppt_x</p:attrName>
                                        </p:attrNameLst>
                                      </p:cBhvr>
                                      <p:tavLst>
                                        <p:tav tm="0">
                                          <p:val>
                                            <p:strVal val="#ppt_x"/>
                                          </p:val>
                                        </p:tav>
                                        <p:tav tm="100000">
                                          <p:val>
                                            <p:strVal val="#ppt_x"/>
                                          </p:val>
                                        </p:tav>
                                      </p:tavLst>
                                    </p:anim>
                                    <p:anim calcmode="lin" valueType="num">
                                      <p:cBhvr>
                                        <p:cTn id="285" dur="1000" fill="hold"/>
                                        <p:tgtEl>
                                          <p:spTgt spid="27"/>
                                        </p:tgtEl>
                                        <p:attrNameLst>
                                          <p:attrName>ppt_y</p:attrName>
                                        </p:attrNameLst>
                                      </p:cBhvr>
                                      <p:tavLst>
                                        <p:tav tm="0">
                                          <p:val>
                                            <p:strVal val="#ppt_y+#ppt_h/2"/>
                                          </p:val>
                                        </p:tav>
                                        <p:tav tm="100000">
                                          <p:val>
                                            <p:strVal val="#ppt_y"/>
                                          </p:val>
                                        </p:tav>
                                      </p:tavLst>
                                    </p:anim>
                                    <p:anim calcmode="lin" valueType="num">
                                      <p:cBhvr>
                                        <p:cTn id="286" dur="1000" fill="hold"/>
                                        <p:tgtEl>
                                          <p:spTgt spid="27"/>
                                        </p:tgtEl>
                                        <p:attrNameLst>
                                          <p:attrName>ppt_w</p:attrName>
                                        </p:attrNameLst>
                                      </p:cBhvr>
                                      <p:tavLst>
                                        <p:tav tm="0">
                                          <p:val>
                                            <p:strVal val="#ppt_w"/>
                                          </p:val>
                                        </p:tav>
                                        <p:tav tm="100000">
                                          <p:val>
                                            <p:strVal val="#ppt_w"/>
                                          </p:val>
                                        </p:tav>
                                      </p:tavLst>
                                    </p:anim>
                                    <p:anim calcmode="lin" valueType="num">
                                      <p:cBhvr>
                                        <p:cTn id="287" dur="1000" fill="hold"/>
                                        <p:tgtEl>
                                          <p:spTgt spid="27"/>
                                        </p:tgtEl>
                                        <p:attrNameLst>
                                          <p:attrName>ppt_h</p:attrName>
                                        </p:attrNameLst>
                                      </p:cBhvr>
                                      <p:tavLst>
                                        <p:tav tm="0">
                                          <p:val>
                                            <p:fltVal val="0"/>
                                          </p:val>
                                        </p:tav>
                                        <p:tav tm="100000">
                                          <p:val>
                                            <p:strVal val="#ppt_h"/>
                                          </p:val>
                                        </p:tav>
                                      </p:tavLst>
                                    </p:anim>
                                  </p:childTnLst>
                                </p:cTn>
                              </p:par>
                            </p:childTnLst>
                          </p:cTn>
                        </p:par>
                      </p:childTnLst>
                    </p:cTn>
                  </p:par>
                  <p:par>
                    <p:cTn id="288" fill="hold">
                      <p:stCondLst>
                        <p:cond delay="indefinite"/>
                      </p:stCondLst>
                      <p:childTnLst>
                        <p:par>
                          <p:cTn id="289" fill="hold">
                            <p:stCondLst>
                              <p:cond delay="0"/>
                            </p:stCondLst>
                            <p:childTnLst>
                              <p:par>
                                <p:cTn id="290" presetID="17" presetClass="entr" presetSubtype="4" fill="hold" grpId="0" nodeType="clickEffect">
                                  <p:stCondLst>
                                    <p:cond delay="0"/>
                                  </p:stCondLst>
                                  <p:childTnLst>
                                    <p:set>
                                      <p:cBhvr>
                                        <p:cTn id="291" dur="1" fill="hold">
                                          <p:stCondLst>
                                            <p:cond delay="0"/>
                                          </p:stCondLst>
                                        </p:cTn>
                                        <p:tgtEl>
                                          <p:spTgt spid="28"/>
                                        </p:tgtEl>
                                        <p:attrNameLst>
                                          <p:attrName>style.visibility</p:attrName>
                                        </p:attrNameLst>
                                      </p:cBhvr>
                                      <p:to>
                                        <p:strVal val="visible"/>
                                      </p:to>
                                    </p:set>
                                    <p:anim calcmode="lin" valueType="num">
                                      <p:cBhvr>
                                        <p:cTn id="292" dur="1000" fill="hold"/>
                                        <p:tgtEl>
                                          <p:spTgt spid="28"/>
                                        </p:tgtEl>
                                        <p:attrNameLst>
                                          <p:attrName>ppt_x</p:attrName>
                                        </p:attrNameLst>
                                      </p:cBhvr>
                                      <p:tavLst>
                                        <p:tav tm="0">
                                          <p:val>
                                            <p:strVal val="#ppt_x"/>
                                          </p:val>
                                        </p:tav>
                                        <p:tav tm="100000">
                                          <p:val>
                                            <p:strVal val="#ppt_x"/>
                                          </p:val>
                                        </p:tav>
                                      </p:tavLst>
                                    </p:anim>
                                    <p:anim calcmode="lin" valueType="num">
                                      <p:cBhvr>
                                        <p:cTn id="293" dur="1000" fill="hold"/>
                                        <p:tgtEl>
                                          <p:spTgt spid="28"/>
                                        </p:tgtEl>
                                        <p:attrNameLst>
                                          <p:attrName>ppt_y</p:attrName>
                                        </p:attrNameLst>
                                      </p:cBhvr>
                                      <p:tavLst>
                                        <p:tav tm="0">
                                          <p:val>
                                            <p:strVal val="#ppt_y+#ppt_h/2"/>
                                          </p:val>
                                        </p:tav>
                                        <p:tav tm="100000">
                                          <p:val>
                                            <p:strVal val="#ppt_y"/>
                                          </p:val>
                                        </p:tav>
                                      </p:tavLst>
                                    </p:anim>
                                    <p:anim calcmode="lin" valueType="num">
                                      <p:cBhvr>
                                        <p:cTn id="294" dur="1000" fill="hold"/>
                                        <p:tgtEl>
                                          <p:spTgt spid="28"/>
                                        </p:tgtEl>
                                        <p:attrNameLst>
                                          <p:attrName>ppt_w</p:attrName>
                                        </p:attrNameLst>
                                      </p:cBhvr>
                                      <p:tavLst>
                                        <p:tav tm="0">
                                          <p:val>
                                            <p:strVal val="#ppt_w"/>
                                          </p:val>
                                        </p:tav>
                                        <p:tav tm="100000">
                                          <p:val>
                                            <p:strVal val="#ppt_w"/>
                                          </p:val>
                                        </p:tav>
                                      </p:tavLst>
                                    </p:anim>
                                    <p:anim calcmode="lin" valueType="num">
                                      <p:cBhvr>
                                        <p:cTn id="295" dur="1000" fill="hold"/>
                                        <p:tgtEl>
                                          <p:spTgt spid="2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22" grpId="0" animBg="1"/>
      <p:bldP spid="23" grpId="0"/>
      <p:bldP spid="24" grpId="0"/>
      <p:bldP spid="25" grpId="0"/>
      <p:bldP spid="26" grpId="0"/>
      <p:bldP spid="27" grpId="0"/>
      <p:bldP spid="2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سحابة 2"/>
          <p:cNvSpPr/>
          <p:nvPr/>
        </p:nvSpPr>
        <p:spPr>
          <a:xfrm>
            <a:off x="285720" y="285728"/>
            <a:ext cx="8143932" cy="6143668"/>
          </a:xfrm>
          <a:prstGeom prst="cloud">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path path="circle">
              <a:fillToRect l="100000" t="100000"/>
            </a:path>
            <a:tileRect r="-100000" b="-100000"/>
          </a:gradFill>
          <a:ln>
            <a:solidFill>
              <a:schemeClr val="accent6">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endParaRPr lang="ar-SA" sz="2400" b="1" spc="50" dirty="0" smtClean="0">
              <a:ln w="11430"/>
              <a:solidFill>
                <a:schemeClr val="tx1"/>
              </a:solidFill>
              <a:effectLst>
                <a:outerShdw blurRad="76200" dist="50800" dir="5400000" algn="tl" rotWithShape="0">
                  <a:srgbClr val="000000">
                    <a:alpha val="65000"/>
                  </a:srgbClr>
                </a:outerShdw>
              </a:effectLst>
            </a:endParaRPr>
          </a:p>
          <a:p>
            <a:pPr algn="ctr"/>
            <a:endParaRPr lang="ar-SA" sz="2400" b="1" spc="50" dirty="0" smtClean="0">
              <a:ln w="11430"/>
              <a:solidFill>
                <a:schemeClr val="tx1"/>
              </a:solidFill>
              <a:effectLst>
                <a:outerShdw blurRad="76200" dist="50800" dir="5400000" algn="tl" rotWithShape="0">
                  <a:srgbClr val="000000">
                    <a:alpha val="65000"/>
                  </a:srgbClr>
                </a:outerShdw>
              </a:effectLst>
            </a:endParaRPr>
          </a:p>
          <a:p>
            <a:pPr algn="ctr"/>
            <a:r>
              <a:rPr lang="ar-SA" sz="2400" b="1" spc="50" dirty="0" smtClean="0">
                <a:ln w="11430"/>
                <a:solidFill>
                  <a:schemeClr val="tx1"/>
                </a:solidFill>
                <a:effectLst>
                  <a:outerShdw blurRad="76200" dist="50800" dir="5400000" algn="tl" rotWithShape="0">
                    <a:srgbClr val="000000">
                      <a:alpha val="65000"/>
                    </a:srgbClr>
                  </a:outerShdw>
                </a:effectLst>
              </a:rPr>
              <a:t> </a:t>
            </a:r>
          </a:p>
          <a:p>
            <a:pPr algn="ctr"/>
            <a:r>
              <a:rPr lang="ar-SA" sz="2400" b="1" spc="50" dirty="0" smtClean="0">
                <a:ln w="11430">
                  <a:solidFill>
                    <a:sysClr val="windowText" lastClr="000000"/>
                  </a:solidFill>
                </a:ln>
                <a:solidFill>
                  <a:schemeClr val="tx1"/>
                </a:solidFill>
                <a:effectLst>
                  <a:outerShdw blurRad="76200" dist="50800" dir="5400000" algn="tl" rotWithShape="0">
                    <a:srgbClr val="000000">
                      <a:alpha val="65000"/>
                    </a:srgbClr>
                  </a:outerShdw>
                </a:effectLst>
              </a:rPr>
              <a:t>ينقسم الاسم الموصول بحسب مقتضى الكلام إلى:</a:t>
            </a:r>
          </a:p>
          <a:p>
            <a:pPr algn="ctr"/>
            <a:r>
              <a:rPr lang="ar-SA" sz="2400" b="1" spc="50" dirty="0" smtClean="0">
                <a:ln w="11430">
                  <a:solidFill>
                    <a:sysClr val="windowText" lastClr="000000"/>
                  </a:solidFill>
                </a:ln>
                <a:solidFill>
                  <a:schemeClr val="tx1"/>
                </a:solidFill>
                <a:effectLst>
                  <a:outerShdw blurRad="76200" dist="50800" dir="5400000" algn="tl" rotWithShape="0">
                    <a:srgbClr val="000000">
                      <a:alpha val="65000"/>
                    </a:srgbClr>
                  </a:outerShdw>
                </a:effectLst>
              </a:rPr>
              <a:t>1)موصولة خاصة:</a:t>
            </a:r>
          </a:p>
          <a:p>
            <a:pPr algn="ctr"/>
            <a:r>
              <a:rPr lang="ar-SA" sz="2400" b="1" spc="50" dirty="0" smtClean="0">
                <a:ln w="11430">
                  <a:solidFill>
                    <a:sysClr val="windowText" lastClr="000000"/>
                  </a:solidFill>
                </a:ln>
                <a:solidFill>
                  <a:schemeClr val="tx1"/>
                </a:solidFill>
                <a:effectLst>
                  <a:outerShdw blurRad="76200" dist="50800" dir="5400000" algn="tl" rotWithShape="0">
                    <a:srgbClr val="000000">
                      <a:alpha val="65000"/>
                    </a:srgbClr>
                  </a:outerShdw>
                </a:effectLst>
              </a:rPr>
              <a:t>- للمفرد المذكر:الذي.</a:t>
            </a:r>
          </a:p>
          <a:p>
            <a:pPr algn="ctr">
              <a:buFontTx/>
              <a:buChar char="-"/>
            </a:pPr>
            <a:r>
              <a:rPr lang="ar-SA" sz="2400" b="1" spc="50" dirty="0" smtClean="0">
                <a:ln w="11430">
                  <a:solidFill>
                    <a:sysClr val="windowText" lastClr="000000"/>
                  </a:solidFill>
                </a:ln>
                <a:solidFill>
                  <a:schemeClr val="tx1"/>
                </a:solidFill>
                <a:effectLst>
                  <a:outerShdw blurRad="76200" dist="50800" dir="5400000" algn="tl" rotWithShape="0">
                    <a:srgbClr val="000000">
                      <a:alpha val="65000"/>
                    </a:srgbClr>
                  </a:outerShdw>
                </a:effectLst>
              </a:rPr>
              <a:t>للمفردة المؤنثة:التي.</a:t>
            </a:r>
          </a:p>
          <a:p>
            <a:pPr algn="ctr">
              <a:buFontTx/>
              <a:buChar char="-"/>
            </a:pPr>
            <a:r>
              <a:rPr lang="ar-SA" sz="2400" b="1" spc="50" dirty="0" smtClean="0">
                <a:ln w="11430">
                  <a:solidFill>
                    <a:sysClr val="windowText" lastClr="000000"/>
                  </a:solidFill>
                </a:ln>
                <a:solidFill>
                  <a:schemeClr val="tx1"/>
                </a:solidFill>
                <a:effectLst>
                  <a:outerShdw blurRad="76200" dist="50800" dir="5400000" algn="tl" rotWithShape="0">
                    <a:srgbClr val="000000">
                      <a:alpha val="65000"/>
                    </a:srgbClr>
                  </a:outerShdw>
                </a:effectLst>
              </a:rPr>
              <a:t> للمثنى المذكر:اللذان.</a:t>
            </a:r>
          </a:p>
          <a:p>
            <a:pPr algn="ctr"/>
            <a:r>
              <a:rPr lang="ar-SA" sz="2400" b="1" spc="50" dirty="0" smtClean="0">
                <a:ln w="11430">
                  <a:solidFill>
                    <a:sysClr val="windowText" lastClr="000000"/>
                  </a:solidFill>
                </a:ln>
                <a:solidFill>
                  <a:schemeClr val="tx1"/>
                </a:solidFill>
                <a:effectLst>
                  <a:outerShdw blurRad="76200" dist="50800" dir="5400000" algn="tl" rotWithShape="0">
                    <a:srgbClr val="000000">
                      <a:alpha val="65000"/>
                    </a:srgbClr>
                  </a:outerShdw>
                </a:effectLst>
              </a:rPr>
              <a:t>في حالة الرفع،واللذين في حالتي النصب والجر.</a:t>
            </a:r>
          </a:p>
          <a:p>
            <a:pPr algn="ctr">
              <a:buFontTx/>
              <a:buChar char="-"/>
            </a:pPr>
            <a:r>
              <a:rPr lang="ar-SA" sz="2400" b="1" spc="50" dirty="0" smtClean="0">
                <a:ln w="11430">
                  <a:solidFill>
                    <a:sysClr val="windowText" lastClr="000000"/>
                  </a:solidFill>
                </a:ln>
                <a:solidFill>
                  <a:schemeClr val="tx1"/>
                </a:solidFill>
                <a:effectLst>
                  <a:outerShdw blurRad="76200" dist="50800" dir="5400000" algn="tl" rotWithShape="0">
                    <a:srgbClr val="000000">
                      <a:alpha val="65000"/>
                    </a:srgbClr>
                  </a:outerShdw>
                </a:effectLst>
              </a:rPr>
              <a:t>للمثنى المؤنث:اللتان رفعاً،واللتين نصباً وجراً.</a:t>
            </a:r>
          </a:p>
          <a:p>
            <a:pPr algn="ctr">
              <a:buFontTx/>
              <a:buChar char="-"/>
            </a:pPr>
            <a:r>
              <a:rPr lang="ar-SA" sz="2400" b="1" spc="50" dirty="0" smtClean="0">
                <a:ln w="11430">
                  <a:solidFill>
                    <a:sysClr val="windowText" lastClr="000000"/>
                  </a:solidFill>
                </a:ln>
                <a:solidFill>
                  <a:schemeClr val="tx1"/>
                </a:solidFill>
                <a:effectLst>
                  <a:outerShdw blurRad="76200" dist="50800" dir="5400000" algn="tl" rotWithShape="0">
                    <a:srgbClr val="000000">
                      <a:alpha val="65000"/>
                    </a:srgbClr>
                  </a:outerShdw>
                </a:effectLst>
              </a:rPr>
              <a:t>الجمع المذكر:الذين.</a:t>
            </a:r>
          </a:p>
          <a:p>
            <a:pPr algn="ctr">
              <a:buFontTx/>
              <a:buChar char="-"/>
            </a:pPr>
            <a:r>
              <a:rPr lang="ar-SA" sz="2400" b="1" spc="50" dirty="0" smtClean="0">
                <a:ln w="11430">
                  <a:solidFill>
                    <a:sysClr val="windowText" lastClr="000000"/>
                  </a:solidFill>
                </a:ln>
                <a:solidFill>
                  <a:schemeClr val="tx1"/>
                </a:solidFill>
                <a:effectLst>
                  <a:outerShdw blurRad="76200" dist="50800" dir="5400000" algn="tl" rotWithShape="0">
                    <a:srgbClr val="000000">
                      <a:alpha val="65000"/>
                    </a:srgbClr>
                  </a:outerShdw>
                </a:effectLst>
              </a:rPr>
              <a:t>الجمع المؤنث:اللاتي.</a:t>
            </a:r>
          </a:p>
          <a:p>
            <a:pPr algn="ctr"/>
            <a:r>
              <a:rPr lang="ar-SA" sz="2400" b="1" spc="50" dirty="0" smtClean="0">
                <a:ln w="11430">
                  <a:solidFill>
                    <a:sysClr val="windowText" lastClr="000000"/>
                  </a:solidFill>
                </a:ln>
                <a:solidFill>
                  <a:schemeClr val="tx1"/>
                </a:solidFill>
                <a:effectLst>
                  <a:outerShdw blurRad="76200" dist="50800" dir="5400000" algn="tl" rotWithShape="0">
                    <a:srgbClr val="000000">
                      <a:alpha val="65000"/>
                    </a:srgbClr>
                  </a:outerShdw>
                </a:effectLst>
              </a:rPr>
              <a:t>2)موصولة مشتركة:</a:t>
            </a:r>
          </a:p>
          <a:p>
            <a:pPr algn="ctr">
              <a:buFontTx/>
              <a:buChar char="-"/>
            </a:pPr>
            <a:r>
              <a:rPr lang="ar-SA" sz="2400" b="1" spc="50" dirty="0" smtClean="0">
                <a:ln w="11430">
                  <a:solidFill>
                    <a:sysClr val="windowText" lastClr="000000"/>
                  </a:solidFill>
                </a:ln>
                <a:solidFill>
                  <a:schemeClr val="tx1"/>
                </a:solidFill>
                <a:effectLst>
                  <a:outerShdw blurRad="76200" dist="50800" dir="5400000" algn="tl" rotWithShape="0">
                    <a:srgbClr val="000000">
                      <a:alpha val="65000"/>
                    </a:srgbClr>
                  </a:outerShdw>
                </a:effectLst>
              </a:rPr>
              <a:t>للعاقل:من</a:t>
            </a:r>
          </a:p>
          <a:p>
            <a:pPr algn="ctr">
              <a:buFontTx/>
              <a:buChar char="-"/>
            </a:pPr>
            <a:r>
              <a:rPr lang="ar-SA" sz="2400" b="1" spc="50" dirty="0" smtClean="0">
                <a:ln w="11430">
                  <a:solidFill>
                    <a:sysClr val="windowText" lastClr="000000"/>
                  </a:solidFill>
                </a:ln>
                <a:solidFill>
                  <a:schemeClr val="tx1"/>
                </a:solidFill>
                <a:effectLst>
                  <a:outerShdw blurRad="76200" dist="50800" dir="5400000" algn="tl" rotWithShape="0">
                    <a:srgbClr val="000000">
                      <a:alpha val="65000"/>
                    </a:srgbClr>
                  </a:outerShdw>
                </a:effectLst>
              </a:rPr>
              <a:t> لغير العاقل:ما.  </a:t>
            </a:r>
          </a:p>
          <a:p>
            <a:pPr algn="ctr"/>
            <a:endParaRPr lang="ar-SA" sz="4000" b="1" spc="50" dirty="0">
              <a:ln w="11430"/>
              <a:solidFill>
                <a:schemeClr val="tx1"/>
              </a:solidFill>
              <a:effectLst>
                <a:outerShdw blurRad="76200" dist="50800" dir="5400000" algn="tl" rotWithShape="0">
                  <a:srgbClr val="000000">
                    <a:alpha val="65000"/>
                  </a:srgbClr>
                </a:outerShdw>
              </a:effectLst>
            </a:endParaRPr>
          </a:p>
        </p:txBody>
      </p:sp>
      <p:sp>
        <p:nvSpPr>
          <p:cNvPr id="4" name="سحابة 3"/>
          <p:cNvSpPr/>
          <p:nvPr/>
        </p:nvSpPr>
        <p:spPr>
          <a:xfrm>
            <a:off x="6715140" y="214314"/>
            <a:ext cx="2071702" cy="1285860"/>
          </a:xfrm>
          <a:prstGeom prst="cloud">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200" b="1" dirty="0" smtClean="0">
                <a:solidFill>
                  <a:schemeClr val="tx1"/>
                </a:solidFill>
              </a:rPr>
              <a:t>إضاءة </a:t>
            </a:r>
            <a:endParaRPr lang="ar-SA"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7330179" y="1023727"/>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a:t>
            </a:r>
            <a:r>
              <a:rPr lang="ar-SA" sz="2800" b="1" dirty="0" smtClean="0">
                <a:solidFill>
                  <a:schemeClr val="tx1"/>
                </a:solidFill>
                <a:hlinkClick r:id="rId3" action="ppaction://hlinkfile"/>
              </a:rPr>
              <a:t>ثالثاً</a:t>
            </a:r>
            <a:endParaRPr lang="ar-SA" sz="2800" b="1" dirty="0">
              <a:solidFill>
                <a:srgbClr val="C00000"/>
              </a:solidFill>
            </a:endParaRPr>
          </a:p>
        </p:txBody>
      </p:sp>
      <p:sp>
        <p:nvSpPr>
          <p:cNvPr id="4" name="مربع نص 3"/>
          <p:cNvSpPr txBox="1"/>
          <p:nvPr/>
        </p:nvSpPr>
        <p:spPr>
          <a:xfrm>
            <a:off x="1202185" y="843962"/>
            <a:ext cx="6143668" cy="1077218"/>
          </a:xfrm>
          <a:prstGeom prst="rect">
            <a:avLst/>
          </a:prstGeom>
          <a:noFill/>
        </p:spPr>
        <p:txBody>
          <a:bodyPr wrap="square" rtlCol="1">
            <a:spAutoFit/>
          </a:bodyPr>
          <a:lstStyle/>
          <a:p>
            <a:pPr algn="ctr"/>
            <a:r>
              <a:rPr lang="ar-SA" sz="3200" b="1" dirty="0" smtClean="0">
                <a:cs typeface="DecoType Naskh Extensions" pitchFamily="2" charset="-78"/>
              </a:rPr>
              <a:t>أستمع إلى الحديث النبوي الشريف؛لأجيب عن الأسئلة المطلوبة أمام زملائي/زميلاتي. </a:t>
            </a:r>
            <a:endParaRPr lang="ar-SA" sz="3200" b="1" dirty="0">
              <a:cs typeface="DecoType Naskh Extensions" pitchFamily="2" charset="-78"/>
            </a:endParaRPr>
          </a:p>
        </p:txBody>
      </p:sp>
      <p:sp>
        <p:nvSpPr>
          <p:cNvPr id="5" name="زاوية مطوية 4"/>
          <p:cNvSpPr/>
          <p:nvPr/>
        </p:nvSpPr>
        <p:spPr>
          <a:xfrm rot="834941">
            <a:off x="7342408" y="2395165"/>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رابعاً</a:t>
            </a:r>
            <a:endParaRPr lang="ar-SA" sz="2800" b="1" dirty="0">
              <a:solidFill>
                <a:srgbClr val="C00000"/>
              </a:solidFill>
            </a:endParaRPr>
          </a:p>
        </p:txBody>
      </p:sp>
      <p:sp>
        <p:nvSpPr>
          <p:cNvPr id="6" name="مربع نص 5"/>
          <p:cNvSpPr txBox="1"/>
          <p:nvPr/>
        </p:nvSpPr>
        <p:spPr>
          <a:xfrm>
            <a:off x="357158" y="2215400"/>
            <a:ext cx="7000924" cy="2554545"/>
          </a:xfrm>
          <a:prstGeom prst="rect">
            <a:avLst/>
          </a:prstGeom>
          <a:noFill/>
        </p:spPr>
        <p:txBody>
          <a:bodyPr wrap="square" rtlCol="1">
            <a:spAutoFit/>
          </a:bodyPr>
          <a:lstStyle/>
          <a:p>
            <a:pPr algn="ctr"/>
            <a:r>
              <a:rPr lang="ar-SA" sz="3200" b="1" dirty="0" smtClean="0">
                <a:cs typeface="DecoType Naskh Extensions" pitchFamily="2" charset="-78"/>
              </a:rPr>
              <a:t>أقرأ العبارة التالية بتأمل،وأحدد أكثر الأحرف المنقوطة تكراراً،ثم ما يشابهه في الرسم</a:t>
            </a:r>
          </a:p>
          <a:p>
            <a:pPr algn="ctr"/>
            <a:r>
              <a:rPr lang="ar-SA" sz="3200" b="1" dirty="0" smtClean="0">
                <a:cs typeface="DecoType Naskh Extensions" pitchFamily="2" charset="-78"/>
              </a:rPr>
              <a:t>(</a:t>
            </a:r>
            <a:r>
              <a:rPr lang="ar-SA" sz="3200" b="1" dirty="0" smtClean="0">
                <a:solidFill>
                  <a:srgbClr val="002060"/>
                </a:solidFill>
                <a:cs typeface="DecoType Naskh Extensions" pitchFamily="2" charset="-78"/>
              </a:rPr>
              <a:t>فاشترى ببعضها ثوباً،و ببعضها طعاماً</a:t>
            </a:r>
            <a:r>
              <a:rPr lang="ar-SA" sz="3200" b="1" dirty="0" smtClean="0">
                <a:cs typeface="DecoType Naskh Extensions" pitchFamily="2" charset="-78"/>
              </a:rPr>
              <a:t>)  </a:t>
            </a:r>
          </a:p>
          <a:p>
            <a:r>
              <a:rPr lang="ar-SA" sz="3200" b="1" dirty="0" smtClean="0">
                <a:cs typeface="DecoType Naskh Extensions" pitchFamily="2" charset="-78"/>
              </a:rPr>
              <a:t>            الحرف الأكثر تكراراً:</a:t>
            </a:r>
          </a:p>
          <a:p>
            <a:r>
              <a:rPr lang="ar-SA" sz="3200" b="1" dirty="0" smtClean="0">
                <a:cs typeface="DecoType Naskh Extensions" pitchFamily="2" charset="-78"/>
              </a:rPr>
              <a:t>           الأحرف التي تشبهه في الرسم:</a:t>
            </a:r>
            <a:endParaRPr lang="ar-SA" sz="3200" b="1" dirty="0">
              <a:cs typeface="DecoType Naskh Extensions" pitchFamily="2" charset="-78"/>
            </a:endParaRPr>
          </a:p>
        </p:txBody>
      </p:sp>
      <p:sp>
        <p:nvSpPr>
          <p:cNvPr id="7" name="مربع نص 6"/>
          <p:cNvSpPr txBox="1"/>
          <p:nvPr/>
        </p:nvSpPr>
        <p:spPr>
          <a:xfrm>
            <a:off x="3643306" y="3578370"/>
            <a:ext cx="1143008" cy="707886"/>
          </a:xfrm>
          <a:prstGeom prst="rect">
            <a:avLst/>
          </a:prstGeom>
          <a:noFill/>
        </p:spPr>
        <p:txBody>
          <a:bodyPr wrap="square" rtlCol="1">
            <a:spAutoFit/>
          </a:bodyPr>
          <a:lstStyle/>
          <a:p>
            <a:pPr algn="ctr"/>
            <a:r>
              <a:rPr lang="ar-SA" sz="4000" b="1" dirty="0" smtClean="0">
                <a:solidFill>
                  <a:srgbClr val="C00000"/>
                </a:solidFill>
              </a:rPr>
              <a:t>ب</a:t>
            </a:r>
            <a:endParaRPr lang="ar-SA" sz="3200" b="1" dirty="0">
              <a:solidFill>
                <a:srgbClr val="C00000"/>
              </a:solidFill>
            </a:endParaRPr>
          </a:p>
        </p:txBody>
      </p:sp>
      <p:sp>
        <p:nvSpPr>
          <p:cNvPr id="8" name="مربع نص 7"/>
          <p:cNvSpPr txBox="1"/>
          <p:nvPr/>
        </p:nvSpPr>
        <p:spPr>
          <a:xfrm>
            <a:off x="1928794" y="4078436"/>
            <a:ext cx="1143008" cy="707886"/>
          </a:xfrm>
          <a:prstGeom prst="rect">
            <a:avLst/>
          </a:prstGeom>
          <a:noFill/>
        </p:spPr>
        <p:txBody>
          <a:bodyPr wrap="square" rtlCol="1">
            <a:spAutoFit/>
          </a:bodyPr>
          <a:lstStyle/>
          <a:p>
            <a:pPr algn="ctr"/>
            <a:r>
              <a:rPr lang="ar-SA" sz="4000" b="1" dirty="0" smtClean="0">
                <a:solidFill>
                  <a:srgbClr val="C00000"/>
                </a:solidFill>
              </a:rPr>
              <a:t>ت-ث</a:t>
            </a:r>
            <a:endParaRPr lang="ar-SA" sz="3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4)">
                                      <p:cBhvr>
                                        <p:cTn id="10" dur="1000"/>
                                        <p:tgtEl>
                                          <p:spTgt spid="3"/>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4)">
                                      <p:cBhvr>
                                        <p:cTn id="13" dur="1000"/>
                                        <p:tgtEl>
                                          <p:spTgt spid="6"/>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4)">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circle(in)">
                                      <p:cBhvr>
                                        <p:cTn id="21" dur="1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سحابة 2"/>
          <p:cNvSpPr/>
          <p:nvPr/>
        </p:nvSpPr>
        <p:spPr>
          <a:xfrm>
            <a:off x="714348" y="285752"/>
            <a:ext cx="7286676" cy="6143644"/>
          </a:xfrm>
          <a:prstGeom prst="cloud">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path path="circle">
              <a:fillToRect l="100000" t="100000"/>
            </a:path>
            <a:tileRect r="-100000" b="-100000"/>
          </a:gradFill>
          <a:ln>
            <a:solidFill>
              <a:schemeClr val="accent6">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4800" b="1" spc="50" dirty="0" smtClean="0">
                <a:ln w="11430"/>
                <a:solidFill>
                  <a:schemeClr val="tx1"/>
                </a:solidFill>
                <a:effectLst>
                  <a:outerShdw blurRad="76200" dist="50800" dir="5400000" algn="tl" rotWithShape="0">
                    <a:srgbClr val="000000">
                      <a:alpha val="65000"/>
                    </a:srgbClr>
                  </a:outerShdw>
                </a:effectLst>
              </a:rPr>
              <a:t>جميع الأسماء الموصولة،مبنية عدا المثنى منها.فإنه يعرب إعراب الملحق بالمثنى رفعاً ونصباً وجراً.</a:t>
            </a:r>
            <a:endParaRPr lang="ar-SA" sz="4800" b="1" spc="50" dirty="0">
              <a:ln w="11430"/>
              <a:solidFill>
                <a:schemeClr val="tx1"/>
              </a:solidFill>
              <a:effectLst>
                <a:outerShdw blurRad="76200" dist="50800" dir="5400000" algn="tl" rotWithShape="0">
                  <a:srgbClr val="000000">
                    <a:alpha val="65000"/>
                  </a:srgbClr>
                </a:outerShdw>
              </a:effectLst>
            </a:endParaRPr>
          </a:p>
        </p:txBody>
      </p:sp>
      <p:sp>
        <p:nvSpPr>
          <p:cNvPr id="4" name="سحابة 3"/>
          <p:cNvSpPr/>
          <p:nvPr/>
        </p:nvSpPr>
        <p:spPr>
          <a:xfrm>
            <a:off x="6786578" y="142876"/>
            <a:ext cx="2071702" cy="1857364"/>
          </a:xfrm>
          <a:prstGeom prst="cloud">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200" b="1" dirty="0" smtClean="0">
                <a:solidFill>
                  <a:schemeClr val="tx1"/>
                </a:solidFill>
              </a:rPr>
              <a:t>إضاءة </a:t>
            </a:r>
            <a:endParaRPr lang="ar-SA"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5" name="مربع نص 4"/>
          <p:cNvSpPr txBox="1"/>
          <p:nvPr/>
        </p:nvSpPr>
        <p:spPr>
          <a:xfrm rot="20303143">
            <a:off x="7686871" y="326644"/>
            <a:ext cx="1000132" cy="830997"/>
          </a:xfrm>
          <a:prstGeom prst="rect">
            <a:avLst/>
          </a:prstGeom>
          <a:noFill/>
        </p:spPr>
        <p:txBody>
          <a:bodyPr wrap="square" rtlCol="1">
            <a:spAutoFit/>
          </a:bodyPr>
          <a:lstStyle/>
          <a:p>
            <a:pPr algn="ctr"/>
            <a:r>
              <a:rPr lang="ar-SA" sz="2400" b="1" dirty="0" smtClean="0">
                <a:solidFill>
                  <a:schemeClr val="accent2">
                    <a:lumMod val="50000"/>
                  </a:schemeClr>
                </a:solidFill>
                <a:sym typeface="Wingdings"/>
              </a:rPr>
              <a:t>أستنتج</a:t>
            </a:r>
          </a:p>
          <a:p>
            <a:pPr algn="ctr"/>
            <a:r>
              <a:rPr lang="ar-SA" sz="2400" b="1" dirty="0" smtClean="0">
                <a:solidFill>
                  <a:schemeClr val="accent2">
                    <a:lumMod val="50000"/>
                  </a:schemeClr>
                </a:solidFill>
                <a:sym typeface="Wingdings"/>
              </a:rPr>
              <a:t>أن</a:t>
            </a:r>
            <a:endParaRPr lang="ar-SA" sz="2400" b="1" dirty="0">
              <a:solidFill>
                <a:schemeClr val="accent2">
                  <a:lumMod val="50000"/>
                </a:schemeClr>
              </a:solidFill>
            </a:endParaRPr>
          </a:p>
        </p:txBody>
      </p:sp>
      <p:sp>
        <p:nvSpPr>
          <p:cNvPr id="6" name="شكل بيضاوي 5"/>
          <p:cNvSpPr/>
          <p:nvPr/>
        </p:nvSpPr>
        <p:spPr>
          <a:xfrm rot="20493824">
            <a:off x="7790515" y="190825"/>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7" name="مخطط انسيابي: شريط مثقب 6"/>
          <p:cNvSpPr/>
          <p:nvPr/>
        </p:nvSpPr>
        <p:spPr>
          <a:xfrm>
            <a:off x="1214414" y="928670"/>
            <a:ext cx="6000792" cy="1500198"/>
          </a:xfrm>
          <a:prstGeom prst="flowChartPunchedTape">
            <a:avLst/>
          </a:prstGeom>
          <a:ln>
            <a:solidFill>
              <a:schemeClr val="accent4">
                <a:lumMod val="50000"/>
              </a:schemeClr>
            </a:solidFill>
          </a:ln>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أقسام الاسم الموصول بحسب </a:t>
            </a:r>
          </a:p>
          <a:p>
            <a:pPr algn="ctr"/>
            <a:r>
              <a:rPr lang="ar-SA"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مقتضى الكلام</a:t>
            </a:r>
            <a:endParaRPr lang="ar-SA"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8" name="زاوية مطوية 7"/>
          <p:cNvSpPr/>
          <p:nvPr/>
        </p:nvSpPr>
        <p:spPr>
          <a:xfrm>
            <a:off x="5000628" y="2786058"/>
            <a:ext cx="3000396" cy="642942"/>
          </a:xfrm>
          <a:prstGeom prst="foldedCorner">
            <a:avLst>
              <a:gd name="adj" fmla="val 50000"/>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smtClean="0"/>
          </a:p>
          <a:p>
            <a:pPr algn="ctr"/>
            <a:endParaRPr lang="ar-SA" dirty="0"/>
          </a:p>
        </p:txBody>
      </p:sp>
      <p:sp>
        <p:nvSpPr>
          <p:cNvPr id="9" name="زاوية مطوية 8"/>
          <p:cNvSpPr/>
          <p:nvPr/>
        </p:nvSpPr>
        <p:spPr>
          <a:xfrm>
            <a:off x="928662" y="2786058"/>
            <a:ext cx="3000396" cy="642942"/>
          </a:xfrm>
          <a:prstGeom prst="foldedCorner">
            <a:avLst>
              <a:gd name="adj" fmla="val 50000"/>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smtClean="0"/>
          </a:p>
          <a:p>
            <a:pPr algn="ctr"/>
            <a:endParaRPr lang="ar-SA" dirty="0"/>
          </a:p>
        </p:txBody>
      </p:sp>
      <p:sp>
        <p:nvSpPr>
          <p:cNvPr id="10" name="سداسي 9"/>
          <p:cNvSpPr/>
          <p:nvPr/>
        </p:nvSpPr>
        <p:spPr>
          <a:xfrm>
            <a:off x="7572396" y="3929066"/>
            <a:ext cx="1000132" cy="785818"/>
          </a:xfrm>
          <a:prstGeom prst="hexagon">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الذي</a:t>
            </a:r>
            <a:endParaRPr lang="ar-SA" b="1" dirty="0" smtClean="0">
              <a:solidFill>
                <a:schemeClr val="tx1"/>
              </a:solidFill>
            </a:endParaRPr>
          </a:p>
        </p:txBody>
      </p:sp>
      <p:sp>
        <p:nvSpPr>
          <p:cNvPr id="11" name="سداسي 10"/>
          <p:cNvSpPr/>
          <p:nvPr/>
        </p:nvSpPr>
        <p:spPr>
          <a:xfrm>
            <a:off x="6429388" y="3929066"/>
            <a:ext cx="1071570" cy="785818"/>
          </a:xfrm>
          <a:prstGeom prst="hexagon">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smtClean="0"/>
          </a:p>
        </p:txBody>
      </p:sp>
      <p:sp>
        <p:nvSpPr>
          <p:cNvPr id="12" name="سداسي 11"/>
          <p:cNvSpPr/>
          <p:nvPr/>
        </p:nvSpPr>
        <p:spPr>
          <a:xfrm>
            <a:off x="7572396" y="4857760"/>
            <a:ext cx="1000132" cy="785818"/>
          </a:xfrm>
          <a:prstGeom prst="hexagon">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التي</a:t>
            </a:r>
            <a:endParaRPr lang="ar-SA" b="1" dirty="0" smtClean="0">
              <a:solidFill>
                <a:schemeClr val="tx1"/>
              </a:solidFill>
            </a:endParaRPr>
          </a:p>
        </p:txBody>
      </p:sp>
      <p:sp>
        <p:nvSpPr>
          <p:cNvPr id="13" name="سداسي 12"/>
          <p:cNvSpPr/>
          <p:nvPr/>
        </p:nvSpPr>
        <p:spPr>
          <a:xfrm>
            <a:off x="6429388" y="4857760"/>
            <a:ext cx="1071570" cy="785818"/>
          </a:xfrm>
          <a:prstGeom prst="hexagon">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اللتان</a:t>
            </a:r>
            <a:endParaRPr lang="ar-SA" b="1" dirty="0" smtClean="0">
              <a:solidFill>
                <a:schemeClr val="tx1"/>
              </a:solidFill>
            </a:endParaRPr>
          </a:p>
        </p:txBody>
      </p:sp>
      <p:sp>
        <p:nvSpPr>
          <p:cNvPr id="14" name="سداسي 13"/>
          <p:cNvSpPr/>
          <p:nvPr/>
        </p:nvSpPr>
        <p:spPr>
          <a:xfrm>
            <a:off x="4643438" y="3929066"/>
            <a:ext cx="1000132" cy="785818"/>
          </a:xfrm>
          <a:prstGeom prst="hexagon">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smtClean="0"/>
          </a:p>
        </p:txBody>
      </p:sp>
      <p:sp>
        <p:nvSpPr>
          <p:cNvPr id="15" name="سداسي 14"/>
          <p:cNvSpPr/>
          <p:nvPr/>
        </p:nvSpPr>
        <p:spPr>
          <a:xfrm>
            <a:off x="4643438" y="4857760"/>
            <a:ext cx="1000132" cy="785818"/>
          </a:xfrm>
          <a:prstGeom prst="hexagon">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اللاتي</a:t>
            </a:r>
          </a:p>
        </p:txBody>
      </p:sp>
      <p:sp>
        <p:nvSpPr>
          <p:cNvPr id="16" name="سداسي 15"/>
          <p:cNvSpPr/>
          <p:nvPr/>
        </p:nvSpPr>
        <p:spPr>
          <a:xfrm>
            <a:off x="2786050" y="3929066"/>
            <a:ext cx="1000132" cy="785818"/>
          </a:xfrm>
          <a:prstGeom prst="hexagon">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من</a:t>
            </a:r>
          </a:p>
        </p:txBody>
      </p:sp>
      <p:sp>
        <p:nvSpPr>
          <p:cNvPr id="17" name="سداسي 16"/>
          <p:cNvSpPr/>
          <p:nvPr/>
        </p:nvSpPr>
        <p:spPr>
          <a:xfrm>
            <a:off x="928662" y="3929066"/>
            <a:ext cx="1000132" cy="785818"/>
          </a:xfrm>
          <a:prstGeom prst="hexagon">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smtClean="0"/>
          </a:p>
        </p:txBody>
      </p:sp>
      <p:sp>
        <p:nvSpPr>
          <p:cNvPr id="18" name="قوس كبير أيسر 17"/>
          <p:cNvSpPr/>
          <p:nvPr/>
        </p:nvSpPr>
        <p:spPr>
          <a:xfrm rot="5400000">
            <a:off x="6465107" y="2250273"/>
            <a:ext cx="428628" cy="2786082"/>
          </a:xfrm>
          <a:prstGeom prst="leftBrace">
            <a:avLst/>
          </a:prstGeom>
        </p:spPr>
        <p:style>
          <a:lnRef idx="3">
            <a:schemeClr val="accent2"/>
          </a:lnRef>
          <a:fillRef idx="0">
            <a:schemeClr val="accent2"/>
          </a:fillRef>
          <a:effectRef idx="2">
            <a:schemeClr val="accent2"/>
          </a:effectRef>
          <a:fontRef idx="minor">
            <a:schemeClr val="tx1"/>
          </a:fontRef>
        </p:style>
        <p:txBody>
          <a:bodyPr rtlCol="1" anchor="ctr"/>
          <a:lstStyle/>
          <a:p>
            <a:pPr algn="ctr"/>
            <a:endParaRPr lang="ar-SA" dirty="0"/>
          </a:p>
        </p:txBody>
      </p:sp>
      <p:sp>
        <p:nvSpPr>
          <p:cNvPr id="19" name="قوس كبير أيسر 18"/>
          <p:cNvSpPr/>
          <p:nvPr/>
        </p:nvSpPr>
        <p:spPr>
          <a:xfrm rot="5400000">
            <a:off x="1964513" y="2821777"/>
            <a:ext cx="500066" cy="1714512"/>
          </a:xfrm>
          <a:prstGeom prst="leftBrace">
            <a:avLst/>
          </a:prstGeom>
        </p:spPr>
        <p:style>
          <a:lnRef idx="3">
            <a:schemeClr val="accent2"/>
          </a:lnRef>
          <a:fillRef idx="0">
            <a:schemeClr val="accent2"/>
          </a:fillRef>
          <a:effectRef idx="2">
            <a:schemeClr val="accent2"/>
          </a:effectRef>
          <a:fontRef idx="minor">
            <a:schemeClr val="tx1"/>
          </a:fontRef>
        </p:style>
        <p:txBody>
          <a:bodyPr rtlCol="1" anchor="ctr"/>
          <a:lstStyle/>
          <a:p>
            <a:pPr algn="ctr"/>
            <a:endParaRPr lang="ar-SA" dirty="0"/>
          </a:p>
        </p:txBody>
      </p:sp>
      <p:cxnSp>
        <p:nvCxnSpPr>
          <p:cNvPr id="21" name="رابط كسهم مستقيم 20"/>
          <p:cNvCxnSpPr/>
          <p:nvPr/>
        </p:nvCxnSpPr>
        <p:spPr>
          <a:xfrm rot="5400000">
            <a:off x="6535751" y="3821115"/>
            <a:ext cx="35719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4" name="قوس كبير أيسر 23"/>
          <p:cNvSpPr/>
          <p:nvPr/>
        </p:nvSpPr>
        <p:spPr>
          <a:xfrm rot="5400000">
            <a:off x="4250529" y="1178703"/>
            <a:ext cx="500066" cy="2714644"/>
          </a:xfrm>
          <a:prstGeom prst="leftBrace">
            <a:avLst/>
          </a:prstGeom>
        </p:spPr>
        <p:style>
          <a:lnRef idx="3">
            <a:schemeClr val="accent2"/>
          </a:lnRef>
          <a:fillRef idx="0">
            <a:schemeClr val="accent2"/>
          </a:fillRef>
          <a:effectRef idx="2">
            <a:schemeClr val="accent2"/>
          </a:effectRef>
          <a:fontRef idx="minor">
            <a:schemeClr val="tx1"/>
          </a:fontRef>
        </p:style>
        <p:txBody>
          <a:bodyPr rtlCol="1" anchor="ctr"/>
          <a:lstStyle/>
          <a:p>
            <a:pPr algn="ctr"/>
            <a:endParaRPr lang="ar-SA" dirty="0"/>
          </a:p>
        </p:txBody>
      </p:sp>
      <p:sp>
        <p:nvSpPr>
          <p:cNvPr id="25" name="زاوية مطوية 24"/>
          <p:cNvSpPr/>
          <p:nvPr/>
        </p:nvSpPr>
        <p:spPr>
          <a:xfrm rot="834941">
            <a:off x="6556590" y="380785"/>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رابعاً</a:t>
            </a:r>
            <a:endParaRPr lang="ar-SA" sz="2800" b="1" dirty="0">
              <a:solidFill>
                <a:srgbClr val="C00000"/>
              </a:solidFill>
            </a:endParaRPr>
          </a:p>
        </p:txBody>
      </p:sp>
      <p:sp>
        <p:nvSpPr>
          <p:cNvPr id="26" name="مربع نص 25"/>
          <p:cNvSpPr txBox="1"/>
          <p:nvPr/>
        </p:nvSpPr>
        <p:spPr>
          <a:xfrm>
            <a:off x="4929190" y="2786058"/>
            <a:ext cx="3143272" cy="523220"/>
          </a:xfrm>
          <a:prstGeom prst="rect">
            <a:avLst/>
          </a:prstGeom>
          <a:noFill/>
        </p:spPr>
        <p:txBody>
          <a:bodyPr wrap="square" rtlCol="1">
            <a:spAutoFit/>
          </a:bodyPr>
          <a:lstStyle/>
          <a:p>
            <a:pPr algn="ctr"/>
            <a:r>
              <a:rPr lang="ar-SA" sz="2800" b="1" dirty="0" smtClean="0">
                <a:solidFill>
                  <a:srgbClr val="C00000"/>
                </a:solidFill>
              </a:rPr>
              <a:t>اسم موصول خاص</a:t>
            </a:r>
            <a:endParaRPr lang="ar-SA" sz="2800" b="1" dirty="0">
              <a:solidFill>
                <a:srgbClr val="C00000"/>
              </a:solidFill>
            </a:endParaRPr>
          </a:p>
        </p:txBody>
      </p:sp>
      <p:sp>
        <p:nvSpPr>
          <p:cNvPr id="27" name="مربع نص 26"/>
          <p:cNvSpPr txBox="1"/>
          <p:nvPr/>
        </p:nvSpPr>
        <p:spPr>
          <a:xfrm>
            <a:off x="857224" y="2786058"/>
            <a:ext cx="3143272" cy="523220"/>
          </a:xfrm>
          <a:prstGeom prst="rect">
            <a:avLst/>
          </a:prstGeom>
          <a:noFill/>
        </p:spPr>
        <p:txBody>
          <a:bodyPr wrap="square" rtlCol="1">
            <a:spAutoFit/>
          </a:bodyPr>
          <a:lstStyle/>
          <a:p>
            <a:pPr algn="ctr"/>
            <a:r>
              <a:rPr lang="ar-SA" sz="2800" b="1" dirty="0" smtClean="0">
                <a:solidFill>
                  <a:srgbClr val="C00000"/>
                </a:solidFill>
              </a:rPr>
              <a:t>اسم موصول مشترك</a:t>
            </a:r>
            <a:endParaRPr lang="ar-SA" sz="2800" b="1" dirty="0">
              <a:solidFill>
                <a:srgbClr val="C00000"/>
              </a:solidFill>
            </a:endParaRPr>
          </a:p>
        </p:txBody>
      </p:sp>
      <p:sp>
        <p:nvSpPr>
          <p:cNvPr id="28" name="مربع نص 27"/>
          <p:cNvSpPr txBox="1"/>
          <p:nvPr/>
        </p:nvSpPr>
        <p:spPr>
          <a:xfrm>
            <a:off x="6286512" y="4000504"/>
            <a:ext cx="1357322" cy="523220"/>
          </a:xfrm>
          <a:prstGeom prst="rect">
            <a:avLst/>
          </a:prstGeom>
          <a:noFill/>
        </p:spPr>
        <p:txBody>
          <a:bodyPr wrap="square" rtlCol="1">
            <a:spAutoFit/>
          </a:bodyPr>
          <a:lstStyle/>
          <a:p>
            <a:pPr algn="ctr"/>
            <a:r>
              <a:rPr lang="ar-SA" sz="2800" b="1" dirty="0" smtClean="0">
                <a:solidFill>
                  <a:srgbClr val="C00000"/>
                </a:solidFill>
              </a:rPr>
              <a:t>اللذان</a:t>
            </a:r>
            <a:endParaRPr lang="ar-SA" sz="2800" b="1" dirty="0">
              <a:solidFill>
                <a:srgbClr val="C00000"/>
              </a:solidFill>
            </a:endParaRPr>
          </a:p>
        </p:txBody>
      </p:sp>
      <p:sp>
        <p:nvSpPr>
          <p:cNvPr id="29" name="مربع نص 28"/>
          <p:cNvSpPr txBox="1"/>
          <p:nvPr/>
        </p:nvSpPr>
        <p:spPr>
          <a:xfrm>
            <a:off x="4429124" y="4071942"/>
            <a:ext cx="1357322" cy="523220"/>
          </a:xfrm>
          <a:prstGeom prst="rect">
            <a:avLst/>
          </a:prstGeom>
          <a:noFill/>
        </p:spPr>
        <p:txBody>
          <a:bodyPr wrap="square" rtlCol="1">
            <a:spAutoFit/>
          </a:bodyPr>
          <a:lstStyle/>
          <a:p>
            <a:pPr algn="ctr"/>
            <a:r>
              <a:rPr lang="ar-SA" sz="2800" b="1" dirty="0" smtClean="0">
                <a:solidFill>
                  <a:srgbClr val="C00000"/>
                </a:solidFill>
              </a:rPr>
              <a:t>الذين</a:t>
            </a:r>
            <a:endParaRPr lang="ar-SA" sz="2800" b="1" dirty="0">
              <a:solidFill>
                <a:srgbClr val="C00000"/>
              </a:solidFill>
            </a:endParaRPr>
          </a:p>
        </p:txBody>
      </p:sp>
      <p:sp>
        <p:nvSpPr>
          <p:cNvPr id="30" name="مربع نص 29"/>
          <p:cNvSpPr txBox="1"/>
          <p:nvPr/>
        </p:nvSpPr>
        <p:spPr>
          <a:xfrm>
            <a:off x="714348" y="4048788"/>
            <a:ext cx="1357322" cy="523220"/>
          </a:xfrm>
          <a:prstGeom prst="rect">
            <a:avLst/>
          </a:prstGeom>
          <a:noFill/>
        </p:spPr>
        <p:txBody>
          <a:bodyPr wrap="square" rtlCol="1">
            <a:spAutoFit/>
          </a:bodyPr>
          <a:lstStyle/>
          <a:p>
            <a:pPr algn="ctr"/>
            <a:r>
              <a:rPr lang="ar-SA" sz="2800" b="1" dirty="0" smtClean="0">
                <a:solidFill>
                  <a:srgbClr val="C00000"/>
                </a:solidFill>
              </a:rPr>
              <a:t>ما</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heel(4)">
                                      <p:cBhvr>
                                        <p:cTn id="7" dur="1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26">
                                            <p:txEl>
                                              <p:pRg st="0" end="0"/>
                                            </p:txEl>
                                          </p:spTgt>
                                        </p:tgtEl>
                                        <p:attrNameLst>
                                          <p:attrName>style.visibility</p:attrName>
                                        </p:attrNameLst>
                                      </p:cBhvr>
                                      <p:to>
                                        <p:strVal val="visible"/>
                                      </p:to>
                                    </p:set>
                                    <p:anim calcmode="lin" valueType="num">
                                      <p:cBhvr>
                                        <p:cTn id="12"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2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nodeType="clickEffect">
                                  <p:stCondLst>
                                    <p:cond delay="0"/>
                                  </p:stCondLst>
                                  <p:childTnLst>
                                    <p:set>
                                      <p:cBhvr>
                                        <p:cTn id="17" dur="1" fill="hold">
                                          <p:stCondLst>
                                            <p:cond delay="0"/>
                                          </p:stCondLst>
                                        </p:cTn>
                                        <p:tgtEl>
                                          <p:spTgt spid="27">
                                            <p:txEl>
                                              <p:pRg st="0" end="0"/>
                                            </p:txEl>
                                          </p:spTgt>
                                        </p:tgtEl>
                                        <p:attrNameLst>
                                          <p:attrName>style.visibility</p:attrName>
                                        </p:attrNameLst>
                                      </p:cBhvr>
                                      <p:to>
                                        <p:strVal val="visible"/>
                                      </p:to>
                                    </p:set>
                                    <p:anim calcmode="lin" valueType="num">
                                      <p:cBhvr>
                                        <p:cTn id="18" dur="500" fill="hold"/>
                                        <p:tgtEl>
                                          <p:spTgt spid="27">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27">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7" presetClass="entr" presetSubtype="10" fill="hold" nodeType="clickEffect">
                                  <p:stCondLst>
                                    <p:cond delay="0"/>
                                  </p:stCondLst>
                                  <p:childTnLst>
                                    <p:set>
                                      <p:cBhvr>
                                        <p:cTn id="23" dur="1" fill="hold">
                                          <p:stCondLst>
                                            <p:cond delay="0"/>
                                          </p:stCondLst>
                                        </p:cTn>
                                        <p:tgtEl>
                                          <p:spTgt spid="28">
                                            <p:txEl>
                                              <p:pRg st="0" end="0"/>
                                            </p:txEl>
                                          </p:spTgt>
                                        </p:tgtEl>
                                        <p:attrNameLst>
                                          <p:attrName>style.visibility</p:attrName>
                                        </p:attrNameLst>
                                      </p:cBhvr>
                                      <p:to>
                                        <p:strVal val="visible"/>
                                      </p:to>
                                    </p:set>
                                    <p:anim calcmode="lin" valueType="num">
                                      <p:cBhvr>
                                        <p:cTn id="24"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28">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7" presetClass="entr" presetSubtype="10" fill="hold" nodeType="clickEffect">
                                  <p:stCondLst>
                                    <p:cond delay="0"/>
                                  </p:stCondLst>
                                  <p:childTnLst>
                                    <p:set>
                                      <p:cBhvr>
                                        <p:cTn id="29" dur="1" fill="hold">
                                          <p:stCondLst>
                                            <p:cond delay="0"/>
                                          </p:stCondLst>
                                        </p:cTn>
                                        <p:tgtEl>
                                          <p:spTgt spid="29">
                                            <p:txEl>
                                              <p:pRg st="0" end="0"/>
                                            </p:txEl>
                                          </p:spTgt>
                                        </p:tgtEl>
                                        <p:attrNameLst>
                                          <p:attrName>style.visibility</p:attrName>
                                        </p:attrNameLst>
                                      </p:cBhvr>
                                      <p:to>
                                        <p:strVal val="visible"/>
                                      </p:to>
                                    </p:set>
                                    <p:anim calcmode="lin" valueType="num">
                                      <p:cBhvr>
                                        <p:cTn id="30" dur="5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31" dur="500" fill="hold"/>
                                        <p:tgtEl>
                                          <p:spTgt spid="29">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7" presetClass="entr" presetSubtype="10" fill="hold" nodeType="clickEffect">
                                  <p:stCondLst>
                                    <p:cond delay="0"/>
                                  </p:stCondLst>
                                  <p:childTnLst>
                                    <p:set>
                                      <p:cBhvr>
                                        <p:cTn id="35" dur="1" fill="hold">
                                          <p:stCondLst>
                                            <p:cond delay="0"/>
                                          </p:stCondLst>
                                        </p:cTn>
                                        <p:tgtEl>
                                          <p:spTgt spid="30">
                                            <p:txEl>
                                              <p:pRg st="0" end="0"/>
                                            </p:txEl>
                                          </p:spTgt>
                                        </p:tgtEl>
                                        <p:attrNameLst>
                                          <p:attrName>style.visibility</p:attrName>
                                        </p:attrNameLst>
                                      </p:cBhvr>
                                      <p:to>
                                        <p:strVal val="visible"/>
                                      </p:to>
                                    </p:set>
                                    <p:anim calcmode="lin" valueType="num">
                                      <p:cBhvr>
                                        <p:cTn id="36"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37" dur="500" fill="hold"/>
                                        <p:tgtEl>
                                          <p:spTgt spid="30">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6830113" y="394095"/>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خامساً</a:t>
            </a:r>
            <a:endParaRPr lang="ar-SA" sz="2400" b="1" dirty="0">
              <a:solidFill>
                <a:srgbClr val="C00000"/>
              </a:solidFill>
            </a:endParaRPr>
          </a:p>
        </p:txBody>
      </p:sp>
      <p:sp>
        <p:nvSpPr>
          <p:cNvPr id="4" name="مربع نص 3"/>
          <p:cNvSpPr txBox="1"/>
          <p:nvPr/>
        </p:nvSpPr>
        <p:spPr>
          <a:xfrm>
            <a:off x="2714612" y="343895"/>
            <a:ext cx="4059737" cy="584775"/>
          </a:xfrm>
          <a:prstGeom prst="rect">
            <a:avLst/>
          </a:prstGeom>
          <a:noFill/>
        </p:spPr>
        <p:txBody>
          <a:bodyPr wrap="square" rtlCol="1">
            <a:spAutoFit/>
          </a:bodyPr>
          <a:lstStyle/>
          <a:p>
            <a:pPr algn="ctr"/>
            <a:r>
              <a:rPr lang="ar-SA" sz="3200" b="1" dirty="0" smtClean="0">
                <a:cs typeface="DecoType Naskh Extensions" pitchFamily="2" charset="-78"/>
              </a:rPr>
              <a:t>1) أكمل شفهياً وفق النمط المعطى:</a:t>
            </a:r>
            <a:endParaRPr lang="ar-SA" sz="3200" b="1" dirty="0">
              <a:cs typeface="DecoType Naskh Extensions" pitchFamily="2" charset="-78"/>
            </a:endParaRPr>
          </a:p>
        </p:txBody>
      </p:sp>
      <p:sp>
        <p:nvSpPr>
          <p:cNvPr id="6" name="مستطيل مستدير الزوايا 5"/>
          <p:cNvSpPr/>
          <p:nvPr/>
        </p:nvSpPr>
        <p:spPr>
          <a:xfrm>
            <a:off x="928662" y="1142984"/>
            <a:ext cx="6786610" cy="2071702"/>
          </a:xfrm>
          <a:prstGeom prst="roundRect">
            <a:avLst/>
          </a:prstGeom>
          <a:solidFill>
            <a:schemeClr val="tx2">
              <a:lumMod val="20000"/>
              <a:lumOff val="80000"/>
            </a:schemeClr>
          </a:solidFill>
          <a:ln>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buFontTx/>
              <a:buChar char="-"/>
            </a:pPr>
            <a:r>
              <a:rPr lang="ar-SA" sz="2400" b="1" dirty="0" smtClean="0">
                <a:solidFill>
                  <a:schemeClr val="tx1"/>
                </a:solidFill>
              </a:rPr>
              <a:t>الهواية البناءة تحتاج إلى البراعة التي تولد الأفكار.</a:t>
            </a:r>
          </a:p>
          <a:p>
            <a:pPr algn="ctr">
              <a:buFontTx/>
              <a:buChar char="-"/>
            </a:pPr>
            <a:r>
              <a:rPr lang="ar-SA" sz="2400" b="1" dirty="0" smtClean="0">
                <a:solidFill>
                  <a:schemeClr val="tx1"/>
                </a:solidFill>
              </a:rPr>
              <a:t>الإنسان في عمله يحتاج إلى الدقة والإتقان فيـ....يعمله.</a:t>
            </a:r>
          </a:p>
          <a:p>
            <a:pPr algn="ctr">
              <a:buFontTx/>
              <a:buChar char="-"/>
            </a:pPr>
            <a:r>
              <a:rPr lang="ar-SA" sz="2400" b="1" dirty="0" smtClean="0">
                <a:solidFill>
                  <a:schemeClr val="tx1"/>
                </a:solidFill>
              </a:rPr>
              <a:t>التلاميذ في فصولهم يحتاجون إلى المعلمين........يدربونهم.</a:t>
            </a:r>
          </a:p>
          <a:p>
            <a:pPr algn="ctr">
              <a:buFontTx/>
              <a:buChar char="-"/>
            </a:pPr>
            <a:r>
              <a:rPr lang="ar-SA" sz="2400" b="1" dirty="0" smtClean="0">
                <a:solidFill>
                  <a:schemeClr val="tx1"/>
                </a:solidFill>
              </a:rPr>
              <a:t>الأبناء في حياتهم يحتاجون إلى الوالدين........يوجهانهم. </a:t>
            </a:r>
            <a:endParaRPr lang="ar-SA" sz="2400" b="1" dirty="0">
              <a:solidFill>
                <a:schemeClr val="tx1"/>
              </a:solidFill>
            </a:endParaRPr>
          </a:p>
        </p:txBody>
      </p:sp>
      <p:sp>
        <p:nvSpPr>
          <p:cNvPr id="7" name="مربع نص 6"/>
          <p:cNvSpPr txBox="1"/>
          <p:nvPr/>
        </p:nvSpPr>
        <p:spPr>
          <a:xfrm>
            <a:off x="2714612" y="3344291"/>
            <a:ext cx="4059737" cy="584775"/>
          </a:xfrm>
          <a:prstGeom prst="rect">
            <a:avLst/>
          </a:prstGeom>
          <a:noFill/>
        </p:spPr>
        <p:txBody>
          <a:bodyPr wrap="square" rtlCol="1">
            <a:spAutoFit/>
          </a:bodyPr>
          <a:lstStyle/>
          <a:p>
            <a:pPr algn="ctr"/>
            <a:r>
              <a:rPr lang="ar-SA" sz="3200" b="1" dirty="0" smtClean="0">
                <a:cs typeface="DecoType Naskh Extensions" pitchFamily="2" charset="-78"/>
              </a:rPr>
              <a:t>2) أذكر نوع (ما)فيما يلي:</a:t>
            </a:r>
            <a:endParaRPr lang="ar-SA" sz="3200" b="1" dirty="0">
              <a:cs typeface="DecoType Naskh Extensions" pitchFamily="2" charset="-78"/>
            </a:endParaRPr>
          </a:p>
        </p:txBody>
      </p:sp>
      <p:sp>
        <p:nvSpPr>
          <p:cNvPr id="8" name="مستطيل مستدير الزوايا 7"/>
          <p:cNvSpPr/>
          <p:nvPr/>
        </p:nvSpPr>
        <p:spPr>
          <a:xfrm>
            <a:off x="857224" y="4071942"/>
            <a:ext cx="6786610" cy="1785950"/>
          </a:xfrm>
          <a:prstGeom prst="roundRect">
            <a:avLst/>
          </a:prstGeom>
          <a:solidFill>
            <a:schemeClr val="tx2">
              <a:lumMod val="20000"/>
              <a:lumOff val="80000"/>
            </a:schemeClr>
          </a:solidFill>
          <a:ln>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400" b="1" dirty="0" smtClean="0">
                <a:solidFill>
                  <a:schemeClr val="tx1"/>
                </a:solidFill>
              </a:rPr>
              <a:t>  - ما المهنة التي تحب؟</a:t>
            </a:r>
          </a:p>
          <a:p>
            <a:r>
              <a:rPr lang="ar-SA" sz="2400" b="1" dirty="0" smtClean="0">
                <a:solidFill>
                  <a:schemeClr val="tx1"/>
                </a:solidFill>
              </a:rPr>
              <a:t> - ليت الشباب يعملون فيما يعود عليهم بالنفع.</a:t>
            </a:r>
          </a:p>
          <a:p>
            <a:r>
              <a:rPr lang="ar-SA" sz="2400" b="1" dirty="0" smtClean="0">
                <a:solidFill>
                  <a:schemeClr val="tx1"/>
                </a:solidFill>
              </a:rPr>
              <a:t> - ما كنت أعلم قيمة العمل حتى رأيت تكريم المبدعين.</a:t>
            </a:r>
          </a:p>
        </p:txBody>
      </p:sp>
      <p:sp>
        <p:nvSpPr>
          <p:cNvPr id="9" name="مربع نص 8"/>
          <p:cNvSpPr txBox="1"/>
          <p:nvPr/>
        </p:nvSpPr>
        <p:spPr>
          <a:xfrm>
            <a:off x="2000232" y="1752889"/>
            <a:ext cx="642942" cy="461665"/>
          </a:xfrm>
          <a:prstGeom prst="rect">
            <a:avLst/>
          </a:prstGeom>
          <a:noFill/>
        </p:spPr>
        <p:txBody>
          <a:bodyPr wrap="square" rtlCol="1">
            <a:spAutoFit/>
          </a:bodyPr>
          <a:lstStyle/>
          <a:p>
            <a:pPr algn="ctr"/>
            <a:r>
              <a:rPr lang="ar-SA" sz="2400" b="1" dirty="0" smtClean="0">
                <a:solidFill>
                  <a:srgbClr val="C00000"/>
                </a:solidFill>
              </a:rPr>
              <a:t>ما</a:t>
            </a:r>
            <a:endParaRPr lang="ar-SA" sz="2400" b="1" dirty="0">
              <a:solidFill>
                <a:srgbClr val="C00000"/>
              </a:solidFill>
            </a:endParaRPr>
          </a:p>
        </p:txBody>
      </p:sp>
      <p:sp>
        <p:nvSpPr>
          <p:cNvPr id="10" name="مربع نص 9"/>
          <p:cNvSpPr txBox="1"/>
          <p:nvPr/>
        </p:nvSpPr>
        <p:spPr>
          <a:xfrm>
            <a:off x="2214546" y="2071678"/>
            <a:ext cx="785818" cy="461665"/>
          </a:xfrm>
          <a:prstGeom prst="rect">
            <a:avLst/>
          </a:prstGeom>
          <a:noFill/>
        </p:spPr>
        <p:txBody>
          <a:bodyPr wrap="square" rtlCol="1">
            <a:spAutoFit/>
          </a:bodyPr>
          <a:lstStyle/>
          <a:p>
            <a:pPr algn="ctr"/>
            <a:r>
              <a:rPr lang="ar-SA" sz="2400" b="1" dirty="0" smtClean="0">
                <a:solidFill>
                  <a:srgbClr val="C00000"/>
                </a:solidFill>
              </a:rPr>
              <a:t>الذين</a:t>
            </a:r>
            <a:endParaRPr lang="ar-SA" sz="2400" b="1" dirty="0">
              <a:solidFill>
                <a:srgbClr val="C00000"/>
              </a:solidFill>
            </a:endParaRPr>
          </a:p>
        </p:txBody>
      </p:sp>
      <p:sp>
        <p:nvSpPr>
          <p:cNvPr id="11" name="مربع نص 10"/>
          <p:cNvSpPr txBox="1"/>
          <p:nvPr/>
        </p:nvSpPr>
        <p:spPr>
          <a:xfrm>
            <a:off x="2428860" y="2467269"/>
            <a:ext cx="857256" cy="461665"/>
          </a:xfrm>
          <a:prstGeom prst="rect">
            <a:avLst/>
          </a:prstGeom>
          <a:noFill/>
        </p:spPr>
        <p:txBody>
          <a:bodyPr wrap="square" rtlCol="1">
            <a:spAutoFit/>
          </a:bodyPr>
          <a:lstStyle/>
          <a:p>
            <a:pPr algn="ctr"/>
            <a:r>
              <a:rPr lang="ar-SA" sz="2400" b="1" dirty="0" smtClean="0">
                <a:solidFill>
                  <a:srgbClr val="C00000"/>
                </a:solidFill>
              </a:rPr>
              <a:t>اللذين</a:t>
            </a:r>
            <a:endParaRPr lang="ar-SA" sz="2400" b="1" dirty="0">
              <a:solidFill>
                <a:srgbClr val="C00000"/>
              </a:solidFill>
            </a:endParaRPr>
          </a:p>
        </p:txBody>
      </p:sp>
      <p:sp>
        <p:nvSpPr>
          <p:cNvPr id="12" name="مربع نص 11"/>
          <p:cNvSpPr txBox="1"/>
          <p:nvPr/>
        </p:nvSpPr>
        <p:spPr>
          <a:xfrm>
            <a:off x="3428992" y="4324657"/>
            <a:ext cx="1857388" cy="461665"/>
          </a:xfrm>
          <a:prstGeom prst="rect">
            <a:avLst/>
          </a:prstGeom>
          <a:noFill/>
        </p:spPr>
        <p:txBody>
          <a:bodyPr wrap="square" rtlCol="1">
            <a:spAutoFit/>
          </a:bodyPr>
          <a:lstStyle/>
          <a:p>
            <a:pPr algn="ctr"/>
            <a:r>
              <a:rPr lang="ar-SA" sz="2400" b="1" dirty="0" smtClean="0">
                <a:solidFill>
                  <a:srgbClr val="C00000"/>
                </a:solidFill>
              </a:rPr>
              <a:t>اسم استفهام</a:t>
            </a:r>
            <a:endParaRPr lang="ar-SA" sz="2400" b="1" dirty="0">
              <a:solidFill>
                <a:srgbClr val="C00000"/>
              </a:solidFill>
            </a:endParaRPr>
          </a:p>
        </p:txBody>
      </p:sp>
      <p:sp>
        <p:nvSpPr>
          <p:cNvPr id="13" name="مربع نص 12"/>
          <p:cNvSpPr txBox="1"/>
          <p:nvPr/>
        </p:nvSpPr>
        <p:spPr>
          <a:xfrm>
            <a:off x="1071538" y="4714884"/>
            <a:ext cx="1857388" cy="461665"/>
          </a:xfrm>
          <a:prstGeom prst="rect">
            <a:avLst/>
          </a:prstGeom>
          <a:noFill/>
        </p:spPr>
        <p:txBody>
          <a:bodyPr wrap="square" rtlCol="1">
            <a:spAutoFit/>
          </a:bodyPr>
          <a:lstStyle/>
          <a:p>
            <a:pPr algn="ctr"/>
            <a:r>
              <a:rPr lang="ar-SA" sz="2400" b="1" dirty="0" smtClean="0">
                <a:solidFill>
                  <a:srgbClr val="C00000"/>
                </a:solidFill>
              </a:rPr>
              <a:t>اسم موصول</a:t>
            </a:r>
            <a:endParaRPr lang="ar-SA" sz="2400" b="1" dirty="0">
              <a:solidFill>
                <a:srgbClr val="C00000"/>
              </a:solidFill>
            </a:endParaRPr>
          </a:p>
        </p:txBody>
      </p:sp>
      <p:sp>
        <p:nvSpPr>
          <p:cNvPr id="14" name="مربع نص 13"/>
          <p:cNvSpPr txBox="1"/>
          <p:nvPr/>
        </p:nvSpPr>
        <p:spPr>
          <a:xfrm>
            <a:off x="714348" y="5110475"/>
            <a:ext cx="1857388" cy="461665"/>
          </a:xfrm>
          <a:prstGeom prst="rect">
            <a:avLst/>
          </a:prstGeom>
          <a:noFill/>
        </p:spPr>
        <p:txBody>
          <a:bodyPr wrap="square" rtlCol="1">
            <a:spAutoFit/>
          </a:bodyPr>
          <a:lstStyle/>
          <a:p>
            <a:pPr algn="ctr"/>
            <a:r>
              <a:rPr lang="ar-SA" sz="2400" b="1" dirty="0" smtClean="0">
                <a:solidFill>
                  <a:srgbClr val="C00000"/>
                </a:solidFill>
              </a:rPr>
              <a:t>حرف نفي </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4)">
                                      <p:cBhvr>
                                        <p:cTn id="10" dur="1000"/>
                                        <p:tgtEl>
                                          <p:spTgt spid="3"/>
                                        </p:tgtEl>
                                      </p:cBhvr>
                                    </p:animEffect>
                                  </p:childTnLst>
                                </p:cTn>
                              </p:par>
                              <p:par>
                                <p:cTn id="11" presetID="18" presetClass="entr" presetSubtype="9"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upLeft)">
                                      <p:cBhvr>
                                        <p:cTn id="13" dur="1000"/>
                                        <p:tgtEl>
                                          <p:spTgt spid="6"/>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4)">
                                      <p:cBhvr>
                                        <p:cTn id="16" dur="1000"/>
                                        <p:tgtEl>
                                          <p:spTgt spid="7"/>
                                        </p:tgtEl>
                                      </p:cBhvr>
                                    </p:animEffect>
                                  </p:childTnLst>
                                </p:cTn>
                              </p:par>
                              <p:par>
                                <p:cTn id="17" presetID="18" presetClass="entr" presetSubtype="9"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strips(upLeft)">
                                      <p:cBhvr>
                                        <p:cTn id="19" dur="10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9">
                                            <p:txEl>
                                              <p:pRg st="0" end="0"/>
                                            </p:txEl>
                                          </p:spTgt>
                                        </p:tgtEl>
                                        <p:attrNameLst>
                                          <p:attrName>style.visibility</p:attrName>
                                        </p:attrNameLst>
                                      </p:cBhvr>
                                      <p:to>
                                        <p:strVal val="visible"/>
                                      </p:to>
                                    </p:set>
                                    <p:animEffect transition="in" filter="circle(in)">
                                      <p:cBhvr>
                                        <p:cTn id="24" dur="2000"/>
                                        <p:tgtEl>
                                          <p:spTgt spid="9">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10">
                                            <p:txEl>
                                              <p:pRg st="0" end="0"/>
                                            </p:txEl>
                                          </p:spTgt>
                                        </p:tgtEl>
                                        <p:attrNameLst>
                                          <p:attrName>style.visibility</p:attrName>
                                        </p:attrNameLst>
                                      </p:cBhvr>
                                      <p:to>
                                        <p:strVal val="visible"/>
                                      </p:to>
                                    </p:set>
                                    <p:animEffect transition="in" filter="circle(in)">
                                      <p:cBhvr>
                                        <p:cTn id="29" dur="2000"/>
                                        <p:tgtEl>
                                          <p:spTgt spid="10">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nodeType="clickEffect">
                                  <p:stCondLst>
                                    <p:cond delay="0"/>
                                  </p:stCondLst>
                                  <p:childTnLst>
                                    <p:set>
                                      <p:cBhvr>
                                        <p:cTn id="33" dur="1" fill="hold">
                                          <p:stCondLst>
                                            <p:cond delay="0"/>
                                          </p:stCondLst>
                                        </p:cTn>
                                        <p:tgtEl>
                                          <p:spTgt spid="11">
                                            <p:txEl>
                                              <p:pRg st="0" end="0"/>
                                            </p:txEl>
                                          </p:spTgt>
                                        </p:tgtEl>
                                        <p:attrNameLst>
                                          <p:attrName>style.visibility</p:attrName>
                                        </p:attrNameLst>
                                      </p:cBhvr>
                                      <p:to>
                                        <p:strVal val="visible"/>
                                      </p:to>
                                    </p:set>
                                    <p:animEffect transition="in" filter="circle(in)">
                                      <p:cBhvr>
                                        <p:cTn id="34" dur="2000"/>
                                        <p:tgtEl>
                                          <p:spTgt spid="11">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nodeType="clickEffect">
                                  <p:stCondLst>
                                    <p:cond delay="0"/>
                                  </p:stCondLst>
                                  <p:childTnLst>
                                    <p:set>
                                      <p:cBhvr>
                                        <p:cTn id="38" dur="1" fill="hold">
                                          <p:stCondLst>
                                            <p:cond delay="0"/>
                                          </p:stCondLst>
                                        </p:cTn>
                                        <p:tgtEl>
                                          <p:spTgt spid="12">
                                            <p:txEl>
                                              <p:pRg st="0" end="0"/>
                                            </p:txEl>
                                          </p:spTgt>
                                        </p:tgtEl>
                                        <p:attrNameLst>
                                          <p:attrName>style.visibility</p:attrName>
                                        </p:attrNameLst>
                                      </p:cBhvr>
                                      <p:to>
                                        <p:strVal val="visible"/>
                                      </p:to>
                                    </p:set>
                                    <p:animEffect transition="in" filter="circle(in)">
                                      <p:cBhvr>
                                        <p:cTn id="39" dur="2000"/>
                                        <p:tgtEl>
                                          <p:spTgt spid="12">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nodeType="clickEffect">
                                  <p:stCondLst>
                                    <p:cond delay="0"/>
                                  </p:stCondLst>
                                  <p:childTnLst>
                                    <p:set>
                                      <p:cBhvr>
                                        <p:cTn id="43" dur="1" fill="hold">
                                          <p:stCondLst>
                                            <p:cond delay="0"/>
                                          </p:stCondLst>
                                        </p:cTn>
                                        <p:tgtEl>
                                          <p:spTgt spid="13">
                                            <p:txEl>
                                              <p:pRg st="0" end="0"/>
                                            </p:txEl>
                                          </p:spTgt>
                                        </p:tgtEl>
                                        <p:attrNameLst>
                                          <p:attrName>style.visibility</p:attrName>
                                        </p:attrNameLst>
                                      </p:cBhvr>
                                      <p:to>
                                        <p:strVal val="visible"/>
                                      </p:to>
                                    </p:set>
                                    <p:animEffect transition="in" filter="circle(in)">
                                      <p:cBhvr>
                                        <p:cTn id="44" dur="2000"/>
                                        <p:tgtEl>
                                          <p:spTgt spid="13">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6" presetClass="entr" presetSubtype="16" fill="hold" nodeType="clickEffect">
                                  <p:stCondLst>
                                    <p:cond delay="0"/>
                                  </p:stCondLst>
                                  <p:childTnLst>
                                    <p:set>
                                      <p:cBhvr>
                                        <p:cTn id="48" dur="1" fill="hold">
                                          <p:stCondLst>
                                            <p:cond delay="0"/>
                                          </p:stCondLst>
                                        </p:cTn>
                                        <p:tgtEl>
                                          <p:spTgt spid="14">
                                            <p:txEl>
                                              <p:pRg st="0" end="0"/>
                                            </p:txEl>
                                          </p:spTgt>
                                        </p:tgtEl>
                                        <p:attrNameLst>
                                          <p:attrName>style.visibility</p:attrName>
                                        </p:attrNameLst>
                                      </p:cBhvr>
                                      <p:to>
                                        <p:strVal val="visible"/>
                                      </p:to>
                                    </p:set>
                                    <p:animEffect transition="in" filter="circle(in)">
                                      <p:cBhvr>
                                        <p:cTn id="49" dur="20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سحابة 2"/>
          <p:cNvSpPr/>
          <p:nvPr/>
        </p:nvSpPr>
        <p:spPr>
          <a:xfrm>
            <a:off x="714348" y="285752"/>
            <a:ext cx="7286676" cy="6143644"/>
          </a:xfrm>
          <a:prstGeom prst="cloud">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path path="circle">
              <a:fillToRect l="100000" t="100000"/>
            </a:path>
            <a:tileRect r="-100000" b="-100000"/>
          </a:gradFill>
          <a:ln>
            <a:solidFill>
              <a:schemeClr val="accent6">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4800" b="1" spc="50" dirty="0" smtClean="0">
                <a:ln w="11430"/>
                <a:solidFill>
                  <a:schemeClr val="tx1"/>
                </a:solidFill>
                <a:effectLst>
                  <a:outerShdw blurRad="76200" dist="50800" dir="5400000" algn="tl" rotWithShape="0">
                    <a:srgbClr val="000000">
                      <a:alpha val="65000"/>
                    </a:srgbClr>
                  </a:outerShdw>
                </a:effectLst>
              </a:rPr>
              <a:t>- (ما) تأتي اسم استفهام،واسماً موصولاً،وحرف نفي.</a:t>
            </a:r>
            <a:endParaRPr lang="ar-SA" sz="4800" b="1" spc="50" dirty="0">
              <a:ln w="11430"/>
              <a:solidFill>
                <a:schemeClr val="tx1"/>
              </a:solidFill>
              <a:effectLst>
                <a:outerShdw blurRad="76200" dist="50800" dir="5400000" algn="tl" rotWithShape="0">
                  <a:srgbClr val="000000">
                    <a:alpha val="65000"/>
                  </a:srgbClr>
                </a:outerShdw>
              </a:effectLst>
            </a:endParaRPr>
          </a:p>
        </p:txBody>
      </p:sp>
      <p:sp>
        <p:nvSpPr>
          <p:cNvPr id="4" name="سحابة 3"/>
          <p:cNvSpPr/>
          <p:nvPr/>
        </p:nvSpPr>
        <p:spPr>
          <a:xfrm>
            <a:off x="6072198" y="142876"/>
            <a:ext cx="2571768" cy="2285992"/>
          </a:xfrm>
          <a:prstGeom prst="cloud">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200" b="1" dirty="0" smtClean="0">
                <a:solidFill>
                  <a:schemeClr val="tx1"/>
                </a:solidFill>
              </a:rPr>
              <a:t>إضاءة </a:t>
            </a:r>
            <a:endParaRPr lang="ar-SA"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وسيلة شرح بيضاوية 2"/>
          <p:cNvSpPr/>
          <p:nvPr/>
        </p:nvSpPr>
        <p:spPr>
          <a:xfrm>
            <a:off x="7072330" y="168265"/>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 </a:t>
            </a:r>
            <a:endParaRPr lang="ar-SA" sz="2400" b="1" dirty="0">
              <a:solidFill>
                <a:schemeClr val="tx1"/>
              </a:solidFill>
            </a:endParaRPr>
          </a:p>
        </p:txBody>
      </p:sp>
      <p:sp>
        <p:nvSpPr>
          <p:cNvPr id="4" name="مربع نص 3"/>
          <p:cNvSpPr txBox="1"/>
          <p:nvPr/>
        </p:nvSpPr>
        <p:spPr>
          <a:xfrm>
            <a:off x="500034" y="142852"/>
            <a:ext cx="6786610" cy="954107"/>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أستخرج مما يلي كل اسم موصول،ثم أدونه في الحقل المناسب:</a:t>
            </a:r>
            <a:endParaRPr lang="ar-SA" sz="2800" b="1" dirty="0">
              <a:effectLst>
                <a:glow rad="139700">
                  <a:schemeClr val="accent6">
                    <a:satMod val="175000"/>
                    <a:alpha val="40000"/>
                  </a:schemeClr>
                </a:glow>
              </a:effectLst>
            </a:endParaRPr>
          </a:p>
        </p:txBody>
      </p:sp>
      <p:graphicFrame>
        <p:nvGraphicFramePr>
          <p:cNvPr id="5" name="جدول 4"/>
          <p:cNvGraphicFramePr>
            <a:graphicFrameLocks noGrp="1"/>
          </p:cNvGraphicFramePr>
          <p:nvPr/>
        </p:nvGraphicFramePr>
        <p:xfrm>
          <a:off x="214282" y="1000109"/>
          <a:ext cx="8572560" cy="5691677"/>
        </p:xfrm>
        <a:graphic>
          <a:graphicData uri="http://schemas.openxmlformats.org/drawingml/2006/table">
            <a:tbl>
              <a:tblPr rtl="1" firstRow="1" bandRow="1">
                <a:tableStyleId>{5C22544A-7EE6-4342-B048-85BDC9FD1C3A}</a:tableStyleId>
              </a:tblPr>
              <a:tblGrid>
                <a:gridCol w="5583939"/>
                <a:gridCol w="1489746"/>
                <a:gridCol w="1498875"/>
              </a:tblGrid>
              <a:tr h="479597">
                <a:tc>
                  <a:txBody>
                    <a:bodyPr/>
                    <a:lstStyle/>
                    <a:p>
                      <a:pPr algn="ctr" rtl="1"/>
                      <a:endParaRPr lang="ar-SA" sz="1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6600"/>
                    </a:solidFill>
                  </a:tcPr>
                </a:tc>
                <a:tc>
                  <a:txBody>
                    <a:bodyPr/>
                    <a:lstStyle/>
                    <a:p>
                      <a:pPr algn="ctr" rtl="1"/>
                      <a:r>
                        <a:rPr lang="ar-SA" sz="1800" b="1" dirty="0" smtClean="0">
                          <a:solidFill>
                            <a:schemeClr val="tx1"/>
                          </a:solidFill>
                        </a:rPr>
                        <a:t>الموصول العرب</a:t>
                      </a:r>
                      <a:endParaRPr lang="ar-SA" sz="1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6600"/>
                    </a:solidFill>
                  </a:tcPr>
                </a:tc>
                <a:tc>
                  <a:txBody>
                    <a:bodyPr/>
                    <a:lstStyle/>
                    <a:p>
                      <a:pPr algn="ctr" rtl="1"/>
                      <a:r>
                        <a:rPr lang="ar-SA" sz="1800" b="1" dirty="0" smtClean="0">
                          <a:solidFill>
                            <a:schemeClr val="tx1"/>
                          </a:solidFill>
                        </a:rPr>
                        <a:t>الموصول المبني</a:t>
                      </a:r>
                      <a:endParaRPr lang="ar-SA" sz="1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6600"/>
                    </a:solidFill>
                  </a:tcPr>
                </a:tc>
              </a:tr>
              <a:tr h="619265">
                <a:tc>
                  <a:txBody>
                    <a:bodyPr/>
                    <a:lstStyle/>
                    <a:p>
                      <a:pPr algn="ctr" rtl="1"/>
                      <a:r>
                        <a:rPr lang="ar-SA" sz="2000" b="1" dirty="0" smtClean="0">
                          <a:solidFill>
                            <a:schemeClr val="tx1"/>
                          </a:solidFill>
                        </a:rPr>
                        <a:t>(ولله ما في السموات وما في الأرض ليجزى الذين أساءوا</a:t>
                      </a:r>
                      <a:r>
                        <a:rPr lang="ar-SA" sz="2000" b="1" baseline="0" dirty="0" smtClean="0">
                          <a:solidFill>
                            <a:schemeClr val="tx1"/>
                          </a:solidFill>
                        </a:rPr>
                        <a:t> بما عملوا ويجزي الذين أحسنوا بالحسنى</a:t>
                      </a:r>
                      <a:r>
                        <a:rPr lang="ar-SA" sz="2000" b="1" dirty="0" smtClean="0">
                          <a:solidFill>
                            <a:schemeClr val="tx1"/>
                          </a:solidFill>
                        </a:rPr>
                        <a:t>)</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r>
              <a:tr h="619265">
                <a:tc>
                  <a:txBody>
                    <a:bodyPr/>
                    <a:lstStyle/>
                    <a:p>
                      <a:pPr algn="ctr" rtl="1"/>
                      <a:r>
                        <a:rPr lang="ar-SA" sz="2000" b="1" dirty="0" smtClean="0">
                          <a:solidFill>
                            <a:schemeClr val="tx1"/>
                          </a:solidFill>
                        </a:rPr>
                        <a:t>(وقال الذين كفروا ربنا أرنا الذين أضلانا من الجن والإنس نجعلهما تحت أقدامنا ليكونا من الأسفلين)</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r>
              <a:tr h="479597">
                <a:tc>
                  <a:txBody>
                    <a:bodyPr/>
                    <a:lstStyle/>
                    <a:p>
                      <a:pPr algn="ctr" rtl="1"/>
                      <a:r>
                        <a:rPr lang="ar-SA" sz="2000" b="1" dirty="0" smtClean="0">
                          <a:solidFill>
                            <a:schemeClr val="tx1"/>
                          </a:solidFill>
                        </a:rPr>
                        <a:t>الثروة البشرية هي التي تحافظ عليها الأمم الراقية وترعاها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r>
              <a:tr h="479597">
                <a:tc>
                  <a:txBody>
                    <a:bodyPr/>
                    <a:lstStyle/>
                    <a:p>
                      <a:pPr algn="ctr" rtl="1"/>
                      <a:r>
                        <a:rPr lang="ar-SA" sz="2000" b="1" dirty="0" smtClean="0">
                          <a:solidFill>
                            <a:schemeClr val="tx1"/>
                          </a:solidFill>
                        </a:rPr>
                        <a:t>عملت بالنصيحتين اللتين نصحني بهما مُدربي</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r>
              <a:tr h="479597">
                <a:tc>
                  <a:txBody>
                    <a:bodyPr/>
                    <a:lstStyle/>
                    <a:p>
                      <a:pPr algn="ctr" rtl="1"/>
                      <a:r>
                        <a:rPr lang="ar-SA" sz="2000" b="1" dirty="0" smtClean="0">
                          <a:solidFill>
                            <a:schemeClr val="tx1"/>
                          </a:solidFill>
                        </a:rPr>
                        <a:t>الخلفاء العباسيون</a:t>
                      </a:r>
                      <a:r>
                        <a:rPr lang="ar-SA" sz="2000" b="1" baseline="0" dirty="0" smtClean="0">
                          <a:solidFill>
                            <a:schemeClr val="tx1"/>
                          </a:solidFill>
                        </a:rPr>
                        <a:t> هم أول من وضعوا نظاماً لبريد الحمام</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r>
              <a:tr h="619265">
                <a:tc>
                  <a:txBody>
                    <a:bodyPr/>
                    <a:lstStyle/>
                    <a:p>
                      <a:pPr algn="ctr" rtl="1"/>
                      <a:r>
                        <a:rPr lang="ar-SA" sz="2000" b="1" dirty="0" smtClean="0">
                          <a:solidFill>
                            <a:schemeClr val="tx1"/>
                          </a:solidFill>
                        </a:rPr>
                        <a:t>القراءة في الكتب المفيدة</a:t>
                      </a:r>
                      <a:r>
                        <a:rPr lang="ar-SA" sz="2000" b="1" baseline="0" dirty="0" smtClean="0">
                          <a:solidFill>
                            <a:schemeClr val="tx1"/>
                          </a:solidFill>
                        </a:rPr>
                        <a:t> هي النوافذ التي نطل منها على حقائق الحياة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r>
              <a:tr h="479597">
                <a:tc>
                  <a:txBody>
                    <a:bodyPr/>
                    <a:lstStyle/>
                    <a:p>
                      <a:pPr algn="ctr" rtl="1"/>
                      <a:r>
                        <a:rPr lang="ar-SA" sz="2000" b="1" dirty="0" smtClean="0">
                          <a:solidFill>
                            <a:schemeClr val="tx1"/>
                          </a:solidFill>
                        </a:rPr>
                        <a:t>تتقدم الأمم وترقى</a:t>
                      </a:r>
                      <a:r>
                        <a:rPr lang="ar-SA" sz="2000" b="1" baseline="0" dirty="0" smtClean="0">
                          <a:solidFill>
                            <a:schemeClr val="tx1"/>
                          </a:solidFill>
                        </a:rPr>
                        <a:t> الشعوب بمن يخلصون في أعمالهم</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r>
              <a:tr h="479597">
                <a:tc>
                  <a:txBody>
                    <a:bodyPr/>
                    <a:lstStyle/>
                    <a:p>
                      <a:pPr algn="ctr" rtl="1"/>
                      <a:r>
                        <a:rPr lang="ar-SA" sz="2000" b="1" dirty="0" smtClean="0">
                          <a:solidFill>
                            <a:schemeClr val="tx1"/>
                          </a:solidFill>
                        </a:rPr>
                        <a:t>اللاعبان المهاجمان هما اللذان</a:t>
                      </a:r>
                      <a:r>
                        <a:rPr lang="ar-SA" sz="2000" b="1" baseline="0" dirty="0" smtClean="0">
                          <a:solidFill>
                            <a:schemeClr val="tx1"/>
                          </a:solidFill>
                        </a:rPr>
                        <a:t> سجلا معظم الأهداف</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r>
              <a:tr h="479597">
                <a:tc>
                  <a:txBody>
                    <a:bodyPr/>
                    <a:lstStyle/>
                    <a:p>
                      <a:pPr algn="ctr" rtl="1"/>
                      <a:r>
                        <a:rPr lang="ar-SA" sz="2000" b="1" dirty="0" smtClean="0">
                          <a:solidFill>
                            <a:schemeClr val="tx1"/>
                          </a:solidFill>
                        </a:rPr>
                        <a:t>على الطبيب أن يتابع ما يظهر من العلوم الطبية الحديثة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996600">
                            <a:tint val="66000"/>
                            <a:satMod val="160000"/>
                          </a:srgbClr>
                        </a:gs>
                        <a:gs pos="50000">
                          <a:srgbClr val="996600">
                            <a:tint val="44500"/>
                            <a:satMod val="160000"/>
                          </a:srgbClr>
                        </a:gs>
                        <a:gs pos="100000">
                          <a:srgbClr val="996600">
                            <a:tint val="23500"/>
                            <a:satMod val="160000"/>
                          </a:srgbClr>
                        </a:gs>
                      </a:gsLst>
                      <a:path path="circle">
                        <a:fillToRect l="100000" t="100000"/>
                      </a:path>
                      <a:tileRect r="-100000" b="-100000"/>
                    </a:gradFill>
                  </a:tcPr>
                </a:tc>
              </a:tr>
            </a:tbl>
          </a:graphicData>
        </a:graphic>
      </p:graphicFrame>
      <p:sp>
        <p:nvSpPr>
          <p:cNvPr id="6" name="مربع نص 5"/>
          <p:cNvSpPr txBox="1"/>
          <p:nvPr/>
        </p:nvSpPr>
        <p:spPr>
          <a:xfrm>
            <a:off x="285720" y="1571612"/>
            <a:ext cx="1285884" cy="523220"/>
          </a:xfrm>
          <a:prstGeom prst="rect">
            <a:avLst/>
          </a:prstGeom>
          <a:noFill/>
        </p:spPr>
        <p:txBody>
          <a:bodyPr wrap="square" rtlCol="1">
            <a:spAutoFit/>
          </a:bodyPr>
          <a:lstStyle/>
          <a:p>
            <a:r>
              <a:rPr lang="ar-SA" sz="2800" b="1" dirty="0" smtClean="0">
                <a:solidFill>
                  <a:srgbClr val="C00000"/>
                </a:solidFill>
              </a:rPr>
              <a:t>الذين -ما</a:t>
            </a:r>
            <a:endParaRPr lang="ar-SA" sz="2800" b="1" dirty="0">
              <a:solidFill>
                <a:srgbClr val="C00000"/>
              </a:solidFill>
            </a:endParaRPr>
          </a:p>
        </p:txBody>
      </p:sp>
      <p:sp>
        <p:nvSpPr>
          <p:cNvPr id="7" name="مربع نص 6"/>
          <p:cNvSpPr txBox="1"/>
          <p:nvPr/>
        </p:nvSpPr>
        <p:spPr>
          <a:xfrm>
            <a:off x="1857356" y="2262838"/>
            <a:ext cx="1285884" cy="523220"/>
          </a:xfrm>
          <a:prstGeom prst="rect">
            <a:avLst/>
          </a:prstGeom>
          <a:noFill/>
        </p:spPr>
        <p:txBody>
          <a:bodyPr wrap="square" rtlCol="1">
            <a:spAutoFit/>
          </a:bodyPr>
          <a:lstStyle/>
          <a:p>
            <a:pPr algn="ctr"/>
            <a:r>
              <a:rPr lang="ar-SA" sz="2800" b="1" dirty="0" smtClean="0">
                <a:solidFill>
                  <a:srgbClr val="C00000"/>
                </a:solidFill>
              </a:rPr>
              <a:t>اللذين</a:t>
            </a:r>
            <a:endParaRPr lang="ar-SA" sz="2800" b="1" dirty="0">
              <a:solidFill>
                <a:srgbClr val="C00000"/>
              </a:solidFill>
            </a:endParaRPr>
          </a:p>
        </p:txBody>
      </p:sp>
      <p:sp>
        <p:nvSpPr>
          <p:cNvPr id="8" name="مربع نص 7"/>
          <p:cNvSpPr txBox="1"/>
          <p:nvPr/>
        </p:nvSpPr>
        <p:spPr>
          <a:xfrm>
            <a:off x="285720" y="2262838"/>
            <a:ext cx="1285884" cy="523220"/>
          </a:xfrm>
          <a:prstGeom prst="rect">
            <a:avLst/>
          </a:prstGeom>
          <a:noFill/>
        </p:spPr>
        <p:txBody>
          <a:bodyPr wrap="square" rtlCol="1">
            <a:spAutoFit/>
          </a:bodyPr>
          <a:lstStyle/>
          <a:p>
            <a:pPr algn="ctr"/>
            <a:r>
              <a:rPr lang="ar-SA" sz="2800" b="1" dirty="0" smtClean="0">
                <a:solidFill>
                  <a:srgbClr val="C00000"/>
                </a:solidFill>
              </a:rPr>
              <a:t>الذين</a:t>
            </a:r>
            <a:endParaRPr lang="ar-SA" sz="2800" b="1" dirty="0">
              <a:solidFill>
                <a:srgbClr val="C00000"/>
              </a:solidFill>
            </a:endParaRPr>
          </a:p>
        </p:txBody>
      </p:sp>
      <p:sp>
        <p:nvSpPr>
          <p:cNvPr id="9" name="مربع نص 8"/>
          <p:cNvSpPr txBox="1"/>
          <p:nvPr/>
        </p:nvSpPr>
        <p:spPr>
          <a:xfrm>
            <a:off x="285720" y="2905780"/>
            <a:ext cx="1285884" cy="523220"/>
          </a:xfrm>
          <a:prstGeom prst="rect">
            <a:avLst/>
          </a:prstGeom>
          <a:noFill/>
        </p:spPr>
        <p:txBody>
          <a:bodyPr wrap="square" rtlCol="1">
            <a:spAutoFit/>
          </a:bodyPr>
          <a:lstStyle/>
          <a:p>
            <a:pPr algn="ctr"/>
            <a:r>
              <a:rPr lang="ar-SA" sz="2800" b="1" dirty="0" smtClean="0">
                <a:solidFill>
                  <a:srgbClr val="C00000"/>
                </a:solidFill>
              </a:rPr>
              <a:t>التي</a:t>
            </a:r>
            <a:endParaRPr lang="ar-SA" sz="2800" b="1" dirty="0">
              <a:solidFill>
                <a:srgbClr val="C00000"/>
              </a:solidFill>
            </a:endParaRPr>
          </a:p>
        </p:txBody>
      </p:sp>
      <p:sp>
        <p:nvSpPr>
          <p:cNvPr id="10" name="مربع نص 9"/>
          <p:cNvSpPr txBox="1"/>
          <p:nvPr/>
        </p:nvSpPr>
        <p:spPr>
          <a:xfrm>
            <a:off x="1857356" y="3405846"/>
            <a:ext cx="1285884" cy="523220"/>
          </a:xfrm>
          <a:prstGeom prst="rect">
            <a:avLst/>
          </a:prstGeom>
          <a:noFill/>
        </p:spPr>
        <p:txBody>
          <a:bodyPr wrap="square" rtlCol="1">
            <a:spAutoFit/>
          </a:bodyPr>
          <a:lstStyle/>
          <a:p>
            <a:pPr algn="ctr"/>
            <a:r>
              <a:rPr lang="ar-SA" sz="2800" b="1" dirty="0" smtClean="0">
                <a:solidFill>
                  <a:srgbClr val="C00000"/>
                </a:solidFill>
              </a:rPr>
              <a:t>اللتين</a:t>
            </a:r>
            <a:endParaRPr lang="ar-SA" sz="2800" b="1" dirty="0">
              <a:solidFill>
                <a:srgbClr val="C00000"/>
              </a:solidFill>
            </a:endParaRPr>
          </a:p>
        </p:txBody>
      </p:sp>
      <p:sp>
        <p:nvSpPr>
          <p:cNvPr id="11" name="مربع نص 10"/>
          <p:cNvSpPr txBox="1"/>
          <p:nvPr/>
        </p:nvSpPr>
        <p:spPr>
          <a:xfrm>
            <a:off x="357158" y="3929066"/>
            <a:ext cx="1285884" cy="523220"/>
          </a:xfrm>
          <a:prstGeom prst="rect">
            <a:avLst/>
          </a:prstGeom>
          <a:noFill/>
        </p:spPr>
        <p:txBody>
          <a:bodyPr wrap="square" rtlCol="1">
            <a:spAutoFit/>
          </a:bodyPr>
          <a:lstStyle/>
          <a:p>
            <a:pPr algn="ctr"/>
            <a:r>
              <a:rPr lang="ar-SA" sz="2800" b="1" dirty="0" smtClean="0">
                <a:solidFill>
                  <a:srgbClr val="C00000"/>
                </a:solidFill>
              </a:rPr>
              <a:t>من</a:t>
            </a:r>
            <a:endParaRPr lang="ar-SA" sz="2800" b="1" dirty="0">
              <a:solidFill>
                <a:srgbClr val="C00000"/>
              </a:solidFill>
            </a:endParaRPr>
          </a:p>
        </p:txBody>
      </p:sp>
      <p:sp>
        <p:nvSpPr>
          <p:cNvPr id="12" name="مربع نص 11"/>
          <p:cNvSpPr txBox="1"/>
          <p:nvPr/>
        </p:nvSpPr>
        <p:spPr>
          <a:xfrm>
            <a:off x="357158" y="4477416"/>
            <a:ext cx="1285884" cy="523220"/>
          </a:xfrm>
          <a:prstGeom prst="rect">
            <a:avLst/>
          </a:prstGeom>
          <a:noFill/>
        </p:spPr>
        <p:txBody>
          <a:bodyPr wrap="square" rtlCol="1">
            <a:spAutoFit/>
          </a:bodyPr>
          <a:lstStyle/>
          <a:p>
            <a:pPr algn="ctr"/>
            <a:r>
              <a:rPr lang="ar-SA" sz="2800" b="1" dirty="0" smtClean="0">
                <a:solidFill>
                  <a:srgbClr val="C00000"/>
                </a:solidFill>
              </a:rPr>
              <a:t>التي</a:t>
            </a:r>
            <a:endParaRPr lang="ar-SA" sz="2800" b="1" dirty="0">
              <a:solidFill>
                <a:srgbClr val="C00000"/>
              </a:solidFill>
            </a:endParaRPr>
          </a:p>
        </p:txBody>
      </p:sp>
      <p:sp>
        <p:nvSpPr>
          <p:cNvPr id="13" name="مربع نص 12"/>
          <p:cNvSpPr txBox="1"/>
          <p:nvPr/>
        </p:nvSpPr>
        <p:spPr>
          <a:xfrm>
            <a:off x="357158" y="5120358"/>
            <a:ext cx="1285884" cy="523220"/>
          </a:xfrm>
          <a:prstGeom prst="rect">
            <a:avLst/>
          </a:prstGeom>
          <a:noFill/>
        </p:spPr>
        <p:txBody>
          <a:bodyPr wrap="square" rtlCol="1">
            <a:spAutoFit/>
          </a:bodyPr>
          <a:lstStyle/>
          <a:p>
            <a:pPr algn="ctr"/>
            <a:r>
              <a:rPr lang="ar-SA" sz="2800" b="1" dirty="0" smtClean="0">
                <a:solidFill>
                  <a:srgbClr val="C00000"/>
                </a:solidFill>
              </a:rPr>
              <a:t>من</a:t>
            </a:r>
            <a:endParaRPr lang="ar-SA" sz="2800" b="1" dirty="0">
              <a:solidFill>
                <a:srgbClr val="C00000"/>
              </a:solidFill>
            </a:endParaRPr>
          </a:p>
        </p:txBody>
      </p:sp>
      <p:sp>
        <p:nvSpPr>
          <p:cNvPr id="14" name="مربع نص 13"/>
          <p:cNvSpPr txBox="1"/>
          <p:nvPr/>
        </p:nvSpPr>
        <p:spPr>
          <a:xfrm>
            <a:off x="1785918" y="5620424"/>
            <a:ext cx="1285884" cy="523220"/>
          </a:xfrm>
          <a:prstGeom prst="rect">
            <a:avLst/>
          </a:prstGeom>
          <a:noFill/>
        </p:spPr>
        <p:txBody>
          <a:bodyPr wrap="square" rtlCol="1">
            <a:spAutoFit/>
          </a:bodyPr>
          <a:lstStyle/>
          <a:p>
            <a:pPr algn="ctr"/>
            <a:r>
              <a:rPr lang="ar-SA" sz="2800" b="1" dirty="0" smtClean="0">
                <a:solidFill>
                  <a:srgbClr val="C00000"/>
                </a:solidFill>
              </a:rPr>
              <a:t>اللذان</a:t>
            </a:r>
            <a:endParaRPr lang="ar-SA" sz="2800" b="1" dirty="0">
              <a:solidFill>
                <a:srgbClr val="C00000"/>
              </a:solidFill>
            </a:endParaRPr>
          </a:p>
        </p:txBody>
      </p:sp>
      <p:sp>
        <p:nvSpPr>
          <p:cNvPr id="15" name="مربع نص 14"/>
          <p:cNvSpPr txBox="1"/>
          <p:nvPr/>
        </p:nvSpPr>
        <p:spPr>
          <a:xfrm>
            <a:off x="357158" y="6120490"/>
            <a:ext cx="1285884" cy="523220"/>
          </a:xfrm>
          <a:prstGeom prst="rect">
            <a:avLst/>
          </a:prstGeom>
          <a:noFill/>
        </p:spPr>
        <p:txBody>
          <a:bodyPr wrap="square" rtlCol="1">
            <a:spAutoFit/>
          </a:bodyPr>
          <a:lstStyle/>
          <a:p>
            <a:pPr algn="ctr"/>
            <a:r>
              <a:rPr lang="ar-SA" sz="2800" b="1" dirty="0" smtClean="0">
                <a:solidFill>
                  <a:srgbClr val="C00000"/>
                </a:solidFill>
              </a:rPr>
              <a:t>ما</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par>
                                <p:cTn id="11" presetID="6" presetClass="entr" presetSubtype="32"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out)">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3"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strips(upRight)">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3"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strips(upRight)">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3"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strips(upRight)">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3"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strips(upRight)">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3"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strips(upRight)">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8" presetClass="entr" presetSubtype="3"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strips(upRight)">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18" presetClass="entr" presetSubtype="3"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strips(upRight)">
                                      <p:cBhvr>
                                        <p:cTn id="48" dur="5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18" presetClass="entr" presetSubtype="3"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strips(upRight)">
                                      <p:cBhvr>
                                        <p:cTn id="53" dur="500"/>
                                        <p:tgtEl>
                                          <p:spTgt spid="13"/>
                                        </p:tgtEl>
                                      </p:cBhvr>
                                    </p:animEffect>
                                  </p:childTnLst>
                                </p:cTn>
                              </p:par>
                            </p:childTnLst>
                          </p:cTn>
                        </p:par>
                      </p:childTnLst>
                    </p:cTn>
                  </p:par>
                  <p:par>
                    <p:cTn id="54" fill="hold">
                      <p:stCondLst>
                        <p:cond delay="indefinite"/>
                      </p:stCondLst>
                      <p:childTnLst>
                        <p:par>
                          <p:cTn id="55" fill="hold">
                            <p:stCondLst>
                              <p:cond delay="0"/>
                            </p:stCondLst>
                            <p:childTnLst>
                              <p:par>
                                <p:cTn id="56" presetID="18" presetClass="entr" presetSubtype="3"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strips(upRight)">
                                      <p:cBhvr>
                                        <p:cTn id="58" dur="5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18" presetClass="entr" presetSubtype="3"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strips(upRight)">
                                      <p:cBhvr>
                                        <p:cTn id="6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p:bldP spid="8" grpId="0"/>
      <p:bldP spid="9" grpId="0"/>
      <p:bldP spid="10" grpId="0"/>
      <p:bldP spid="11" grpId="0"/>
      <p:bldP spid="12" grpId="0"/>
      <p:bldP spid="13" grpId="0"/>
      <p:bldP spid="14" grpId="0"/>
      <p:bldP spid="1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وسيلة شرح بيضاوية 2"/>
          <p:cNvSpPr/>
          <p:nvPr/>
        </p:nvSpPr>
        <p:spPr>
          <a:xfrm>
            <a:off x="7072330" y="214290"/>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 </a:t>
            </a:r>
            <a:endParaRPr lang="ar-SA" sz="2400" b="1" dirty="0">
              <a:solidFill>
                <a:schemeClr val="tx1"/>
              </a:solidFill>
            </a:endParaRPr>
          </a:p>
        </p:txBody>
      </p:sp>
      <p:sp>
        <p:nvSpPr>
          <p:cNvPr id="4" name="مربع نص 3"/>
          <p:cNvSpPr txBox="1"/>
          <p:nvPr/>
        </p:nvSpPr>
        <p:spPr>
          <a:xfrm>
            <a:off x="500034" y="188877"/>
            <a:ext cx="6786610" cy="954107"/>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أ)أملأ الفراغات التالية بما يناسبها من اسم موصول أو جملة صلة:</a:t>
            </a:r>
            <a:endParaRPr lang="ar-SA" sz="2800" b="1" dirty="0">
              <a:effectLst>
                <a:glow rad="139700">
                  <a:schemeClr val="accent6">
                    <a:satMod val="175000"/>
                    <a:alpha val="40000"/>
                  </a:schemeClr>
                </a:glow>
              </a:effectLst>
            </a:endParaRPr>
          </a:p>
        </p:txBody>
      </p:sp>
      <p:sp>
        <p:nvSpPr>
          <p:cNvPr id="5" name="مستطيل مستدير الزوايا 4"/>
          <p:cNvSpPr/>
          <p:nvPr/>
        </p:nvSpPr>
        <p:spPr>
          <a:xfrm>
            <a:off x="571472" y="1071546"/>
            <a:ext cx="7429552" cy="2643206"/>
          </a:xfrm>
          <a:prstGeom prst="roundRect">
            <a:avLst/>
          </a:prstGeom>
          <a:solidFill>
            <a:srgbClr val="92D050"/>
          </a:solidFill>
          <a:ln>
            <a:solidFill>
              <a:srgbClr val="66FF66"/>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&amp; الكسل هو شر ......يُبتلى به الإنسان،وأصحابه هم الطفيليون.........يجلسون على مائدة غيرهم.</a:t>
            </a:r>
          </a:p>
          <a:p>
            <a:pPr algn="ctr"/>
            <a:r>
              <a:rPr lang="ar-SA" sz="2400" b="1" dirty="0" smtClean="0">
                <a:solidFill>
                  <a:schemeClr val="tx1"/>
                </a:solidFill>
              </a:rPr>
              <a:t>&amp; قال تلميذ:لي الشرف أن أكون في عداد العاملين..................بهم الوطن.</a:t>
            </a:r>
          </a:p>
          <a:p>
            <a:pPr algn="ctr"/>
            <a:r>
              <a:rPr lang="ar-SA" sz="2400" b="1" dirty="0" smtClean="0">
                <a:solidFill>
                  <a:schemeClr val="tx1"/>
                </a:solidFill>
              </a:rPr>
              <a:t>&amp; اعلم يا صديقي،أن الأعصاب...........لا ترتخي،والعين التي لا...........،والفكر...........لا.............هي.............تنجح دائماً. </a:t>
            </a:r>
            <a:endParaRPr lang="ar-SA" sz="2400" b="1" dirty="0">
              <a:solidFill>
                <a:schemeClr val="tx1"/>
              </a:solidFill>
            </a:endParaRPr>
          </a:p>
        </p:txBody>
      </p:sp>
      <p:sp>
        <p:nvSpPr>
          <p:cNvPr id="6" name="مربع نص 5"/>
          <p:cNvSpPr txBox="1"/>
          <p:nvPr/>
        </p:nvSpPr>
        <p:spPr>
          <a:xfrm>
            <a:off x="214282" y="3763036"/>
            <a:ext cx="8429684" cy="523220"/>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ب) أخاطب بالعبارة التالية كلاً من المفردة المؤنثة ومثنى المذكر وجمعه:</a:t>
            </a:r>
            <a:endParaRPr lang="ar-SA" sz="2800" b="1" dirty="0">
              <a:effectLst>
                <a:glow rad="139700">
                  <a:schemeClr val="accent6">
                    <a:satMod val="175000"/>
                    <a:alpha val="40000"/>
                  </a:schemeClr>
                </a:glow>
              </a:effectLst>
            </a:endParaRPr>
          </a:p>
        </p:txBody>
      </p:sp>
      <p:sp>
        <p:nvSpPr>
          <p:cNvPr id="7" name="مستطيل مستدير الزوايا 6"/>
          <p:cNvSpPr/>
          <p:nvPr/>
        </p:nvSpPr>
        <p:spPr>
          <a:xfrm>
            <a:off x="571472" y="4357694"/>
            <a:ext cx="7429552" cy="500066"/>
          </a:xfrm>
          <a:prstGeom prst="roundRect">
            <a:avLst/>
          </a:prstGeom>
          <a:solidFill>
            <a:srgbClr val="92D050"/>
          </a:solidFill>
          <a:ln>
            <a:solidFill>
              <a:srgbClr val="66FF66"/>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أحب العامل الذي يشتغل بفكره فيبدع،والذي يحول الطين إلى آنية للعطر.</a:t>
            </a:r>
            <a:endParaRPr lang="ar-SA" sz="2400" b="1" dirty="0">
              <a:solidFill>
                <a:schemeClr val="tx1"/>
              </a:solidFill>
            </a:endParaRPr>
          </a:p>
        </p:txBody>
      </p:sp>
      <p:sp>
        <p:nvSpPr>
          <p:cNvPr id="8" name="مربع نص 7"/>
          <p:cNvSpPr txBox="1"/>
          <p:nvPr/>
        </p:nvSpPr>
        <p:spPr>
          <a:xfrm>
            <a:off x="4500562" y="1142984"/>
            <a:ext cx="785818" cy="523220"/>
          </a:xfrm>
          <a:prstGeom prst="rect">
            <a:avLst/>
          </a:prstGeom>
          <a:noFill/>
        </p:spPr>
        <p:txBody>
          <a:bodyPr wrap="square" rtlCol="1">
            <a:spAutoFit/>
          </a:bodyPr>
          <a:lstStyle/>
          <a:p>
            <a:pPr algn="ctr"/>
            <a:r>
              <a:rPr lang="ar-SA" sz="2800" b="1" dirty="0" smtClean="0">
                <a:solidFill>
                  <a:srgbClr val="C00000"/>
                </a:solidFill>
              </a:rPr>
              <a:t>ما</a:t>
            </a:r>
            <a:endParaRPr lang="ar-SA" sz="2800" b="1" dirty="0">
              <a:solidFill>
                <a:srgbClr val="C00000"/>
              </a:solidFill>
            </a:endParaRPr>
          </a:p>
        </p:txBody>
      </p:sp>
      <p:sp>
        <p:nvSpPr>
          <p:cNvPr id="9" name="مربع نص 8"/>
          <p:cNvSpPr txBox="1"/>
          <p:nvPr/>
        </p:nvSpPr>
        <p:spPr>
          <a:xfrm>
            <a:off x="4714876" y="1477020"/>
            <a:ext cx="785818" cy="523220"/>
          </a:xfrm>
          <a:prstGeom prst="rect">
            <a:avLst/>
          </a:prstGeom>
          <a:noFill/>
        </p:spPr>
        <p:txBody>
          <a:bodyPr wrap="square" rtlCol="1">
            <a:spAutoFit/>
          </a:bodyPr>
          <a:lstStyle/>
          <a:p>
            <a:pPr algn="ctr"/>
            <a:r>
              <a:rPr lang="ar-SA" sz="2800" b="1" dirty="0" smtClean="0">
                <a:solidFill>
                  <a:srgbClr val="C00000"/>
                </a:solidFill>
              </a:rPr>
              <a:t>الذين</a:t>
            </a:r>
            <a:endParaRPr lang="ar-SA" sz="2800" b="1" dirty="0">
              <a:solidFill>
                <a:srgbClr val="C00000"/>
              </a:solidFill>
            </a:endParaRPr>
          </a:p>
        </p:txBody>
      </p:sp>
      <p:sp>
        <p:nvSpPr>
          <p:cNvPr id="10" name="مربع نص 9"/>
          <p:cNvSpPr txBox="1"/>
          <p:nvPr/>
        </p:nvSpPr>
        <p:spPr>
          <a:xfrm>
            <a:off x="1285852" y="1905648"/>
            <a:ext cx="1643074" cy="523220"/>
          </a:xfrm>
          <a:prstGeom prst="rect">
            <a:avLst/>
          </a:prstGeom>
          <a:noFill/>
        </p:spPr>
        <p:txBody>
          <a:bodyPr wrap="square" rtlCol="1">
            <a:spAutoFit/>
          </a:bodyPr>
          <a:lstStyle/>
          <a:p>
            <a:pPr algn="ctr"/>
            <a:r>
              <a:rPr lang="ar-SA" sz="2800" b="1" dirty="0" smtClean="0">
                <a:solidFill>
                  <a:srgbClr val="C00000"/>
                </a:solidFill>
              </a:rPr>
              <a:t>الذين  يفتخر</a:t>
            </a:r>
            <a:endParaRPr lang="ar-SA" sz="2800" b="1" dirty="0">
              <a:solidFill>
                <a:srgbClr val="C00000"/>
              </a:solidFill>
            </a:endParaRPr>
          </a:p>
        </p:txBody>
      </p:sp>
      <p:sp>
        <p:nvSpPr>
          <p:cNvPr id="11" name="مربع نص 10"/>
          <p:cNvSpPr txBox="1"/>
          <p:nvPr/>
        </p:nvSpPr>
        <p:spPr>
          <a:xfrm>
            <a:off x="3500430" y="2643182"/>
            <a:ext cx="785818" cy="523220"/>
          </a:xfrm>
          <a:prstGeom prst="rect">
            <a:avLst/>
          </a:prstGeom>
          <a:noFill/>
        </p:spPr>
        <p:txBody>
          <a:bodyPr wrap="square" rtlCol="1">
            <a:spAutoFit/>
          </a:bodyPr>
          <a:lstStyle/>
          <a:p>
            <a:pPr algn="ctr"/>
            <a:r>
              <a:rPr lang="ar-SA" sz="2800" b="1" dirty="0" smtClean="0">
                <a:solidFill>
                  <a:srgbClr val="C00000"/>
                </a:solidFill>
              </a:rPr>
              <a:t>التي</a:t>
            </a:r>
            <a:endParaRPr lang="ar-SA" sz="2800" b="1" dirty="0">
              <a:solidFill>
                <a:srgbClr val="C00000"/>
              </a:solidFill>
            </a:endParaRPr>
          </a:p>
        </p:txBody>
      </p:sp>
      <p:sp>
        <p:nvSpPr>
          <p:cNvPr id="12" name="مربع نص 11"/>
          <p:cNvSpPr txBox="1"/>
          <p:nvPr/>
        </p:nvSpPr>
        <p:spPr>
          <a:xfrm>
            <a:off x="6500826" y="3048656"/>
            <a:ext cx="785818" cy="523220"/>
          </a:xfrm>
          <a:prstGeom prst="rect">
            <a:avLst/>
          </a:prstGeom>
          <a:noFill/>
        </p:spPr>
        <p:txBody>
          <a:bodyPr wrap="square" rtlCol="1">
            <a:spAutoFit/>
          </a:bodyPr>
          <a:lstStyle/>
          <a:p>
            <a:pPr algn="ctr"/>
            <a:r>
              <a:rPr lang="ar-SA" sz="2800" b="1" dirty="0" smtClean="0">
                <a:solidFill>
                  <a:srgbClr val="C00000"/>
                </a:solidFill>
              </a:rPr>
              <a:t>تكل</a:t>
            </a:r>
            <a:endParaRPr lang="ar-SA" sz="2800" b="1" dirty="0">
              <a:solidFill>
                <a:srgbClr val="C00000"/>
              </a:solidFill>
            </a:endParaRPr>
          </a:p>
        </p:txBody>
      </p:sp>
      <p:sp>
        <p:nvSpPr>
          <p:cNvPr id="13" name="مربع نص 12"/>
          <p:cNvSpPr txBox="1"/>
          <p:nvPr/>
        </p:nvSpPr>
        <p:spPr>
          <a:xfrm>
            <a:off x="4929190" y="3071810"/>
            <a:ext cx="785818" cy="523220"/>
          </a:xfrm>
          <a:prstGeom prst="rect">
            <a:avLst/>
          </a:prstGeom>
          <a:noFill/>
        </p:spPr>
        <p:txBody>
          <a:bodyPr wrap="square" rtlCol="1">
            <a:spAutoFit/>
          </a:bodyPr>
          <a:lstStyle/>
          <a:p>
            <a:pPr algn="ctr"/>
            <a:r>
              <a:rPr lang="ar-SA" sz="2800" b="1" dirty="0" smtClean="0">
                <a:solidFill>
                  <a:srgbClr val="C00000"/>
                </a:solidFill>
              </a:rPr>
              <a:t>الذي</a:t>
            </a:r>
            <a:endParaRPr lang="ar-SA" sz="2800" b="1" dirty="0">
              <a:solidFill>
                <a:srgbClr val="C00000"/>
              </a:solidFill>
            </a:endParaRPr>
          </a:p>
        </p:txBody>
      </p:sp>
      <p:sp>
        <p:nvSpPr>
          <p:cNvPr id="14" name="مربع نص 13"/>
          <p:cNvSpPr txBox="1"/>
          <p:nvPr/>
        </p:nvSpPr>
        <p:spPr>
          <a:xfrm>
            <a:off x="3571868" y="3000372"/>
            <a:ext cx="1214446" cy="523220"/>
          </a:xfrm>
          <a:prstGeom prst="rect">
            <a:avLst/>
          </a:prstGeom>
          <a:noFill/>
        </p:spPr>
        <p:txBody>
          <a:bodyPr wrap="square" rtlCol="1">
            <a:spAutoFit/>
          </a:bodyPr>
          <a:lstStyle/>
          <a:p>
            <a:pPr algn="ctr"/>
            <a:r>
              <a:rPr lang="ar-SA" sz="2800" b="1" dirty="0" smtClean="0">
                <a:solidFill>
                  <a:srgbClr val="C00000"/>
                </a:solidFill>
              </a:rPr>
              <a:t>يتشتت</a:t>
            </a:r>
            <a:endParaRPr lang="ar-SA" sz="2800" b="1" dirty="0">
              <a:solidFill>
                <a:srgbClr val="C00000"/>
              </a:solidFill>
            </a:endParaRPr>
          </a:p>
        </p:txBody>
      </p:sp>
      <p:sp>
        <p:nvSpPr>
          <p:cNvPr id="15" name="مربع نص 14"/>
          <p:cNvSpPr txBox="1"/>
          <p:nvPr/>
        </p:nvSpPr>
        <p:spPr>
          <a:xfrm>
            <a:off x="2357422" y="3048656"/>
            <a:ext cx="785818" cy="523220"/>
          </a:xfrm>
          <a:prstGeom prst="rect">
            <a:avLst/>
          </a:prstGeom>
          <a:noFill/>
        </p:spPr>
        <p:txBody>
          <a:bodyPr wrap="square" rtlCol="1">
            <a:spAutoFit/>
          </a:bodyPr>
          <a:lstStyle/>
          <a:p>
            <a:pPr algn="ctr"/>
            <a:r>
              <a:rPr lang="ar-SA" sz="2800" b="1" dirty="0" smtClean="0">
                <a:solidFill>
                  <a:srgbClr val="C00000"/>
                </a:solidFill>
              </a:rPr>
              <a:t>التي</a:t>
            </a:r>
            <a:endParaRPr lang="ar-SA" sz="2800" b="1" dirty="0">
              <a:solidFill>
                <a:srgbClr val="C00000"/>
              </a:solidFill>
            </a:endParaRPr>
          </a:p>
        </p:txBody>
      </p:sp>
      <p:sp>
        <p:nvSpPr>
          <p:cNvPr id="16" name="مربع نص 15"/>
          <p:cNvSpPr txBox="1"/>
          <p:nvPr/>
        </p:nvSpPr>
        <p:spPr>
          <a:xfrm>
            <a:off x="285720" y="4906044"/>
            <a:ext cx="8001056" cy="461665"/>
          </a:xfrm>
          <a:prstGeom prst="rect">
            <a:avLst/>
          </a:prstGeom>
          <a:solidFill>
            <a:schemeClr val="accent1">
              <a:lumMod val="40000"/>
              <a:lumOff val="60000"/>
            </a:schemeClr>
          </a:solidFill>
        </p:spPr>
        <p:style>
          <a:lnRef idx="2">
            <a:schemeClr val="accent2"/>
          </a:lnRef>
          <a:fillRef idx="1">
            <a:schemeClr val="lt1"/>
          </a:fillRef>
          <a:effectRef idx="0">
            <a:schemeClr val="accent2"/>
          </a:effectRef>
          <a:fontRef idx="minor">
            <a:schemeClr val="dk1"/>
          </a:fontRef>
        </p:style>
        <p:txBody>
          <a:bodyPr wrap="square" rtlCol="1">
            <a:spAutoFit/>
          </a:bodyPr>
          <a:lstStyle/>
          <a:p>
            <a:pPr algn="ctr"/>
            <a:r>
              <a:rPr lang="ar-SA" sz="2400" b="1" dirty="0" smtClean="0">
                <a:solidFill>
                  <a:srgbClr val="C00000"/>
                </a:solidFill>
              </a:rPr>
              <a:t>أحب العاملة التي تشتغل بفكرها فتبدع،والتي تحول الطين إلى آنية للعطر.</a:t>
            </a:r>
            <a:endParaRPr lang="ar-SA" sz="2400" b="1" dirty="0">
              <a:solidFill>
                <a:srgbClr val="C00000"/>
              </a:solidFill>
            </a:endParaRPr>
          </a:p>
        </p:txBody>
      </p:sp>
      <p:sp>
        <p:nvSpPr>
          <p:cNvPr id="17" name="مربع نص 16"/>
          <p:cNvSpPr txBox="1"/>
          <p:nvPr/>
        </p:nvSpPr>
        <p:spPr>
          <a:xfrm>
            <a:off x="214282" y="5284129"/>
            <a:ext cx="8572560" cy="461665"/>
          </a:xfrm>
          <a:prstGeom prst="rect">
            <a:avLst/>
          </a:prstGeom>
          <a:solidFill>
            <a:schemeClr val="accent1">
              <a:lumMod val="40000"/>
              <a:lumOff val="60000"/>
            </a:schemeClr>
          </a:solidFill>
        </p:spPr>
        <p:style>
          <a:lnRef idx="2">
            <a:schemeClr val="accent2"/>
          </a:lnRef>
          <a:fillRef idx="1">
            <a:schemeClr val="lt1"/>
          </a:fillRef>
          <a:effectRef idx="0">
            <a:schemeClr val="accent2"/>
          </a:effectRef>
          <a:fontRef idx="minor">
            <a:schemeClr val="dk1"/>
          </a:fontRef>
        </p:style>
        <p:txBody>
          <a:bodyPr wrap="square" rtlCol="1">
            <a:spAutoFit/>
          </a:bodyPr>
          <a:lstStyle/>
          <a:p>
            <a:pPr algn="ctr"/>
            <a:r>
              <a:rPr lang="ar-SA" sz="2400" b="1" dirty="0" smtClean="0">
                <a:solidFill>
                  <a:srgbClr val="C00000"/>
                </a:solidFill>
              </a:rPr>
              <a:t>أحب العاملين اللذين يشتغلان بفكرهما فيبدعان،واللذين يحولان الطين إلى آنية للعطر.</a:t>
            </a:r>
          </a:p>
        </p:txBody>
      </p:sp>
      <p:sp>
        <p:nvSpPr>
          <p:cNvPr id="18" name="مربع نص 17"/>
          <p:cNvSpPr txBox="1"/>
          <p:nvPr/>
        </p:nvSpPr>
        <p:spPr>
          <a:xfrm>
            <a:off x="71406" y="5681979"/>
            <a:ext cx="8643998" cy="461665"/>
          </a:xfrm>
          <a:prstGeom prst="rect">
            <a:avLst/>
          </a:prstGeom>
          <a:solidFill>
            <a:schemeClr val="accent1">
              <a:lumMod val="40000"/>
              <a:lumOff val="60000"/>
            </a:schemeClr>
          </a:solidFill>
        </p:spPr>
        <p:style>
          <a:lnRef idx="2">
            <a:schemeClr val="accent2"/>
          </a:lnRef>
          <a:fillRef idx="1">
            <a:schemeClr val="lt1"/>
          </a:fillRef>
          <a:effectRef idx="0">
            <a:schemeClr val="accent2"/>
          </a:effectRef>
          <a:fontRef idx="minor">
            <a:schemeClr val="dk1"/>
          </a:fontRef>
        </p:style>
        <p:txBody>
          <a:bodyPr wrap="square" rtlCol="1">
            <a:spAutoFit/>
          </a:bodyPr>
          <a:lstStyle/>
          <a:p>
            <a:pPr algn="ctr"/>
            <a:r>
              <a:rPr lang="ar-SA" sz="2400" b="1" dirty="0" smtClean="0">
                <a:solidFill>
                  <a:srgbClr val="C00000"/>
                </a:solidFill>
              </a:rPr>
              <a:t>أحب العامين الذين يشتغلون بفكرهم فيبدعون،والذين يحولون الطين إلى آنية للعطر.</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4)">
                                      <p:cBhvr>
                                        <p:cTn id="13" dur="2000"/>
                                        <p:tgtEl>
                                          <p:spTgt spid="5"/>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amond(in)">
                                      <p:cBhvr>
                                        <p:cTn id="16" dur="1000"/>
                                        <p:tgtEl>
                                          <p:spTgt spid="6"/>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4)">
                                      <p:cBhvr>
                                        <p:cTn id="19" dur="2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3"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strips(upRight)">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3"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strips(upRigh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8" presetClass="entr" presetSubtype="3"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strips(upRight)">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3"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strips(upRight)">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3"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strips(upRight)">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18" presetClass="entr" presetSubtype="3"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strips(upRight)">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18" presetClass="entr" presetSubtype="3"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strips(upRight)">
                                      <p:cBhvr>
                                        <p:cTn id="54" dur="5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18" presetClass="entr" presetSubtype="3"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strips(upRight)">
                                      <p:cBhvr>
                                        <p:cTn id="59" dur="500"/>
                                        <p:tgtEl>
                                          <p:spTgt spid="15"/>
                                        </p:tgtEl>
                                      </p:cBhvr>
                                    </p:animEffect>
                                  </p:childTnLst>
                                </p:cTn>
                              </p:par>
                            </p:childTnLst>
                          </p:cTn>
                        </p:par>
                      </p:childTnLst>
                    </p:cTn>
                  </p:par>
                  <p:par>
                    <p:cTn id="60" fill="hold">
                      <p:stCondLst>
                        <p:cond delay="indefinite"/>
                      </p:stCondLst>
                      <p:childTnLst>
                        <p:par>
                          <p:cTn id="61" fill="hold">
                            <p:stCondLst>
                              <p:cond delay="0"/>
                            </p:stCondLst>
                            <p:childTnLst>
                              <p:par>
                                <p:cTn id="62" presetID="18" presetClass="entr" presetSubtype="3" fill="hold" grpId="0" nodeType="click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strips(upRight)">
                                      <p:cBhvr>
                                        <p:cTn id="64" dur="500"/>
                                        <p:tgtEl>
                                          <p:spTgt spid="16"/>
                                        </p:tgtEl>
                                      </p:cBhvr>
                                    </p:animEffect>
                                  </p:childTnLst>
                                </p:cTn>
                              </p:par>
                            </p:childTnLst>
                          </p:cTn>
                        </p:par>
                      </p:childTnLst>
                    </p:cTn>
                  </p:par>
                  <p:par>
                    <p:cTn id="65" fill="hold">
                      <p:stCondLst>
                        <p:cond delay="indefinite"/>
                      </p:stCondLst>
                      <p:childTnLst>
                        <p:par>
                          <p:cTn id="66" fill="hold">
                            <p:stCondLst>
                              <p:cond delay="0"/>
                            </p:stCondLst>
                            <p:childTnLst>
                              <p:par>
                                <p:cTn id="67" presetID="18" presetClass="entr" presetSubtype="3" fill="hold" grpId="0" nodeType="click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strips(upRight)">
                                      <p:cBhvr>
                                        <p:cTn id="69" dur="500"/>
                                        <p:tgtEl>
                                          <p:spTgt spid="17"/>
                                        </p:tgtEl>
                                      </p:cBhvr>
                                    </p:animEffect>
                                  </p:childTnLst>
                                </p:cTn>
                              </p:par>
                            </p:childTnLst>
                          </p:cTn>
                        </p:par>
                      </p:childTnLst>
                    </p:cTn>
                  </p:par>
                  <p:par>
                    <p:cTn id="70" fill="hold">
                      <p:stCondLst>
                        <p:cond delay="indefinite"/>
                      </p:stCondLst>
                      <p:childTnLst>
                        <p:par>
                          <p:cTn id="71" fill="hold">
                            <p:stCondLst>
                              <p:cond delay="0"/>
                            </p:stCondLst>
                            <p:childTnLst>
                              <p:par>
                                <p:cTn id="72" presetID="18" presetClass="entr" presetSubtype="3" fill="hold" grpId="0" nodeType="click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strips(upRight)">
                                      <p:cBhvr>
                                        <p:cTn id="7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animBg="1"/>
      <p:bldP spid="8" grpId="0"/>
      <p:bldP spid="9" grpId="0"/>
      <p:bldP spid="10" grpId="0"/>
      <p:bldP spid="11" grpId="0"/>
      <p:bldP spid="12" grpId="0"/>
      <p:bldP spid="13" grpId="0"/>
      <p:bldP spid="14" grpId="0"/>
      <p:bldP spid="15" grpId="0"/>
      <p:bldP spid="16" grpId="0" animBg="1"/>
      <p:bldP spid="17" grpId="0" animBg="1"/>
      <p:bldP spid="1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وسيلة شرح بيضاوية 2"/>
          <p:cNvSpPr/>
          <p:nvPr/>
        </p:nvSpPr>
        <p:spPr>
          <a:xfrm>
            <a:off x="7143768" y="428604"/>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نشاط3 </a:t>
            </a:r>
            <a:endParaRPr lang="ar-SA" sz="2400" b="1" dirty="0">
              <a:solidFill>
                <a:schemeClr val="tx1"/>
              </a:solidFill>
            </a:endParaRPr>
          </a:p>
        </p:txBody>
      </p:sp>
      <p:sp>
        <p:nvSpPr>
          <p:cNvPr id="4" name="مربع نص 3"/>
          <p:cNvSpPr txBox="1"/>
          <p:nvPr/>
        </p:nvSpPr>
        <p:spPr>
          <a:xfrm>
            <a:off x="2786050" y="403191"/>
            <a:ext cx="4572032" cy="523220"/>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أ)أصوغ كما في النماذج المعطاة:</a:t>
            </a:r>
            <a:endParaRPr lang="ar-SA" sz="2800" b="1" dirty="0">
              <a:effectLst>
                <a:glow rad="139700">
                  <a:schemeClr val="accent6">
                    <a:satMod val="175000"/>
                    <a:alpha val="40000"/>
                  </a:schemeClr>
                </a:glow>
              </a:effectLst>
            </a:endParaRPr>
          </a:p>
        </p:txBody>
      </p:sp>
      <p:sp>
        <p:nvSpPr>
          <p:cNvPr id="5" name="مربع نص 4"/>
          <p:cNvSpPr txBox="1"/>
          <p:nvPr/>
        </p:nvSpPr>
        <p:spPr>
          <a:xfrm>
            <a:off x="714348" y="2970440"/>
            <a:ext cx="7429552" cy="1815882"/>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ب) المهنة الحلال شرف،ومصدر قوة وثروة</a:t>
            </a:r>
          </a:p>
          <a:p>
            <a:pPr algn="ctr"/>
            <a:r>
              <a:rPr lang="ar-SA" sz="2800" b="1" dirty="0" smtClean="0">
                <a:effectLst>
                  <a:glow rad="139700">
                    <a:schemeClr val="accent6">
                      <a:satMod val="175000"/>
                      <a:alpha val="40000"/>
                    </a:schemeClr>
                  </a:glow>
                </a:effectLst>
              </a:rPr>
              <a:t>أكتب بأسلوبي الخاص ثلاثة أسطر في مضمون العبارة السابقة،وأضمنها ما تعلمته من مبنيات (ضمائر،أسماء إشارة،أسماء موصولة):</a:t>
            </a:r>
            <a:endParaRPr lang="ar-SA" sz="2800" b="1" dirty="0">
              <a:effectLst>
                <a:glow rad="139700">
                  <a:schemeClr val="accent6">
                    <a:satMod val="175000"/>
                    <a:alpha val="40000"/>
                  </a:schemeClr>
                </a:glow>
              </a:effectLst>
            </a:endParaRPr>
          </a:p>
        </p:txBody>
      </p:sp>
      <p:sp>
        <p:nvSpPr>
          <p:cNvPr id="6" name="مربع نص 5"/>
          <p:cNvSpPr txBox="1"/>
          <p:nvPr/>
        </p:nvSpPr>
        <p:spPr>
          <a:xfrm>
            <a:off x="428596" y="1071546"/>
            <a:ext cx="7715304" cy="1569660"/>
          </a:xfrm>
          <a:prstGeom prst="rect">
            <a:avLst/>
          </a:prstGeom>
          <a:noFill/>
        </p:spPr>
        <p:txBody>
          <a:bodyPr wrap="square" rtlCol="1">
            <a:spAutoFit/>
          </a:bodyPr>
          <a:lstStyle/>
          <a:p>
            <a:pPr algn="ctr"/>
            <a:r>
              <a:rPr lang="ar-SA" sz="2400" b="1" dirty="0" smtClean="0"/>
              <a:t>* ما أكثر ما علمتني الحياة!      وما أقل الذي أعرفه.</a:t>
            </a:r>
          </a:p>
          <a:p>
            <a:pPr algn="ctr"/>
            <a:r>
              <a:rPr lang="ar-SA" sz="2400" b="1" dirty="0" smtClean="0">
                <a:solidFill>
                  <a:schemeClr val="tx1">
                    <a:lumMod val="50000"/>
                    <a:lumOff val="50000"/>
                  </a:schemeClr>
                </a:solidFill>
              </a:rPr>
              <a:t>...................................................................................</a:t>
            </a:r>
          </a:p>
          <a:p>
            <a:pPr algn="ctr">
              <a:buFont typeface="Arial" pitchFamily="34" charset="0"/>
              <a:buChar char="•"/>
            </a:pPr>
            <a:r>
              <a:rPr lang="ar-SA" sz="2400" b="1" dirty="0" smtClean="0"/>
              <a:t>لا تستسلم واعتمد على الله حتى تحقق ما تصبو إليه.</a:t>
            </a:r>
          </a:p>
          <a:p>
            <a:pPr algn="ctr"/>
            <a:r>
              <a:rPr lang="ar-SA" sz="2400" b="1" dirty="0" smtClean="0"/>
              <a:t>لا</a:t>
            </a:r>
            <a:r>
              <a:rPr lang="ar-SA" sz="2400" b="1" dirty="0" smtClean="0">
                <a:solidFill>
                  <a:schemeClr val="tx1">
                    <a:lumMod val="50000"/>
                    <a:lumOff val="50000"/>
                  </a:schemeClr>
                </a:solidFill>
              </a:rPr>
              <a:t>..............</a:t>
            </a:r>
            <a:r>
              <a:rPr lang="ar-SA" sz="2400" b="1" dirty="0" smtClean="0"/>
              <a:t>.و</a:t>
            </a:r>
            <a:r>
              <a:rPr lang="ar-SA" sz="2400" b="1" dirty="0" smtClean="0">
                <a:solidFill>
                  <a:schemeClr val="tx1">
                    <a:lumMod val="50000"/>
                    <a:lumOff val="50000"/>
                  </a:schemeClr>
                </a:solidFill>
              </a:rPr>
              <a:t>.................</a:t>
            </a:r>
            <a:r>
              <a:rPr lang="ar-SA" sz="2400" b="1" dirty="0" smtClean="0"/>
              <a:t>حتى.</a:t>
            </a:r>
            <a:r>
              <a:rPr lang="ar-SA" sz="2400" b="1" dirty="0" smtClean="0">
                <a:solidFill>
                  <a:schemeClr val="tx1">
                    <a:lumMod val="50000"/>
                    <a:lumOff val="50000"/>
                  </a:schemeClr>
                </a:solidFill>
              </a:rPr>
              <a:t>...........</a:t>
            </a:r>
            <a:r>
              <a:rPr lang="ar-SA" sz="2400" b="1" dirty="0" smtClean="0"/>
              <a:t>ما</a:t>
            </a:r>
            <a:r>
              <a:rPr lang="ar-SA" sz="2400" b="1" dirty="0" smtClean="0">
                <a:solidFill>
                  <a:schemeClr val="tx1">
                    <a:lumMod val="50000"/>
                    <a:lumOff val="50000"/>
                  </a:schemeClr>
                </a:solidFill>
              </a:rPr>
              <a:t>............................</a:t>
            </a:r>
          </a:p>
        </p:txBody>
      </p:sp>
      <p:sp>
        <p:nvSpPr>
          <p:cNvPr id="7" name="مربع نص 6"/>
          <p:cNvSpPr txBox="1"/>
          <p:nvPr/>
        </p:nvSpPr>
        <p:spPr>
          <a:xfrm>
            <a:off x="1214414" y="1357298"/>
            <a:ext cx="6072230" cy="523220"/>
          </a:xfrm>
          <a:prstGeom prst="rect">
            <a:avLst/>
          </a:prstGeom>
          <a:noFill/>
        </p:spPr>
        <p:txBody>
          <a:bodyPr wrap="square" rtlCol="1">
            <a:spAutoFit/>
          </a:bodyPr>
          <a:lstStyle/>
          <a:p>
            <a:pPr algn="ctr"/>
            <a:r>
              <a:rPr lang="ar-SA" sz="2800" b="1" dirty="0" smtClean="0">
                <a:solidFill>
                  <a:srgbClr val="C00000"/>
                </a:solidFill>
              </a:rPr>
              <a:t>ما أكثر ما أعطاني الوطن وما أقل الذي أجازيه به.</a:t>
            </a:r>
            <a:endParaRPr lang="ar-SA" sz="2800" b="1" dirty="0">
              <a:solidFill>
                <a:srgbClr val="C00000"/>
              </a:solidFill>
            </a:endParaRPr>
          </a:p>
        </p:txBody>
      </p:sp>
      <p:sp>
        <p:nvSpPr>
          <p:cNvPr id="8" name="مربع نص 7"/>
          <p:cNvSpPr txBox="1"/>
          <p:nvPr/>
        </p:nvSpPr>
        <p:spPr>
          <a:xfrm>
            <a:off x="6357950" y="2071678"/>
            <a:ext cx="1223970" cy="523220"/>
          </a:xfrm>
          <a:prstGeom prst="rect">
            <a:avLst/>
          </a:prstGeom>
          <a:noFill/>
        </p:spPr>
        <p:txBody>
          <a:bodyPr wrap="square" rtlCol="1">
            <a:spAutoFit/>
          </a:bodyPr>
          <a:lstStyle/>
          <a:p>
            <a:pPr algn="ctr"/>
            <a:r>
              <a:rPr lang="ar-SA" sz="2800" b="1" dirty="0" smtClean="0">
                <a:solidFill>
                  <a:srgbClr val="C00000"/>
                </a:solidFill>
              </a:rPr>
              <a:t>تخش</a:t>
            </a:r>
            <a:endParaRPr lang="ar-SA" sz="2800" b="1" dirty="0">
              <a:solidFill>
                <a:srgbClr val="C00000"/>
              </a:solidFill>
            </a:endParaRPr>
          </a:p>
        </p:txBody>
      </p:sp>
      <p:sp>
        <p:nvSpPr>
          <p:cNvPr id="9" name="مربع نص 8"/>
          <p:cNvSpPr txBox="1"/>
          <p:nvPr/>
        </p:nvSpPr>
        <p:spPr>
          <a:xfrm>
            <a:off x="4929190" y="2071678"/>
            <a:ext cx="1223970" cy="523220"/>
          </a:xfrm>
          <a:prstGeom prst="rect">
            <a:avLst/>
          </a:prstGeom>
          <a:noFill/>
        </p:spPr>
        <p:txBody>
          <a:bodyPr wrap="square" rtlCol="1">
            <a:spAutoFit/>
          </a:bodyPr>
          <a:lstStyle/>
          <a:p>
            <a:pPr algn="ctr"/>
            <a:r>
              <a:rPr lang="ar-SA" sz="2800" b="1" dirty="0" smtClean="0">
                <a:solidFill>
                  <a:srgbClr val="C00000"/>
                </a:solidFill>
              </a:rPr>
              <a:t>ثق</a:t>
            </a:r>
            <a:endParaRPr lang="ar-SA" sz="2800" b="1" dirty="0">
              <a:solidFill>
                <a:srgbClr val="C00000"/>
              </a:solidFill>
            </a:endParaRPr>
          </a:p>
        </p:txBody>
      </p:sp>
      <p:sp>
        <p:nvSpPr>
          <p:cNvPr id="10" name="مربع نص 9"/>
          <p:cNvSpPr txBox="1"/>
          <p:nvPr/>
        </p:nvSpPr>
        <p:spPr>
          <a:xfrm>
            <a:off x="3286116" y="2071678"/>
            <a:ext cx="1223970" cy="523220"/>
          </a:xfrm>
          <a:prstGeom prst="rect">
            <a:avLst/>
          </a:prstGeom>
          <a:noFill/>
        </p:spPr>
        <p:txBody>
          <a:bodyPr wrap="square" rtlCol="1">
            <a:spAutoFit/>
          </a:bodyPr>
          <a:lstStyle/>
          <a:p>
            <a:pPr algn="ctr"/>
            <a:r>
              <a:rPr lang="ar-SA" sz="2800" b="1" dirty="0" smtClean="0">
                <a:solidFill>
                  <a:srgbClr val="C00000"/>
                </a:solidFill>
              </a:rPr>
              <a:t>تنجح فيـ</a:t>
            </a:r>
            <a:endParaRPr lang="ar-SA" sz="2800" b="1" dirty="0">
              <a:solidFill>
                <a:srgbClr val="C00000"/>
              </a:solidFill>
            </a:endParaRPr>
          </a:p>
        </p:txBody>
      </p:sp>
      <p:sp>
        <p:nvSpPr>
          <p:cNvPr id="11" name="مربع نص 10"/>
          <p:cNvSpPr txBox="1"/>
          <p:nvPr/>
        </p:nvSpPr>
        <p:spPr>
          <a:xfrm>
            <a:off x="1776394" y="2048524"/>
            <a:ext cx="1223970" cy="523220"/>
          </a:xfrm>
          <a:prstGeom prst="rect">
            <a:avLst/>
          </a:prstGeom>
          <a:noFill/>
        </p:spPr>
        <p:txBody>
          <a:bodyPr wrap="square" rtlCol="1">
            <a:spAutoFit/>
          </a:bodyPr>
          <a:lstStyle/>
          <a:p>
            <a:pPr algn="ctr"/>
            <a:r>
              <a:rPr lang="ar-SA" sz="2800" b="1" dirty="0" smtClean="0">
                <a:solidFill>
                  <a:srgbClr val="C00000"/>
                </a:solidFill>
              </a:rPr>
              <a:t>تريد</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diamond(in)">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diamond(in)">
                                      <p:cBhvr>
                                        <p:cTn id="23" dur="1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diamond(in)">
                                      <p:cBhvr>
                                        <p:cTn id="28" dur="10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diamond(in)">
                                      <p:cBhvr>
                                        <p:cTn id="33" dur="10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diamond(in)">
                                      <p:cBhvr>
                                        <p:cTn id="3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7" grpId="0"/>
      <p:bldP spid="8" grpId="0"/>
      <p:bldP spid="9" grpId="0"/>
      <p:bldP spid="10" grpId="0"/>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دمعة 2"/>
          <p:cNvSpPr/>
          <p:nvPr/>
        </p:nvSpPr>
        <p:spPr>
          <a:xfrm>
            <a:off x="642910" y="1142984"/>
            <a:ext cx="7000924" cy="4786346"/>
          </a:xfrm>
          <a:prstGeom prst="teardrop">
            <a:avLst>
              <a:gd name="adj" fmla="val 121276"/>
            </a:avLst>
          </a:prstGeom>
          <a:solidFill>
            <a:schemeClr val="accent2">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7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رفع الفعل المضارع الصحيح الآخر ونصبه وجزمه</a:t>
            </a:r>
            <a:endParaRPr lang="ar-SA" sz="7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1"/>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24"/>
            <a:ext cx="9144000" cy="6858000"/>
          </a:xfrm>
          <a:prstGeom prst="rect">
            <a:avLst/>
          </a:prstGeom>
          <a:noFill/>
        </p:spPr>
      </p:pic>
      <p:sp>
        <p:nvSpPr>
          <p:cNvPr id="3" name="مربع نص 2"/>
          <p:cNvSpPr txBox="1"/>
          <p:nvPr/>
        </p:nvSpPr>
        <p:spPr>
          <a:xfrm rot="20303143">
            <a:off x="8025978" y="85562"/>
            <a:ext cx="1000132" cy="830997"/>
          </a:xfrm>
          <a:prstGeom prst="rect">
            <a:avLst/>
          </a:prstGeom>
          <a:noFill/>
        </p:spPr>
        <p:txBody>
          <a:bodyPr wrap="square" rtlCol="1">
            <a:spAutoFit/>
          </a:bodyPr>
          <a:lstStyle/>
          <a:p>
            <a:pPr algn="ctr"/>
            <a:r>
              <a:rPr lang="ar-SA" sz="2400" b="1" dirty="0" smtClean="0">
                <a:solidFill>
                  <a:schemeClr val="accent2">
                    <a:lumMod val="50000"/>
                  </a:schemeClr>
                </a:solidFill>
                <a:sym typeface="Wingdings"/>
              </a:rPr>
              <a:t></a:t>
            </a:r>
          </a:p>
          <a:p>
            <a:pPr algn="ctr"/>
            <a:r>
              <a:rPr lang="ar-SA" sz="2400" b="1" dirty="0" smtClean="0">
                <a:solidFill>
                  <a:schemeClr val="accent2">
                    <a:lumMod val="50000"/>
                  </a:schemeClr>
                </a:solidFill>
                <a:sym typeface="Wingdings"/>
              </a:rPr>
              <a:t>تهيئة</a:t>
            </a:r>
            <a:endParaRPr lang="ar-SA" sz="2400" b="1" dirty="0">
              <a:solidFill>
                <a:schemeClr val="accent2">
                  <a:lumMod val="50000"/>
                </a:schemeClr>
              </a:solidFill>
            </a:endParaRPr>
          </a:p>
        </p:txBody>
      </p:sp>
      <p:sp>
        <p:nvSpPr>
          <p:cNvPr id="4" name="شكل بيضاوي 3"/>
          <p:cNvSpPr/>
          <p:nvPr/>
        </p:nvSpPr>
        <p:spPr>
          <a:xfrm rot="20493824">
            <a:off x="8126207" y="63422"/>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مربع نص 4"/>
          <p:cNvSpPr txBox="1"/>
          <p:nvPr/>
        </p:nvSpPr>
        <p:spPr>
          <a:xfrm>
            <a:off x="1214414" y="214290"/>
            <a:ext cx="6572296" cy="584775"/>
          </a:xfrm>
          <a:prstGeom prst="rect">
            <a:avLst/>
          </a:prstGeom>
          <a:noFill/>
        </p:spPr>
        <p:txBody>
          <a:bodyPr wrap="square" rtlCol="1">
            <a:spAutoFit/>
          </a:bodyPr>
          <a:lstStyle/>
          <a:p>
            <a:pPr algn="ctr"/>
            <a:r>
              <a:rPr lang="ar-SA" sz="3200" b="1" dirty="0" smtClean="0">
                <a:cs typeface="DecoType Naskh Extensions" pitchFamily="2" charset="-78"/>
              </a:rPr>
              <a:t>أسترجع وأضيف ما درسته لإكمال فراغات الشكل التالي:</a:t>
            </a:r>
            <a:endParaRPr lang="ar-SA" sz="3200" b="1" dirty="0">
              <a:cs typeface="DecoType Naskh Extensions" pitchFamily="2" charset="-78"/>
            </a:endParaRPr>
          </a:p>
        </p:txBody>
      </p:sp>
      <p:sp>
        <p:nvSpPr>
          <p:cNvPr id="6" name="مخطط انسيابي: تحضير 5"/>
          <p:cNvSpPr/>
          <p:nvPr/>
        </p:nvSpPr>
        <p:spPr>
          <a:xfrm>
            <a:off x="5643570" y="1428736"/>
            <a:ext cx="1500198" cy="714380"/>
          </a:xfrm>
          <a:prstGeom prst="flowChartPreparation">
            <a:avLst/>
          </a:prstGeom>
          <a:solidFill>
            <a:schemeClr val="accent3">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ماضٍ</a:t>
            </a:r>
            <a:endParaRPr lang="ar-SA" b="1" dirty="0">
              <a:solidFill>
                <a:schemeClr val="tx1"/>
              </a:solidFill>
            </a:endParaRPr>
          </a:p>
        </p:txBody>
      </p:sp>
      <p:sp>
        <p:nvSpPr>
          <p:cNvPr id="7" name="مخطط انسيابي: تحضير 6"/>
          <p:cNvSpPr/>
          <p:nvPr/>
        </p:nvSpPr>
        <p:spPr>
          <a:xfrm>
            <a:off x="1928794" y="1428736"/>
            <a:ext cx="1500198" cy="714380"/>
          </a:xfrm>
          <a:prstGeom prst="flowChartPreparation">
            <a:avLst/>
          </a:prstGeom>
          <a:solidFill>
            <a:schemeClr val="accent3">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أمر</a:t>
            </a:r>
            <a:endParaRPr lang="ar-SA" b="1" dirty="0">
              <a:solidFill>
                <a:schemeClr val="tx1"/>
              </a:solidFill>
            </a:endParaRPr>
          </a:p>
        </p:txBody>
      </p:sp>
      <p:sp>
        <p:nvSpPr>
          <p:cNvPr id="8" name="مخطط انسيابي: تحضير 7"/>
          <p:cNvSpPr/>
          <p:nvPr/>
        </p:nvSpPr>
        <p:spPr>
          <a:xfrm>
            <a:off x="3643306" y="1428736"/>
            <a:ext cx="1785950" cy="714380"/>
          </a:xfrm>
          <a:prstGeom prst="flowChartPreparation">
            <a:avLst/>
          </a:prstGeom>
          <a:solidFill>
            <a:schemeClr val="accent3">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مضارع</a:t>
            </a:r>
            <a:endParaRPr lang="ar-SA" b="1" dirty="0">
              <a:solidFill>
                <a:schemeClr val="tx1"/>
              </a:solidFill>
            </a:endParaRPr>
          </a:p>
        </p:txBody>
      </p:sp>
      <p:sp>
        <p:nvSpPr>
          <p:cNvPr id="9" name="مخطط انسيابي: تحضير 8"/>
          <p:cNvSpPr/>
          <p:nvPr/>
        </p:nvSpPr>
        <p:spPr>
          <a:xfrm>
            <a:off x="4786314" y="2714620"/>
            <a:ext cx="3714776" cy="714380"/>
          </a:xfrm>
          <a:prstGeom prst="flowChartPreparation">
            <a:avLst/>
          </a:prstGeom>
          <a:solidFill>
            <a:schemeClr val="accent3">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b="1" dirty="0">
              <a:solidFill>
                <a:schemeClr val="tx1"/>
              </a:solidFill>
            </a:endParaRPr>
          </a:p>
        </p:txBody>
      </p:sp>
      <p:sp>
        <p:nvSpPr>
          <p:cNvPr id="10" name="مخطط انسيابي: تحضير 9"/>
          <p:cNvSpPr/>
          <p:nvPr/>
        </p:nvSpPr>
        <p:spPr>
          <a:xfrm>
            <a:off x="571472" y="2714620"/>
            <a:ext cx="3714776" cy="714380"/>
          </a:xfrm>
          <a:prstGeom prst="flowChartPreparation">
            <a:avLst/>
          </a:prstGeom>
          <a:solidFill>
            <a:schemeClr val="accent3">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b="1" dirty="0">
              <a:solidFill>
                <a:schemeClr val="tx1"/>
              </a:solidFill>
            </a:endParaRPr>
          </a:p>
        </p:txBody>
      </p:sp>
      <p:sp>
        <p:nvSpPr>
          <p:cNvPr id="11" name="شكل بيضاوي 10"/>
          <p:cNvSpPr/>
          <p:nvPr/>
        </p:nvSpPr>
        <p:spPr>
          <a:xfrm>
            <a:off x="3714744" y="3500438"/>
            <a:ext cx="1643074" cy="50006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ويكون</a:t>
            </a:r>
            <a:endParaRPr lang="ar-SA" sz="2400" b="1" dirty="0">
              <a:solidFill>
                <a:schemeClr val="tx1"/>
              </a:solidFill>
            </a:endParaRPr>
          </a:p>
        </p:txBody>
      </p:sp>
      <p:sp>
        <p:nvSpPr>
          <p:cNvPr id="12" name="مخطط انسيابي: تحضير 11"/>
          <p:cNvSpPr/>
          <p:nvPr/>
        </p:nvSpPr>
        <p:spPr>
          <a:xfrm>
            <a:off x="6500826" y="4572008"/>
            <a:ext cx="1857388" cy="714380"/>
          </a:xfrm>
          <a:prstGeom prst="flowChartPreparation">
            <a:avLst/>
          </a:prstGeom>
          <a:solidFill>
            <a:schemeClr val="accent3">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مرفوعاً</a:t>
            </a:r>
            <a:endParaRPr lang="ar-SA" b="1" dirty="0">
              <a:solidFill>
                <a:schemeClr val="tx1"/>
              </a:solidFill>
            </a:endParaRPr>
          </a:p>
        </p:txBody>
      </p:sp>
      <p:sp>
        <p:nvSpPr>
          <p:cNvPr id="13" name="مخطط انسيابي: تحضير 12"/>
          <p:cNvSpPr/>
          <p:nvPr/>
        </p:nvSpPr>
        <p:spPr>
          <a:xfrm>
            <a:off x="642910" y="4572008"/>
            <a:ext cx="1785950" cy="714380"/>
          </a:xfrm>
          <a:prstGeom prst="flowChartPreparation">
            <a:avLst/>
          </a:prstGeom>
          <a:solidFill>
            <a:schemeClr val="accent3">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مجزوماً</a:t>
            </a:r>
            <a:endParaRPr lang="ar-SA" b="1" dirty="0">
              <a:solidFill>
                <a:schemeClr val="tx1"/>
              </a:solidFill>
            </a:endParaRPr>
          </a:p>
        </p:txBody>
      </p:sp>
      <p:sp>
        <p:nvSpPr>
          <p:cNvPr id="14" name="مخطط انسيابي: تحضير 13"/>
          <p:cNvSpPr/>
          <p:nvPr/>
        </p:nvSpPr>
        <p:spPr>
          <a:xfrm>
            <a:off x="3428992" y="4572008"/>
            <a:ext cx="2000264" cy="714380"/>
          </a:xfrm>
          <a:prstGeom prst="flowChartPreparation">
            <a:avLst/>
          </a:prstGeom>
          <a:solidFill>
            <a:schemeClr val="accent3">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منصوباً</a:t>
            </a:r>
            <a:endParaRPr lang="ar-SA" b="1" dirty="0">
              <a:solidFill>
                <a:schemeClr val="tx1"/>
              </a:solidFill>
            </a:endParaRPr>
          </a:p>
        </p:txBody>
      </p:sp>
      <p:sp>
        <p:nvSpPr>
          <p:cNvPr id="25" name="مربع نص 24"/>
          <p:cNvSpPr txBox="1"/>
          <p:nvPr/>
        </p:nvSpPr>
        <p:spPr>
          <a:xfrm>
            <a:off x="5786446" y="5500702"/>
            <a:ext cx="3071834" cy="769441"/>
          </a:xfrm>
          <a:prstGeom prst="rect">
            <a:avLst/>
          </a:prstGeom>
          <a:noFill/>
          <a:ln>
            <a:solidFill>
              <a:srgbClr val="FFC000"/>
            </a:solidFill>
          </a:ln>
        </p:spPr>
        <p:txBody>
          <a:bodyPr wrap="square" rtlCol="1">
            <a:spAutoFit/>
          </a:bodyPr>
          <a:lstStyle/>
          <a:p>
            <a:r>
              <a:rPr lang="ar-SA" sz="2000" b="1" dirty="0" smtClean="0"/>
              <a:t>إذا لم يسبق بـ............أو..........</a:t>
            </a:r>
          </a:p>
          <a:p>
            <a:pPr algn="ctr"/>
            <a:r>
              <a:rPr lang="ar-SA" sz="2400" b="1" dirty="0" smtClean="0"/>
              <a:t>مثال ذلك:......................  </a:t>
            </a:r>
            <a:endParaRPr lang="ar-SA" sz="2400" b="1" dirty="0"/>
          </a:p>
        </p:txBody>
      </p:sp>
      <p:sp>
        <p:nvSpPr>
          <p:cNvPr id="26" name="مربع نص 25"/>
          <p:cNvSpPr txBox="1"/>
          <p:nvPr/>
        </p:nvSpPr>
        <p:spPr>
          <a:xfrm>
            <a:off x="2928926" y="5500703"/>
            <a:ext cx="2857520" cy="1200329"/>
          </a:xfrm>
          <a:prstGeom prst="rect">
            <a:avLst/>
          </a:prstGeom>
          <a:noFill/>
          <a:ln>
            <a:solidFill>
              <a:srgbClr val="FFC000"/>
            </a:solidFill>
          </a:ln>
        </p:spPr>
        <p:txBody>
          <a:bodyPr wrap="square" rtlCol="1">
            <a:spAutoFit/>
          </a:bodyPr>
          <a:lstStyle/>
          <a:p>
            <a:r>
              <a:rPr lang="ar-SA" sz="2400" b="1" dirty="0" smtClean="0"/>
              <a:t>إذا يسبق بـ..............</a:t>
            </a:r>
          </a:p>
          <a:p>
            <a:pPr algn="ctr"/>
            <a:r>
              <a:rPr lang="ar-SA" sz="2400" b="1" dirty="0" smtClean="0"/>
              <a:t>مثال ذلك:...................</a:t>
            </a:r>
          </a:p>
          <a:p>
            <a:pPr algn="ctr"/>
            <a:r>
              <a:rPr lang="ar-SA" sz="2400" b="1" dirty="0" smtClean="0"/>
              <a:t>  </a:t>
            </a:r>
            <a:endParaRPr lang="ar-SA" sz="2400" b="1" dirty="0"/>
          </a:p>
        </p:txBody>
      </p:sp>
      <p:sp>
        <p:nvSpPr>
          <p:cNvPr id="27" name="مربع نص 26"/>
          <p:cNvSpPr txBox="1"/>
          <p:nvPr/>
        </p:nvSpPr>
        <p:spPr>
          <a:xfrm>
            <a:off x="142844" y="5500702"/>
            <a:ext cx="2786082" cy="1200329"/>
          </a:xfrm>
          <a:prstGeom prst="rect">
            <a:avLst/>
          </a:prstGeom>
          <a:noFill/>
          <a:ln>
            <a:solidFill>
              <a:srgbClr val="FFC000"/>
            </a:solidFill>
          </a:ln>
        </p:spPr>
        <p:txBody>
          <a:bodyPr wrap="square" rtlCol="1">
            <a:spAutoFit/>
          </a:bodyPr>
          <a:lstStyle/>
          <a:p>
            <a:r>
              <a:rPr lang="ar-SA" sz="2400" b="1" dirty="0" smtClean="0"/>
              <a:t>إذا يسبق بـ..............</a:t>
            </a:r>
          </a:p>
          <a:p>
            <a:pPr algn="ctr"/>
            <a:r>
              <a:rPr lang="ar-SA" sz="2400" b="1" dirty="0" smtClean="0"/>
              <a:t>مثال ذلك:.................. </a:t>
            </a:r>
          </a:p>
          <a:p>
            <a:pPr algn="ctr"/>
            <a:r>
              <a:rPr lang="ar-SA" sz="2400" b="1" dirty="0" smtClean="0"/>
              <a:t> </a:t>
            </a:r>
            <a:endParaRPr lang="ar-SA" sz="2400" b="1" dirty="0"/>
          </a:p>
        </p:txBody>
      </p:sp>
      <p:sp>
        <p:nvSpPr>
          <p:cNvPr id="28" name="قوس كبير أيسر 27"/>
          <p:cNvSpPr/>
          <p:nvPr/>
        </p:nvSpPr>
        <p:spPr>
          <a:xfrm rot="5400000">
            <a:off x="4179091" y="1321579"/>
            <a:ext cx="714380" cy="5929354"/>
          </a:xfrm>
          <a:prstGeom prst="leftBrace">
            <a:avLst/>
          </a:prstGeom>
        </p:spPr>
        <p:style>
          <a:lnRef idx="1">
            <a:schemeClr val="accent2"/>
          </a:lnRef>
          <a:fillRef idx="0">
            <a:schemeClr val="accent2"/>
          </a:fillRef>
          <a:effectRef idx="0">
            <a:schemeClr val="accent2"/>
          </a:effectRef>
          <a:fontRef idx="minor">
            <a:schemeClr val="tx1"/>
          </a:fontRef>
        </p:style>
        <p:txBody>
          <a:bodyPr rtlCol="1" anchor="ctr"/>
          <a:lstStyle/>
          <a:p>
            <a:pPr algn="ctr"/>
            <a:endParaRPr lang="ar-SA" dirty="0"/>
          </a:p>
        </p:txBody>
      </p:sp>
      <p:cxnSp>
        <p:nvCxnSpPr>
          <p:cNvPr id="30" name="رابط كسهم مستقيم 29"/>
          <p:cNvCxnSpPr/>
          <p:nvPr/>
        </p:nvCxnSpPr>
        <p:spPr>
          <a:xfrm rot="5400000">
            <a:off x="4357686" y="4357694"/>
            <a:ext cx="428628" cy="158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2" name="رابط كسهم مستقيم 31"/>
          <p:cNvCxnSpPr/>
          <p:nvPr/>
        </p:nvCxnSpPr>
        <p:spPr>
          <a:xfrm rot="5400000">
            <a:off x="6144430" y="2428074"/>
            <a:ext cx="428628" cy="158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3" name="رابط كسهم مستقيم 32"/>
          <p:cNvCxnSpPr/>
          <p:nvPr/>
        </p:nvCxnSpPr>
        <p:spPr>
          <a:xfrm rot="5400000">
            <a:off x="2501092" y="2142322"/>
            <a:ext cx="428628" cy="158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4" name="رابط كسهم مستقيم 33"/>
          <p:cNvCxnSpPr/>
          <p:nvPr/>
        </p:nvCxnSpPr>
        <p:spPr>
          <a:xfrm rot="5400000">
            <a:off x="3965571" y="2820983"/>
            <a:ext cx="1214446" cy="158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36" name="مخطط انسيابي: تحضير 35"/>
          <p:cNvSpPr/>
          <p:nvPr/>
        </p:nvSpPr>
        <p:spPr>
          <a:xfrm>
            <a:off x="3071802" y="785794"/>
            <a:ext cx="3071834" cy="490542"/>
          </a:xfrm>
          <a:prstGeom prst="flowChartPreparation">
            <a:avLst/>
          </a:prstGeom>
          <a:solidFill>
            <a:schemeClr val="accent3">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تقسيم الفعل</a:t>
            </a:r>
            <a:endParaRPr lang="ar-SA" sz="1600" b="1" dirty="0">
              <a:solidFill>
                <a:schemeClr val="tx1"/>
              </a:solidFill>
            </a:endParaRPr>
          </a:p>
        </p:txBody>
      </p:sp>
      <p:sp>
        <p:nvSpPr>
          <p:cNvPr id="37" name="مربع نص 36"/>
          <p:cNvSpPr txBox="1"/>
          <p:nvPr/>
        </p:nvSpPr>
        <p:spPr>
          <a:xfrm>
            <a:off x="5500694" y="2786058"/>
            <a:ext cx="2357454" cy="584775"/>
          </a:xfrm>
          <a:prstGeom prst="rect">
            <a:avLst/>
          </a:prstGeom>
          <a:noFill/>
        </p:spPr>
        <p:txBody>
          <a:bodyPr wrap="square" rtlCol="1">
            <a:spAutoFit/>
          </a:bodyPr>
          <a:lstStyle/>
          <a:p>
            <a:pPr algn="ctr"/>
            <a:r>
              <a:rPr lang="ar-SA" sz="3200" b="1" dirty="0" smtClean="0">
                <a:solidFill>
                  <a:srgbClr val="C00000"/>
                </a:solidFill>
              </a:rPr>
              <a:t>أمر الله بالعدل</a:t>
            </a:r>
            <a:endParaRPr lang="ar-SA" sz="3200" b="1" dirty="0">
              <a:solidFill>
                <a:srgbClr val="C00000"/>
              </a:solidFill>
            </a:endParaRPr>
          </a:p>
        </p:txBody>
      </p:sp>
      <p:sp>
        <p:nvSpPr>
          <p:cNvPr id="38" name="مربع نص 37"/>
          <p:cNvSpPr txBox="1"/>
          <p:nvPr/>
        </p:nvSpPr>
        <p:spPr>
          <a:xfrm>
            <a:off x="1285852" y="2786058"/>
            <a:ext cx="2205054" cy="584775"/>
          </a:xfrm>
          <a:prstGeom prst="rect">
            <a:avLst/>
          </a:prstGeom>
          <a:noFill/>
        </p:spPr>
        <p:txBody>
          <a:bodyPr wrap="square" rtlCol="1">
            <a:spAutoFit/>
          </a:bodyPr>
          <a:lstStyle/>
          <a:p>
            <a:pPr algn="ctr"/>
            <a:r>
              <a:rPr lang="ar-SA" sz="3200" b="1" dirty="0" smtClean="0">
                <a:solidFill>
                  <a:srgbClr val="C00000"/>
                </a:solidFill>
              </a:rPr>
              <a:t>اكتب درسك</a:t>
            </a:r>
            <a:endParaRPr lang="ar-SA" sz="3200" b="1" dirty="0">
              <a:solidFill>
                <a:srgbClr val="C00000"/>
              </a:solidFill>
            </a:endParaRPr>
          </a:p>
        </p:txBody>
      </p:sp>
      <p:sp>
        <p:nvSpPr>
          <p:cNvPr id="39" name="مربع نص 38"/>
          <p:cNvSpPr txBox="1"/>
          <p:nvPr/>
        </p:nvSpPr>
        <p:spPr>
          <a:xfrm>
            <a:off x="6643702" y="5457782"/>
            <a:ext cx="1071570" cy="400110"/>
          </a:xfrm>
          <a:prstGeom prst="rect">
            <a:avLst/>
          </a:prstGeom>
          <a:noFill/>
        </p:spPr>
        <p:txBody>
          <a:bodyPr wrap="square" rtlCol="1">
            <a:spAutoFit/>
          </a:bodyPr>
          <a:lstStyle/>
          <a:p>
            <a:pPr algn="ctr"/>
            <a:r>
              <a:rPr lang="ar-SA" sz="2000" b="1" dirty="0" smtClean="0">
                <a:solidFill>
                  <a:srgbClr val="C00000"/>
                </a:solidFill>
              </a:rPr>
              <a:t>أداة نصب</a:t>
            </a:r>
            <a:endParaRPr lang="ar-SA" sz="2000" b="1" dirty="0">
              <a:solidFill>
                <a:srgbClr val="C00000"/>
              </a:solidFill>
            </a:endParaRPr>
          </a:p>
        </p:txBody>
      </p:sp>
      <p:sp>
        <p:nvSpPr>
          <p:cNvPr id="40" name="مربع نص 39"/>
          <p:cNvSpPr txBox="1"/>
          <p:nvPr/>
        </p:nvSpPr>
        <p:spPr>
          <a:xfrm>
            <a:off x="5991236" y="5429264"/>
            <a:ext cx="652466" cy="400110"/>
          </a:xfrm>
          <a:prstGeom prst="rect">
            <a:avLst/>
          </a:prstGeom>
          <a:noFill/>
        </p:spPr>
        <p:txBody>
          <a:bodyPr wrap="square" rtlCol="1">
            <a:spAutoFit/>
          </a:bodyPr>
          <a:lstStyle/>
          <a:p>
            <a:pPr algn="ctr"/>
            <a:r>
              <a:rPr lang="ar-SA" sz="2000" b="1" dirty="0" smtClean="0">
                <a:solidFill>
                  <a:srgbClr val="C00000"/>
                </a:solidFill>
              </a:rPr>
              <a:t>جزم</a:t>
            </a:r>
            <a:endParaRPr lang="ar-SA" sz="2000" b="1" dirty="0">
              <a:solidFill>
                <a:srgbClr val="C00000"/>
              </a:solidFill>
            </a:endParaRPr>
          </a:p>
        </p:txBody>
      </p:sp>
      <p:sp>
        <p:nvSpPr>
          <p:cNvPr id="41" name="مربع نص 40"/>
          <p:cNvSpPr txBox="1"/>
          <p:nvPr/>
        </p:nvSpPr>
        <p:spPr>
          <a:xfrm>
            <a:off x="6000760" y="5786454"/>
            <a:ext cx="1571636" cy="400110"/>
          </a:xfrm>
          <a:prstGeom prst="rect">
            <a:avLst/>
          </a:prstGeom>
          <a:noFill/>
        </p:spPr>
        <p:txBody>
          <a:bodyPr wrap="square" rtlCol="1">
            <a:spAutoFit/>
          </a:bodyPr>
          <a:lstStyle/>
          <a:p>
            <a:pPr algn="ctr"/>
            <a:r>
              <a:rPr lang="ar-SA" sz="2000" b="1" dirty="0" smtClean="0">
                <a:solidFill>
                  <a:srgbClr val="C00000"/>
                </a:solidFill>
              </a:rPr>
              <a:t>يأمر الله بالعدل</a:t>
            </a:r>
            <a:endParaRPr lang="ar-SA" sz="2000" b="1" dirty="0">
              <a:solidFill>
                <a:srgbClr val="C00000"/>
              </a:solidFill>
            </a:endParaRPr>
          </a:p>
        </p:txBody>
      </p:sp>
      <p:sp>
        <p:nvSpPr>
          <p:cNvPr id="42" name="مربع نص 41"/>
          <p:cNvSpPr txBox="1"/>
          <p:nvPr/>
        </p:nvSpPr>
        <p:spPr>
          <a:xfrm>
            <a:off x="3286116" y="5457782"/>
            <a:ext cx="1571636" cy="400110"/>
          </a:xfrm>
          <a:prstGeom prst="rect">
            <a:avLst/>
          </a:prstGeom>
          <a:noFill/>
        </p:spPr>
        <p:txBody>
          <a:bodyPr wrap="square" rtlCol="1">
            <a:spAutoFit/>
          </a:bodyPr>
          <a:lstStyle/>
          <a:p>
            <a:pPr algn="ctr"/>
            <a:r>
              <a:rPr lang="ar-SA" sz="2000" b="1" dirty="0" smtClean="0">
                <a:solidFill>
                  <a:srgbClr val="C00000"/>
                </a:solidFill>
              </a:rPr>
              <a:t>أداة نصب</a:t>
            </a:r>
            <a:endParaRPr lang="ar-SA" sz="2000" b="1" dirty="0">
              <a:solidFill>
                <a:srgbClr val="C00000"/>
              </a:solidFill>
            </a:endParaRPr>
          </a:p>
        </p:txBody>
      </p:sp>
      <p:sp>
        <p:nvSpPr>
          <p:cNvPr id="43" name="مربع نص 42"/>
          <p:cNvSpPr txBox="1"/>
          <p:nvPr/>
        </p:nvSpPr>
        <p:spPr>
          <a:xfrm>
            <a:off x="2928926" y="5786454"/>
            <a:ext cx="2143140" cy="707886"/>
          </a:xfrm>
          <a:prstGeom prst="rect">
            <a:avLst/>
          </a:prstGeom>
          <a:noFill/>
        </p:spPr>
        <p:txBody>
          <a:bodyPr wrap="square" rtlCol="1">
            <a:spAutoFit/>
          </a:bodyPr>
          <a:lstStyle/>
          <a:p>
            <a:pPr algn="ctr"/>
            <a:r>
              <a:rPr lang="ar-SA" sz="2000" b="1" dirty="0" smtClean="0">
                <a:solidFill>
                  <a:srgbClr val="C00000"/>
                </a:solidFill>
              </a:rPr>
              <a:t>لن يحكم القاضي </a:t>
            </a:r>
          </a:p>
          <a:p>
            <a:pPr algn="ctr"/>
            <a:r>
              <a:rPr lang="ar-SA" sz="2000" b="1" dirty="0" smtClean="0">
                <a:solidFill>
                  <a:srgbClr val="C00000"/>
                </a:solidFill>
              </a:rPr>
              <a:t>بظلم متعمداً</a:t>
            </a:r>
            <a:endParaRPr lang="ar-SA" sz="2000" b="1" dirty="0">
              <a:solidFill>
                <a:srgbClr val="C00000"/>
              </a:solidFill>
            </a:endParaRPr>
          </a:p>
        </p:txBody>
      </p:sp>
      <p:sp>
        <p:nvSpPr>
          <p:cNvPr id="44" name="مربع نص 43"/>
          <p:cNvSpPr txBox="1"/>
          <p:nvPr/>
        </p:nvSpPr>
        <p:spPr>
          <a:xfrm>
            <a:off x="214282" y="5457782"/>
            <a:ext cx="1571636" cy="400110"/>
          </a:xfrm>
          <a:prstGeom prst="rect">
            <a:avLst/>
          </a:prstGeom>
          <a:noFill/>
        </p:spPr>
        <p:txBody>
          <a:bodyPr wrap="square" rtlCol="1">
            <a:spAutoFit/>
          </a:bodyPr>
          <a:lstStyle/>
          <a:p>
            <a:pPr algn="ctr"/>
            <a:r>
              <a:rPr lang="ar-SA" sz="2000" b="1" dirty="0" smtClean="0">
                <a:solidFill>
                  <a:srgbClr val="C00000"/>
                </a:solidFill>
              </a:rPr>
              <a:t>يأمر الله بالعدل</a:t>
            </a:r>
            <a:endParaRPr lang="ar-SA" sz="2000" b="1" dirty="0">
              <a:solidFill>
                <a:srgbClr val="C00000"/>
              </a:solidFill>
            </a:endParaRPr>
          </a:p>
        </p:txBody>
      </p:sp>
      <p:sp>
        <p:nvSpPr>
          <p:cNvPr id="45" name="مربع نص 44"/>
          <p:cNvSpPr txBox="1"/>
          <p:nvPr/>
        </p:nvSpPr>
        <p:spPr>
          <a:xfrm>
            <a:off x="142844" y="5864386"/>
            <a:ext cx="1928826" cy="707886"/>
          </a:xfrm>
          <a:prstGeom prst="rect">
            <a:avLst/>
          </a:prstGeom>
          <a:noFill/>
        </p:spPr>
        <p:txBody>
          <a:bodyPr wrap="square" rtlCol="1">
            <a:spAutoFit/>
          </a:bodyPr>
          <a:lstStyle/>
          <a:p>
            <a:pPr algn="ctr"/>
            <a:r>
              <a:rPr lang="ar-SA" sz="2000" b="1" dirty="0" smtClean="0">
                <a:solidFill>
                  <a:srgbClr val="C00000"/>
                </a:solidFill>
              </a:rPr>
              <a:t>لم أنصرف عن </a:t>
            </a:r>
          </a:p>
          <a:p>
            <a:pPr algn="ctr"/>
            <a:r>
              <a:rPr lang="ar-SA" sz="2000" b="1" dirty="0" smtClean="0">
                <a:solidFill>
                  <a:srgbClr val="C00000"/>
                </a:solidFill>
              </a:rPr>
              <a:t>حديث ولدي</a:t>
            </a:r>
            <a:endParaRPr lang="ar-SA" sz="20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trips(downRight)">
                                      <p:cBhvr>
                                        <p:cTn id="10" dur="500"/>
                                        <p:tgtEl>
                                          <p:spTgt spid="6"/>
                                        </p:tgtEl>
                                      </p:cBhvr>
                                    </p:animEffect>
                                  </p:childTnLst>
                                </p:cTn>
                              </p:par>
                              <p:par>
                                <p:cTn id="11" presetID="18" presetClass="entr" presetSubtype="6"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Right)">
                                      <p:cBhvr>
                                        <p:cTn id="13" dur="500"/>
                                        <p:tgtEl>
                                          <p:spTgt spid="7"/>
                                        </p:tgtEl>
                                      </p:cBhvr>
                                    </p:animEffect>
                                  </p:childTnLst>
                                </p:cTn>
                              </p:par>
                              <p:par>
                                <p:cTn id="14" presetID="18" presetClass="entr" presetSubtype="6"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Right)">
                                      <p:cBhvr>
                                        <p:cTn id="16" dur="500"/>
                                        <p:tgtEl>
                                          <p:spTgt spid="8"/>
                                        </p:tgtEl>
                                      </p:cBhvr>
                                    </p:animEffect>
                                  </p:childTnLst>
                                </p:cTn>
                              </p:par>
                              <p:par>
                                <p:cTn id="17" presetID="18" presetClass="entr" presetSubtype="6"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strips(downRight)">
                                      <p:cBhvr>
                                        <p:cTn id="19" dur="500"/>
                                        <p:tgtEl>
                                          <p:spTgt spid="9"/>
                                        </p:tgtEl>
                                      </p:cBhvr>
                                    </p:animEffect>
                                  </p:childTnLst>
                                </p:cTn>
                              </p:par>
                              <p:par>
                                <p:cTn id="20" presetID="18" presetClass="entr" presetSubtype="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strips(downRight)">
                                      <p:cBhvr>
                                        <p:cTn id="22" dur="500"/>
                                        <p:tgtEl>
                                          <p:spTgt spid="10"/>
                                        </p:tgtEl>
                                      </p:cBhvr>
                                    </p:animEffect>
                                  </p:childTnLst>
                                </p:cTn>
                              </p:par>
                              <p:par>
                                <p:cTn id="23" presetID="17" presetClass="entr" presetSubtype="1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strVal val="#ppt_h"/>
                                          </p:val>
                                        </p:tav>
                                        <p:tav tm="100000">
                                          <p:val>
                                            <p:strVal val="#ppt_h"/>
                                          </p:val>
                                        </p:tav>
                                      </p:tavLst>
                                    </p:anim>
                                  </p:childTnLst>
                                </p:cTn>
                              </p:par>
                              <p:par>
                                <p:cTn id="27" presetID="18" presetClass="entr" presetSubtype="6"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strips(downRight)">
                                      <p:cBhvr>
                                        <p:cTn id="29" dur="500"/>
                                        <p:tgtEl>
                                          <p:spTgt spid="12"/>
                                        </p:tgtEl>
                                      </p:cBhvr>
                                    </p:animEffect>
                                  </p:childTnLst>
                                </p:cTn>
                              </p:par>
                              <p:par>
                                <p:cTn id="30" presetID="18" presetClass="entr" presetSubtype="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strips(downRight)">
                                      <p:cBhvr>
                                        <p:cTn id="32" dur="500"/>
                                        <p:tgtEl>
                                          <p:spTgt spid="13"/>
                                        </p:tgtEl>
                                      </p:cBhvr>
                                    </p:animEffect>
                                  </p:childTnLst>
                                </p:cTn>
                              </p:par>
                              <p:par>
                                <p:cTn id="33" presetID="18" presetClass="entr" presetSubtype="6"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strips(downRight)">
                                      <p:cBhvr>
                                        <p:cTn id="35" dur="500"/>
                                        <p:tgtEl>
                                          <p:spTgt spid="14"/>
                                        </p:tgtEl>
                                      </p:cBhvr>
                                    </p:animEffect>
                                  </p:childTnLst>
                                </p:cTn>
                              </p:par>
                              <p:par>
                                <p:cTn id="36" presetID="6" presetClass="entr" presetSubtype="16"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circle(in)">
                                      <p:cBhvr>
                                        <p:cTn id="38" dur="2000"/>
                                        <p:tgtEl>
                                          <p:spTgt spid="25"/>
                                        </p:tgtEl>
                                      </p:cBhvr>
                                    </p:animEffect>
                                  </p:childTnLst>
                                </p:cTn>
                              </p:par>
                              <p:par>
                                <p:cTn id="39" presetID="6" presetClass="entr" presetSubtype="16"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circle(in)">
                                      <p:cBhvr>
                                        <p:cTn id="41" dur="2000"/>
                                        <p:tgtEl>
                                          <p:spTgt spid="26"/>
                                        </p:tgtEl>
                                      </p:cBhvr>
                                    </p:animEffect>
                                  </p:childTnLst>
                                </p:cTn>
                              </p:par>
                              <p:par>
                                <p:cTn id="42" presetID="6" presetClass="entr" presetSubtype="16"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circle(in)">
                                      <p:cBhvr>
                                        <p:cTn id="44" dur="2000"/>
                                        <p:tgtEl>
                                          <p:spTgt spid="27"/>
                                        </p:tgtEl>
                                      </p:cBhvr>
                                    </p:animEffect>
                                  </p:childTnLst>
                                </p:cTn>
                              </p:par>
                              <p:par>
                                <p:cTn id="45" presetID="18" presetClass="entr" presetSubtype="6"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strips(downRight)">
                                      <p:cBhvr>
                                        <p:cTn id="47" dur="500"/>
                                        <p:tgtEl>
                                          <p:spTgt spid="36"/>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8" fill="hold" grpId="0" nodeType="click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heel(8)">
                                      <p:cBhvr>
                                        <p:cTn id="52" dur="1000"/>
                                        <p:tgtEl>
                                          <p:spTgt spid="37"/>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8" fill="hold" grpId="0" nodeType="click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heel(8)">
                                      <p:cBhvr>
                                        <p:cTn id="57" dur="1000"/>
                                        <p:tgtEl>
                                          <p:spTgt spid="38"/>
                                        </p:tgtEl>
                                      </p:cBhvr>
                                    </p:animEffect>
                                  </p:childTnLst>
                                </p:cTn>
                              </p:par>
                            </p:childTnLst>
                          </p:cTn>
                        </p:par>
                      </p:childTnLst>
                    </p:cTn>
                  </p:par>
                  <p:par>
                    <p:cTn id="58" fill="hold">
                      <p:stCondLst>
                        <p:cond delay="indefinite"/>
                      </p:stCondLst>
                      <p:childTnLst>
                        <p:par>
                          <p:cTn id="59" fill="hold">
                            <p:stCondLst>
                              <p:cond delay="0"/>
                            </p:stCondLst>
                            <p:childTnLst>
                              <p:par>
                                <p:cTn id="60" presetID="21" presetClass="entr" presetSubtype="8" fill="hold" grpId="0" nodeType="click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heel(8)">
                                      <p:cBhvr>
                                        <p:cTn id="62" dur="1000"/>
                                        <p:tgtEl>
                                          <p:spTgt spid="39"/>
                                        </p:tgtEl>
                                      </p:cBhvr>
                                    </p:animEffect>
                                  </p:childTnLst>
                                </p:cTn>
                              </p:par>
                            </p:childTnLst>
                          </p:cTn>
                        </p:par>
                      </p:childTnLst>
                    </p:cTn>
                  </p:par>
                  <p:par>
                    <p:cTn id="63" fill="hold">
                      <p:stCondLst>
                        <p:cond delay="indefinite"/>
                      </p:stCondLst>
                      <p:childTnLst>
                        <p:par>
                          <p:cTn id="64" fill="hold">
                            <p:stCondLst>
                              <p:cond delay="0"/>
                            </p:stCondLst>
                            <p:childTnLst>
                              <p:par>
                                <p:cTn id="65" presetID="21" presetClass="entr" presetSubtype="8" fill="hold" grpId="0" nodeType="clickEffect">
                                  <p:stCondLst>
                                    <p:cond delay="0"/>
                                  </p:stCondLst>
                                  <p:childTnLst>
                                    <p:set>
                                      <p:cBhvr>
                                        <p:cTn id="66" dur="1" fill="hold">
                                          <p:stCondLst>
                                            <p:cond delay="0"/>
                                          </p:stCondLst>
                                        </p:cTn>
                                        <p:tgtEl>
                                          <p:spTgt spid="40"/>
                                        </p:tgtEl>
                                        <p:attrNameLst>
                                          <p:attrName>style.visibility</p:attrName>
                                        </p:attrNameLst>
                                      </p:cBhvr>
                                      <p:to>
                                        <p:strVal val="visible"/>
                                      </p:to>
                                    </p:set>
                                    <p:animEffect transition="in" filter="wheel(8)">
                                      <p:cBhvr>
                                        <p:cTn id="67" dur="1000"/>
                                        <p:tgtEl>
                                          <p:spTgt spid="40"/>
                                        </p:tgtEl>
                                      </p:cBhvr>
                                    </p:animEffect>
                                  </p:childTnLst>
                                </p:cTn>
                              </p:par>
                            </p:childTnLst>
                          </p:cTn>
                        </p:par>
                      </p:childTnLst>
                    </p:cTn>
                  </p:par>
                  <p:par>
                    <p:cTn id="68" fill="hold">
                      <p:stCondLst>
                        <p:cond delay="indefinite"/>
                      </p:stCondLst>
                      <p:childTnLst>
                        <p:par>
                          <p:cTn id="69" fill="hold">
                            <p:stCondLst>
                              <p:cond delay="0"/>
                            </p:stCondLst>
                            <p:childTnLst>
                              <p:par>
                                <p:cTn id="70" presetID="21" presetClass="entr" presetSubtype="8" fill="hold" grpId="0" nodeType="click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heel(8)">
                                      <p:cBhvr>
                                        <p:cTn id="72" dur="1000"/>
                                        <p:tgtEl>
                                          <p:spTgt spid="41"/>
                                        </p:tgtEl>
                                      </p:cBhvr>
                                    </p:animEffect>
                                  </p:childTnLst>
                                </p:cTn>
                              </p:par>
                            </p:childTnLst>
                          </p:cTn>
                        </p:par>
                      </p:childTnLst>
                    </p:cTn>
                  </p:par>
                  <p:par>
                    <p:cTn id="73" fill="hold">
                      <p:stCondLst>
                        <p:cond delay="indefinite"/>
                      </p:stCondLst>
                      <p:childTnLst>
                        <p:par>
                          <p:cTn id="74" fill="hold">
                            <p:stCondLst>
                              <p:cond delay="0"/>
                            </p:stCondLst>
                            <p:childTnLst>
                              <p:par>
                                <p:cTn id="75" presetID="21" presetClass="entr" presetSubtype="8" fill="hold" grpId="0" nodeType="click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heel(8)">
                                      <p:cBhvr>
                                        <p:cTn id="77" dur="1000"/>
                                        <p:tgtEl>
                                          <p:spTgt spid="42"/>
                                        </p:tgtEl>
                                      </p:cBhvr>
                                    </p:animEffect>
                                  </p:childTnLst>
                                </p:cTn>
                              </p:par>
                            </p:childTnLst>
                          </p:cTn>
                        </p:par>
                      </p:childTnLst>
                    </p:cTn>
                  </p:par>
                  <p:par>
                    <p:cTn id="78" fill="hold">
                      <p:stCondLst>
                        <p:cond delay="indefinite"/>
                      </p:stCondLst>
                      <p:childTnLst>
                        <p:par>
                          <p:cTn id="79" fill="hold">
                            <p:stCondLst>
                              <p:cond delay="0"/>
                            </p:stCondLst>
                            <p:childTnLst>
                              <p:par>
                                <p:cTn id="80" presetID="21" presetClass="entr" presetSubtype="8" fill="hold" grpId="0" nodeType="click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wheel(8)">
                                      <p:cBhvr>
                                        <p:cTn id="82" dur="1000"/>
                                        <p:tgtEl>
                                          <p:spTgt spid="43"/>
                                        </p:tgtEl>
                                      </p:cBhvr>
                                    </p:animEffect>
                                  </p:childTnLst>
                                </p:cTn>
                              </p:par>
                            </p:childTnLst>
                          </p:cTn>
                        </p:par>
                      </p:childTnLst>
                    </p:cTn>
                  </p:par>
                  <p:par>
                    <p:cTn id="83" fill="hold">
                      <p:stCondLst>
                        <p:cond delay="indefinite"/>
                      </p:stCondLst>
                      <p:childTnLst>
                        <p:par>
                          <p:cTn id="84" fill="hold">
                            <p:stCondLst>
                              <p:cond delay="0"/>
                            </p:stCondLst>
                            <p:childTnLst>
                              <p:par>
                                <p:cTn id="85" presetID="21" presetClass="entr" presetSubtype="8" fill="hold" grpId="0" nodeType="clickEffect">
                                  <p:stCondLst>
                                    <p:cond delay="0"/>
                                  </p:stCondLst>
                                  <p:childTnLst>
                                    <p:set>
                                      <p:cBhvr>
                                        <p:cTn id="86" dur="1" fill="hold">
                                          <p:stCondLst>
                                            <p:cond delay="0"/>
                                          </p:stCondLst>
                                        </p:cTn>
                                        <p:tgtEl>
                                          <p:spTgt spid="44"/>
                                        </p:tgtEl>
                                        <p:attrNameLst>
                                          <p:attrName>style.visibility</p:attrName>
                                        </p:attrNameLst>
                                      </p:cBhvr>
                                      <p:to>
                                        <p:strVal val="visible"/>
                                      </p:to>
                                    </p:set>
                                    <p:animEffect transition="in" filter="wheel(8)">
                                      <p:cBhvr>
                                        <p:cTn id="87" dur="1000"/>
                                        <p:tgtEl>
                                          <p:spTgt spid="44"/>
                                        </p:tgtEl>
                                      </p:cBhvr>
                                    </p:animEffect>
                                  </p:childTnLst>
                                </p:cTn>
                              </p:par>
                            </p:childTnLst>
                          </p:cTn>
                        </p:par>
                      </p:childTnLst>
                    </p:cTn>
                  </p:par>
                  <p:par>
                    <p:cTn id="88" fill="hold">
                      <p:stCondLst>
                        <p:cond delay="indefinite"/>
                      </p:stCondLst>
                      <p:childTnLst>
                        <p:par>
                          <p:cTn id="89" fill="hold">
                            <p:stCondLst>
                              <p:cond delay="0"/>
                            </p:stCondLst>
                            <p:childTnLst>
                              <p:par>
                                <p:cTn id="90" presetID="21" presetClass="entr" presetSubtype="8" fill="hold" grpId="0" nodeType="click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wheel(8)">
                                      <p:cBhvr>
                                        <p:cTn id="92"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P spid="11" grpId="0" animBg="1"/>
      <p:bldP spid="12" grpId="0" animBg="1"/>
      <p:bldP spid="13" grpId="0" animBg="1"/>
      <p:bldP spid="14" grpId="0" animBg="1"/>
      <p:bldP spid="25" grpId="0" animBg="1"/>
      <p:bldP spid="26" grpId="0" animBg="1"/>
      <p:bldP spid="27" grpId="0" animBg="1"/>
      <p:bldP spid="36" grpId="0" animBg="1"/>
      <p:bldP spid="37" grpId="0"/>
      <p:bldP spid="38" grpId="0"/>
      <p:bldP spid="39" grpId="0"/>
      <p:bldP spid="40" grpId="0"/>
      <p:bldP spid="41" grpId="0"/>
      <p:bldP spid="42" grpId="0"/>
      <p:bldP spid="43" grpId="0"/>
      <p:bldP spid="44" grpId="0"/>
      <p:bldP spid="4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6830113" y="251219"/>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أولاً</a:t>
            </a:r>
            <a:endParaRPr lang="ar-SA" sz="2400" b="1" dirty="0">
              <a:solidFill>
                <a:srgbClr val="C00000"/>
              </a:solidFill>
            </a:endParaRPr>
          </a:p>
        </p:txBody>
      </p:sp>
      <p:sp>
        <p:nvSpPr>
          <p:cNvPr id="4" name="مربع نص 3"/>
          <p:cNvSpPr txBox="1"/>
          <p:nvPr/>
        </p:nvSpPr>
        <p:spPr>
          <a:xfrm>
            <a:off x="714348" y="201019"/>
            <a:ext cx="6060001" cy="584775"/>
          </a:xfrm>
          <a:prstGeom prst="rect">
            <a:avLst/>
          </a:prstGeom>
          <a:noFill/>
        </p:spPr>
        <p:txBody>
          <a:bodyPr wrap="square" rtlCol="1">
            <a:spAutoFit/>
          </a:bodyPr>
          <a:lstStyle/>
          <a:p>
            <a:pPr algn="ctr"/>
            <a:r>
              <a:rPr lang="ar-SA" sz="3200" b="1" dirty="0" smtClean="0">
                <a:cs typeface="DecoType Naskh Extensions" pitchFamily="2" charset="-78"/>
              </a:rPr>
              <a:t>أتأمل الكلمات الملونة في التراكيب لأجيب وفق المطلوب:</a:t>
            </a:r>
            <a:endParaRPr lang="ar-SA" sz="3200" b="1" dirty="0">
              <a:cs typeface="DecoType Naskh Extensions" pitchFamily="2" charset="-78"/>
            </a:endParaRPr>
          </a:p>
        </p:txBody>
      </p:sp>
      <p:sp>
        <p:nvSpPr>
          <p:cNvPr id="5" name="مستطيل مستدير الزوايا 4"/>
          <p:cNvSpPr/>
          <p:nvPr/>
        </p:nvSpPr>
        <p:spPr>
          <a:xfrm>
            <a:off x="500034" y="1000108"/>
            <a:ext cx="7572428" cy="1143008"/>
          </a:xfrm>
          <a:prstGeom prst="roundRect">
            <a:avLst/>
          </a:prstGeom>
        </p:spPr>
        <p:style>
          <a:lnRef idx="1">
            <a:schemeClr val="accent5"/>
          </a:lnRef>
          <a:fillRef idx="3">
            <a:schemeClr val="accent5"/>
          </a:fillRef>
          <a:effectRef idx="2">
            <a:schemeClr val="accent5"/>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أ-أخذ يطرح على نفسه الأسئلة.</a:t>
            </a:r>
          </a:p>
          <a:p>
            <a:pPr algn="ctr"/>
            <a:r>
              <a:rPr lang="ar-SA" sz="2400" b="1" dirty="0" smtClean="0">
                <a:solidFill>
                  <a:schemeClr val="tx1"/>
                </a:solidFill>
              </a:rPr>
              <a:t>ب- ماذا سيحدث عندما نزرع اللؤلؤ داخل الصدفة.</a:t>
            </a:r>
          </a:p>
          <a:p>
            <a:pPr algn="ctr"/>
            <a:r>
              <a:rPr lang="ar-SA" sz="2400" b="1" dirty="0" smtClean="0">
                <a:solidFill>
                  <a:schemeClr val="tx1"/>
                </a:solidFill>
              </a:rPr>
              <a:t>ج- سوف أدرس شيئاً عن حياة المحارة.</a:t>
            </a:r>
          </a:p>
          <a:p>
            <a:pPr algn="ctr"/>
            <a:endParaRPr lang="ar-SA" sz="2400" b="1" dirty="0">
              <a:solidFill>
                <a:schemeClr val="tx1"/>
              </a:solidFill>
            </a:endParaRPr>
          </a:p>
        </p:txBody>
      </p:sp>
      <p:sp>
        <p:nvSpPr>
          <p:cNvPr id="6" name="مستطيل مستدير الزوايا 5"/>
          <p:cNvSpPr/>
          <p:nvPr/>
        </p:nvSpPr>
        <p:spPr>
          <a:xfrm>
            <a:off x="500034" y="2214554"/>
            <a:ext cx="7572428" cy="1500198"/>
          </a:xfrm>
          <a:prstGeom prst="roundRect">
            <a:avLst/>
          </a:prstGeom>
        </p:spPr>
        <p:style>
          <a:lnRef idx="1">
            <a:schemeClr val="accent5"/>
          </a:lnRef>
          <a:fillRef idx="3">
            <a:schemeClr val="accent5"/>
          </a:fillRef>
          <a:effectRef idx="2">
            <a:schemeClr val="accent5"/>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أ- فكر أن يترك عمله.</a:t>
            </a:r>
          </a:p>
          <a:p>
            <a:pPr algn="ctr"/>
            <a:r>
              <a:rPr lang="ar-SA" sz="2400" b="1" dirty="0" smtClean="0">
                <a:solidFill>
                  <a:schemeClr val="tx1"/>
                </a:solidFill>
              </a:rPr>
              <a:t>ب- فعمل جاهداً كي يحصل على واحدة.</a:t>
            </a:r>
          </a:p>
          <a:p>
            <a:pPr algn="ctr"/>
            <a:r>
              <a:rPr lang="ar-SA" sz="2400" b="1" dirty="0" smtClean="0">
                <a:solidFill>
                  <a:schemeClr val="tx1"/>
                </a:solidFill>
              </a:rPr>
              <a:t>ج- لن تنجح لصناعة وتجارة.</a:t>
            </a:r>
          </a:p>
          <a:p>
            <a:pPr algn="ctr"/>
            <a:r>
              <a:rPr lang="ar-SA" sz="2400" b="1" dirty="0" smtClean="0">
                <a:solidFill>
                  <a:schemeClr val="tx1"/>
                </a:solidFill>
              </a:rPr>
              <a:t>د- وقد ربط السلال ليتمكن من سحبها.</a:t>
            </a:r>
          </a:p>
          <a:p>
            <a:pPr algn="ctr"/>
            <a:endParaRPr lang="ar-SA" sz="2400" b="1" dirty="0">
              <a:solidFill>
                <a:schemeClr val="tx1"/>
              </a:solidFill>
            </a:endParaRPr>
          </a:p>
        </p:txBody>
      </p:sp>
      <p:sp>
        <p:nvSpPr>
          <p:cNvPr id="7" name="مستطيل مستدير الزوايا 6"/>
          <p:cNvSpPr/>
          <p:nvPr/>
        </p:nvSpPr>
        <p:spPr>
          <a:xfrm>
            <a:off x="500034" y="3786190"/>
            <a:ext cx="7572428" cy="1071570"/>
          </a:xfrm>
          <a:prstGeom prst="roundRect">
            <a:avLst/>
          </a:prstGeom>
        </p:spPr>
        <p:style>
          <a:lnRef idx="1">
            <a:schemeClr val="accent5"/>
          </a:lnRef>
          <a:fillRef idx="3">
            <a:schemeClr val="accent5"/>
          </a:fillRef>
          <a:effectRef idx="2">
            <a:schemeClr val="accent5"/>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أ- لم يجد لها جواباً.</a:t>
            </a:r>
          </a:p>
          <a:p>
            <a:pPr algn="ctr"/>
            <a:r>
              <a:rPr lang="ar-SA" sz="2400" b="1" dirty="0" smtClean="0">
                <a:solidFill>
                  <a:schemeClr val="tx1"/>
                </a:solidFill>
              </a:rPr>
              <a:t>ب- قال لنفسه:لا تستسلم ولتعتمد على التجربة والسؤال..</a:t>
            </a:r>
          </a:p>
          <a:p>
            <a:pPr algn="ctr"/>
            <a:endParaRPr lang="ar-SA" sz="2400" b="1" dirty="0">
              <a:solidFill>
                <a:schemeClr val="tx1"/>
              </a:solidFill>
            </a:endParaRPr>
          </a:p>
        </p:txBody>
      </p:sp>
      <p:sp>
        <p:nvSpPr>
          <p:cNvPr id="8" name="مستطيل مستدير الزوايا 7"/>
          <p:cNvSpPr/>
          <p:nvPr/>
        </p:nvSpPr>
        <p:spPr>
          <a:xfrm>
            <a:off x="500034" y="4929198"/>
            <a:ext cx="7572428" cy="1143008"/>
          </a:xfrm>
          <a:prstGeom prst="roundRect">
            <a:avLst/>
          </a:prstGeom>
        </p:spPr>
        <p:style>
          <a:lnRef idx="1">
            <a:schemeClr val="accent5"/>
          </a:lnRef>
          <a:fillRef idx="3">
            <a:schemeClr val="accent5"/>
          </a:fillRef>
          <a:effectRef idx="2">
            <a:schemeClr val="accent5"/>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أ-كان الناس قرب السواحل يعملون قديماً في صيد الأسماك.</a:t>
            </a:r>
          </a:p>
          <a:p>
            <a:pPr algn="ctr"/>
            <a:r>
              <a:rPr lang="ar-SA" sz="2400" b="1" dirty="0" smtClean="0">
                <a:solidFill>
                  <a:schemeClr val="tx1"/>
                </a:solidFill>
              </a:rPr>
              <a:t>ب- قبل أن يحصلوا على صدفة.</a:t>
            </a:r>
          </a:p>
          <a:p>
            <a:pPr algn="ctr"/>
            <a:r>
              <a:rPr lang="ar-SA" sz="2400" b="1" dirty="0" smtClean="0">
                <a:solidFill>
                  <a:schemeClr val="tx1"/>
                </a:solidFill>
              </a:rPr>
              <a:t>ج- لكنهم لم ييأسوا.</a:t>
            </a:r>
          </a:p>
          <a:p>
            <a:pPr algn="ctr"/>
            <a:endParaRPr lang="ar-SA" sz="2400" b="1" dirty="0">
              <a:solidFill>
                <a:schemeClr val="tx1"/>
              </a:solidFill>
            </a:endParaRPr>
          </a:p>
        </p:txBody>
      </p:sp>
      <p:sp>
        <p:nvSpPr>
          <p:cNvPr id="9" name="شكل بيضاوي 8"/>
          <p:cNvSpPr/>
          <p:nvPr/>
        </p:nvSpPr>
        <p:spPr>
          <a:xfrm>
            <a:off x="7286644" y="1285860"/>
            <a:ext cx="642942" cy="500066"/>
          </a:xfrm>
          <a:prstGeom prst="ellipse">
            <a:avLst/>
          </a:prstGeom>
          <a:solidFill>
            <a:srgbClr val="FFC000"/>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1</a:t>
            </a:r>
            <a:endParaRPr lang="ar-SA" b="1" dirty="0">
              <a:solidFill>
                <a:schemeClr val="tx1"/>
              </a:solidFill>
            </a:endParaRPr>
          </a:p>
        </p:txBody>
      </p:sp>
      <p:sp>
        <p:nvSpPr>
          <p:cNvPr id="10" name="شكل بيضاوي 9"/>
          <p:cNvSpPr/>
          <p:nvPr/>
        </p:nvSpPr>
        <p:spPr>
          <a:xfrm>
            <a:off x="7286644" y="2571744"/>
            <a:ext cx="642942" cy="500066"/>
          </a:xfrm>
          <a:prstGeom prst="ellipse">
            <a:avLst/>
          </a:prstGeom>
          <a:solidFill>
            <a:srgbClr val="FFC000"/>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2</a:t>
            </a:r>
            <a:endParaRPr lang="ar-SA" b="1" dirty="0">
              <a:solidFill>
                <a:schemeClr val="tx1"/>
              </a:solidFill>
            </a:endParaRPr>
          </a:p>
        </p:txBody>
      </p:sp>
      <p:sp>
        <p:nvSpPr>
          <p:cNvPr id="11" name="شكل بيضاوي 10"/>
          <p:cNvSpPr/>
          <p:nvPr/>
        </p:nvSpPr>
        <p:spPr>
          <a:xfrm>
            <a:off x="7286644" y="4000504"/>
            <a:ext cx="642942" cy="500066"/>
          </a:xfrm>
          <a:prstGeom prst="ellipse">
            <a:avLst/>
          </a:prstGeom>
          <a:solidFill>
            <a:srgbClr val="FFC000"/>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3</a:t>
            </a:r>
            <a:endParaRPr lang="ar-SA" b="1" dirty="0">
              <a:solidFill>
                <a:schemeClr val="tx1"/>
              </a:solidFill>
            </a:endParaRPr>
          </a:p>
        </p:txBody>
      </p:sp>
      <p:sp>
        <p:nvSpPr>
          <p:cNvPr id="12" name="شكل بيضاوي 11"/>
          <p:cNvSpPr/>
          <p:nvPr/>
        </p:nvSpPr>
        <p:spPr>
          <a:xfrm>
            <a:off x="7286644" y="5214950"/>
            <a:ext cx="642942" cy="500066"/>
          </a:xfrm>
          <a:prstGeom prst="ellipse">
            <a:avLst/>
          </a:prstGeom>
          <a:solidFill>
            <a:srgbClr val="FFC000"/>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4</a:t>
            </a:r>
            <a:endParaRPr lang="ar-SA"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4)">
                                      <p:cBhvr>
                                        <p:cTn id="10" dur="1000"/>
                                        <p:tgtEl>
                                          <p:spTgt spid="3"/>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amond(in)">
                                      <p:cBhvr>
                                        <p:cTn id="16" dur="2000"/>
                                        <p:tgtEl>
                                          <p:spTgt spid="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2000"/>
                                        <p:tgtEl>
                                          <p:spTgt spid="7"/>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سحابة 2"/>
          <p:cNvSpPr/>
          <p:nvPr/>
        </p:nvSpPr>
        <p:spPr>
          <a:xfrm>
            <a:off x="714348" y="285752"/>
            <a:ext cx="7286676" cy="6143644"/>
          </a:xfrm>
          <a:prstGeom prst="cloud">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path path="circle">
              <a:fillToRect l="100000" t="100000"/>
            </a:path>
            <a:tileRect r="-100000" b="-100000"/>
          </a:gradFill>
          <a:ln>
            <a:solidFill>
              <a:schemeClr val="accent6">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buFontTx/>
              <a:buChar char="-"/>
            </a:pPr>
            <a:r>
              <a:rPr lang="ar-SA" sz="4400" b="1" spc="50" dirty="0" smtClean="0">
                <a:ln w="11430"/>
                <a:gradFill>
                  <a:gsLst>
                    <a:gs pos="25000">
                      <a:srgbClr val="C00000"/>
                    </a:gs>
                    <a:gs pos="100000">
                      <a:schemeClr val="accent2">
                        <a:shade val="45000"/>
                        <a:satMod val="165000"/>
                      </a:schemeClr>
                    </a:gs>
                  </a:gsLst>
                  <a:lin ang="5400000"/>
                </a:gradFill>
                <a:effectLst>
                  <a:outerShdw blurRad="76200" dist="50800" dir="5400000" algn="tl" rotWithShape="0">
                    <a:srgbClr val="000000">
                      <a:alpha val="65000"/>
                    </a:srgbClr>
                  </a:outerShdw>
                </a:effectLst>
              </a:rPr>
              <a:t>معنى حِلس:</a:t>
            </a:r>
          </a:p>
          <a:p>
            <a:pPr algn="ctr"/>
            <a:r>
              <a:rPr lang="ar-SA" sz="4400" b="1" spc="50" dirty="0" smtClean="0">
                <a:ln w="11430"/>
                <a:gradFill>
                  <a:gsLst>
                    <a:gs pos="25000">
                      <a:srgbClr val="C00000"/>
                    </a:gs>
                    <a:gs pos="100000">
                      <a:schemeClr val="accent2">
                        <a:shade val="45000"/>
                        <a:satMod val="165000"/>
                      </a:schemeClr>
                    </a:gs>
                  </a:gsLst>
                  <a:lin ang="5400000"/>
                </a:gradFill>
                <a:effectLst>
                  <a:outerShdw blurRad="76200" dist="50800" dir="5400000" algn="tl" rotWithShape="0">
                    <a:srgbClr val="000000">
                      <a:alpha val="65000"/>
                    </a:srgbClr>
                  </a:outerShdw>
                </a:effectLst>
              </a:rPr>
              <a:t>كساء رقيق يوضع على ظهر البعير.</a:t>
            </a:r>
          </a:p>
          <a:p>
            <a:pPr algn="ctr">
              <a:buFontTx/>
              <a:buChar char="-"/>
            </a:pPr>
            <a:r>
              <a:rPr lang="ar-SA" sz="4400" b="1" spc="50" dirty="0" smtClean="0">
                <a:ln w="11430"/>
                <a:gradFill>
                  <a:gsLst>
                    <a:gs pos="25000">
                      <a:srgbClr val="C00000"/>
                    </a:gs>
                    <a:gs pos="100000">
                      <a:schemeClr val="accent2">
                        <a:shade val="45000"/>
                        <a:satMod val="165000"/>
                      </a:schemeClr>
                    </a:gs>
                  </a:gsLst>
                  <a:lin ang="5400000"/>
                </a:gradFill>
                <a:effectLst>
                  <a:outerShdw blurRad="76200" dist="50800" dir="5400000" algn="tl" rotWithShape="0">
                    <a:srgbClr val="000000">
                      <a:alpha val="65000"/>
                    </a:srgbClr>
                  </a:outerShdw>
                </a:effectLst>
              </a:rPr>
              <a:t>معنى قعب:</a:t>
            </a:r>
          </a:p>
          <a:p>
            <a:pPr algn="ctr"/>
            <a:r>
              <a:rPr lang="ar-SA" sz="4400" b="1" spc="50" dirty="0" smtClean="0">
                <a:ln w="11430"/>
                <a:gradFill>
                  <a:gsLst>
                    <a:gs pos="25000">
                      <a:srgbClr val="C00000"/>
                    </a:gs>
                    <a:gs pos="100000">
                      <a:schemeClr val="accent2">
                        <a:shade val="45000"/>
                        <a:satMod val="165000"/>
                      </a:schemeClr>
                    </a:gs>
                  </a:gsLst>
                  <a:lin ang="5400000"/>
                </a:gradFill>
                <a:effectLst>
                  <a:outerShdw blurRad="76200" dist="50800" dir="5400000" algn="tl" rotWithShape="0">
                    <a:srgbClr val="000000">
                      <a:alpha val="65000"/>
                    </a:srgbClr>
                  </a:outerShdw>
                </a:effectLst>
              </a:rPr>
              <a:t>إناء من خشب. </a:t>
            </a:r>
            <a:endParaRPr lang="ar-SA" sz="4400" b="1" spc="50" dirty="0">
              <a:ln w="11430"/>
              <a:gradFill>
                <a:gsLst>
                  <a:gs pos="25000">
                    <a:srgbClr val="C00000"/>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سحابة 3"/>
          <p:cNvSpPr/>
          <p:nvPr/>
        </p:nvSpPr>
        <p:spPr>
          <a:xfrm>
            <a:off x="6786578" y="142876"/>
            <a:ext cx="2071702" cy="1857364"/>
          </a:xfrm>
          <a:prstGeom prst="cloud">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200" b="1" dirty="0" smtClean="0">
                <a:solidFill>
                  <a:schemeClr val="tx1"/>
                </a:solidFill>
              </a:rPr>
              <a:t>أعلم أن:</a:t>
            </a:r>
            <a:endParaRPr lang="ar-SA"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ستطيل مستدير الزوايا 2"/>
          <p:cNvSpPr/>
          <p:nvPr/>
        </p:nvSpPr>
        <p:spPr>
          <a:xfrm rot="185571">
            <a:off x="714348" y="714356"/>
            <a:ext cx="7572428" cy="1857388"/>
          </a:xfrm>
          <a:prstGeom prst="roundRect">
            <a:avLst/>
          </a:prstGeom>
          <a:solidFill>
            <a:schemeClr val="accent2">
              <a:lumMod val="40000"/>
              <a:lumOff val="60000"/>
            </a:schemeClr>
          </a:solidFill>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الحالات الإعرابية للفعل المضارع هي:...........و.............و.............</a:t>
            </a:r>
          </a:p>
          <a:p>
            <a:pPr algn="ctr"/>
            <a:r>
              <a:rPr lang="ar-SA" sz="2400" b="1" dirty="0" smtClean="0">
                <a:solidFill>
                  <a:schemeClr val="tx1"/>
                </a:solidFill>
              </a:rPr>
              <a:t>علامات إعراب الفعل المضارع هي الضمة في حالة.............و.............. في حالة النصب،و.............في حالة الجزم.</a:t>
            </a:r>
          </a:p>
          <a:p>
            <a:pPr algn="ctr"/>
            <a:endParaRPr lang="ar-SA" sz="2400" b="1" dirty="0">
              <a:solidFill>
                <a:schemeClr val="tx1"/>
              </a:solidFill>
            </a:endParaRPr>
          </a:p>
        </p:txBody>
      </p:sp>
      <p:sp>
        <p:nvSpPr>
          <p:cNvPr id="4" name="مستطيل مستدير الزوايا 3"/>
          <p:cNvSpPr/>
          <p:nvPr/>
        </p:nvSpPr>
        <p:spPr>
          <a:xfrm rot="21178659">
            <a:off x="785786" y="3473143"/>
            <a:ext cx="7572428" cy="18573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أتنبه إلى أن الحروف التي تنصب الفعل المضارع هي:</a:t>
            </a:r>
          </a:p>
          <a:p>
            <a:pPr algn="ctr"/>
            <a:r>
              <a:rPr lang="ar-SA" sz="2400" b="1" dirty="0" smtClean="0">
                <a:solidFill>
                  <a:schemeClr val="tx1"/>
                </a:solidFill>
              </a:rPr>
              <a:t>........،.......،........،...............</a:t>
            </a:r>
          </a:p>
          <a:p>
            <a:pPr algn="ctr"/>
            <a:r>
              <a:rPr lang="ar-SA" sz="2400" b="1" dirty="0" smtClean="0">
                <a:solidFill>
                  <a:schemeClr val="tx1"/>
                </a:solidFill>
              </a:rPr>
              <a:t>أتنبه إلى أن الحروف التي تجزم الفعل المضارع هي:</a:t>
            </a:r>
          </a:p>
          <a:p>
            <a:pPr algn="ctr"/>
            <a:r>
              <a:rPr lang="ar-SA" sz="2400" b="1" dirty="0" smtClean="0">
                <a:solidFill>
                  <a:schemeClr val="tx1"/>
                </a:solidFill>
              </a:rPr>
              <a:t>........،....................،..................</a:t>
            </a:r>
          </a:p>
          <a:p>
            <a:pPr algn="ctr"/>
            <a:endParaRPr lang="ar-SA" sz="2400" b="1" dirty="0">
              <a:solidFill>
                <a:schemeClr val="tx1"/>
              </a:solidFill>
            </a:endParaRPr>
          </a:p>
        </p:txBody>
      </p:sp>
      <p:sp>
        <p:nvSpPr>
          <p:cNvPr id="5" name="مربع نص 4"/>
          <p:cNvSpPr txBox="1"/>
          <p:nvPr/>
        </p:nvSpPr>
        <p:spPr>
          <a:xfrm rot="169258">
            <a:off x="3286116" y="668038"/>
            <a:ext cx="1357322" cy="584775"/>
          </a:xfrm>
          <a:prstGeom prst="rect">
            <a:avLst/>
          </a:prstGeom>
          <a:noFill/>
        </p:spPr>
        <p:txBody>
          <a:bodyPr wrap="square" rtlCol="1">
            <a:spAutoFit/>
          </a:bodyPr>
          <a:lstStyle/>
          <a:p>
            <a:pPr algn="ctr"/>
            <a:r>
              <a:rPr lang="ar-SA" sz="3200" b="1" dirty="0" smtClean="0">
                <a:solidFill>
                  <a:srgbClr val="C00000"/>
                </a:solidFill>
              </a:rPr>
              <a:t>الرفع</a:t>
            </a:r>
            <a:endParaRPr lang="ar-SA" sz="3200" b="1" dirty="0">
              <a:solidFill>
                <a:srgbClr val="C00000"/>
              </a:solidFill>
            </a:endParaRPr>
          </a:p>
        </p:txBody>
      </p:sp>
      <p:sp>
        <p:nvSpPr>
          <p:cNvPr id="6" name="مربع نص 5"/>
          <p:cNvSpPr txBox="1"/>
          <p:nvPr/>
        </p:nvSpPr>
        <p:spPr>
          <a:xfrm rot="169258">
            <a:off x="2156676" y="604527"/>
            <a:ext cx="1357322" cy="584775"/>
          </a:xfrm>
          <a:prstGeom prst="rect">
            <a:avLst/>
          </a:prstGeom>
          <a:noFill/>
        </p:spPr>
        <p:txBody>
          <a:bodyPr wrap="square" rtlCol="1">
            <a:spAutoFit/>
          </a:bodyPr>
          <a:lstStyle/>
          <a:p>
            <a:pPr algn="ctr"/>
            <a:r>
              <a:rPr lang="ar-SA" sz="3200" b="1" dirty="0" smtClean="0">
                <a:solidFill>
                  <a:srgbClr val="C00000"/>
                </a:solidFill>
              </a:rPr>
              <a:t>النصب</a:t>
            </a:r>
            <a:endParaRPr lang="ar-SA" sz="3200" b="1" dirty="0">
              <a:solidFill>
                <a:srgbClr val="C00000"/>
              </a:solidFill>
            </a:endParaRPr>
          </a:p>
        </p:txBody>
      </p:sp>
      <p:sp>
        <p:nvSpPr>
          <p:cNvPr id="7" name="مربع نص 6"/>
          <p:cNvSpPr txBox="1"/>
          <p:nvPr/>
        </p:nvSpPr>
        <p:spPr>
          <a:xfrm rot="169258">
            <a:off x="942230" y="533089"/>
            <a:ext cx="1357322" cy="584775"/>
          </a:xfrm>
          <a:prstGeom prst="rect">
            <a:avLst/>
          </a:prstGeom>
          <a:noFill/>
        </p:spPr>
        <p:txBody>
          <a:bodyPr wrap="square" rtlCol="1">
            <a:spAutoFit/>
          </a:bodyPr>
          <a:lstStyle/>
          <a:p>
            <a:pPr algn="ctr"/>
            <a:r>
              <a:rPr lang="ar-SA" sz="3200" b="1" dirty="0" smtClean="0">
                <a:solidFill>
                  <a:srgbClr val="C00000"/>
                </a:solidFill>
              </a:rPr>
              <a:t>الجزم</a:t>
            </a:r>
            <a:endParaRPr lang="ar-SA" sz="3200" b="1" dirty="0">
              <a:solidFill>
                <a:srgbClr val="C00000"/>
              </a:solidFill>
            </a:endParaRPr>
          </a:p>
        </p:txBody>
      </p:sp>
      <p:sp>
        <p:nvSpPr>
          <p:cNvPr id="8" name="مربع نص 7"/>
          <p:cNvSpPr txBox="1"/>
          <p:nvPr/>
        </p:nvSpPr>
        <p:spPr>
          <a:xfrm rot="169258">
            <a:off x="6085766" y="1596732"/>
            <a:ext cx="1357322" cy="584775"/>
          </a:xfrm>
          <a:prstGeom prst="rect">
            <a:avLst/>
          </a:prstGeom>
          <a:noFill/>
        </p:spPr>
        <p:txBody>
          <a:bodyPr wrap="square" rtlCol="1">
            <a:spAutoFit/>
          </a:bodyPr>
          <a:lstStyle/>
          <a:p>
            <a:pPr algn="ctr"/>
            <a:r>
              <a:rPr lang="ar-SA" sz="3200" b="1" dirty="0" smtClean="0">
                <a:solidFill>
                  <a:srgbClr val="C00000"/>
                </a:solidFill>
              </a:rPr>
              <a:t>الرفع</a:t>
            </a:r>
            <a:endParaRPr lang="ar-SA" sz="3200" b="1" dirty="0">
              <a:solidFill>
                <a:srgbClr val="C00000"/>
              </a:solidFill>
            </a:endParaRPr>
          </a:p>
        </p:txBody>
      </p:sp>
      <p:sp>
        <p:nvSpPr>
          <p:cNvPr id="9" name="مربع نص 8"/>
          <p:cNvSpPr txBox="1"/>
          <p:nvPr/>
        </p:nvSpPr>
        <p:spPr>
          <a:xfrm rot="169258">
            <a:off x="4942758" y="1525294"/>
            <a:ext cx="1357322" cy="584775"/>
          </a:xfrm>
          <a:prstGeom prst="rect">
            <a:avLst/>
          </a:prstGeom>
          <a:noFill/>
        </p:spPr>
        <p:txBody>
          <a:bodyPr wrap="square" rtlCol="1">
            <a:spAutoFit/>
          </a:bodyPr>
          <a:lstStyle/>
          <a:p>
            <a:pPr algn="ctr"/>
            <a:r>
              <a:rPr lang="ar-SA" sz="3200" b="1" dirty="0" smtClean="0">
                <a:solidFill>
                  <a:srgbClr val="C00000"/>
                </a:solidFill>
              </a:rPr>
              <a:t>الفتحة</a:t>
            </a:r>
            <a:endParaRPr lang="ar-SA" sz="3200" b="1" dirty="0">
              <a:solidFill>
                <a:srgbClr val="C00000"/>
              </a:solidFill>
            </a:endParaRPr>
          </a:p>
        </p:txBody>
      </p:sp>
      <p:sp>
        <p:nvSpPr>
          <p:cNvPr id="10" name="مربع نص 9"/>
          <p:cNvSpPr txBox="1"/>
          <p:nvPr/>
        </p:nvSpPr>
        <p:spPr>
          <a:xfrm rot="169258">
            <a:off x="1915226" y="1390344"/>
            <a:ext cx="1357322" cy="584775"/>
          </a:xfrm>
          <a:prstGeom prst="rect">
            <a:avLst/>
          </a:prstGeom>
          <a:noFill/>
        </p:spPr>
        <p:txBody>
          <a:bodyPr wrap="square" rtlCol="1">
            <a:spAutoFit/>
          </a:bodyPr>
          <a:lstStyle/>
          <a:p>
            <a:pPr algn="ctr"/>
            <a:r>
              <a:rPr lang="ar-SA" sz="3200" b="1" dirty="0" smtClean="0">
                <a:solidFill>
                  <a:srgbClr val="C00000"/>
                </a:solidFill>
              </a:rPr>
              <a:t>السكون</a:t>
            </a:r>
            <a:endParaRPr lang="ar-SA" sz="3200" b="1" dirty="0">
              <a:solidFill>
                <a:srgbClr val="C00000"/>
              </a:solidFill>
            </a:endParaRPr>
          </a:p>
        </p:txBody>
      </p:sp>
      <p:sp>
        <p:nvSpPr>
          <p:cNvPr id="11" name="مربع نص 10"/>
          <p:cNvSpPr txBox="1"/>
          <p:nvPr/>
        </p:nvSpPr>
        <p:spPr>
          <a:xfrm rot="21309394">
            <a:off x="5380999" y="3717806"/>
            <a:ext cx="843847" cy="584775"/>
          </a:xfrm>
          <a:prstGeom prst="rect">
            <a:avLst/>
          </a:prstGeom>
          <a:noFill/>
        </p:spPr>
        <p:txBody>
          <a:bodyPr wrap="square" rtlCol="1">
            <a:spAutoFit/>
          </a:bodyPr>
          <a:lstStyle/>
          <a:p>
            <a:pPr algn="ctr"/>
            <a:r>
              <a:rPr lang="ar-SA" sz="3200" b="1" dirty="0" smtClean="0">
                <a:solidFill>
                  <a:srgbClr val="C00000"/>
                </a:solidFill>
              </a:rPr>
              <a:t>أن</a:t>
            </a:r>
            <a:endParaRPr lang="ar-SA" sz="3200" b="1" dirty="0">
              <a:solidFill>
                <a:srgbClr val="C00000"/>
              </a:solidFill>
            </a:endParaRPr>
          </a:p>
        </p:txBody>
      </p:sp>
      <p:sp>
        <p:nvSpPr>
          <p:cNvPr id="12" name="مربع نص 11"/>
          <p:cNvSpPr txBox="1"/>
          <p:nvPr/>
        </p:nvSpPr>
        <p:spPr>
          <a:xfrm rot="21309394">
            <a:off x="4705104" y="3809776"/>
            <a:ext cx="843847" cy="584775"/>
          </a:xfrm>
          <a:prstGeom prst="rect">
            <a:avLst/>
          </a:prstGeom>
          <a:noFill/>
        </p:spPr>
        <p:txBody>
          <a:bodyPr wrap="square" rtlCol="1">
            <a:spAutoFit/>
          </a:bodyPr>
          <a:lstStyle/>
          <a:p>
            <a:pPr algn="ctr"/>
            <a:r>
              <a:rPr lang="ar-SA" sz="3200" b="1" dirty="0" smtClean="0">
                <a:solidFill>
                  <a:srgbClr val="C00000"/>
                </a:solidFill>
              </a:rPr>
              <a:t>لن</a:t>
            </a:r>
            <a:endParaRPr lang="ar-SA" sz="3200" b="1" dirty="0">
              <a:solidFill>
                <a:srgbClr val="C00000"/>
              </a:solidFill>
            </a:endParaRPr>
          </a:p>
        </p:txBody>
      </p:sp>
      <p:sp>
        <p:nvSpPr>
          <p:cNvPr id="13" name="مربع نص 12"/>
          <p:cNvSpPr txBox="1"/>
          <p:nvPr/>
        </p:nvSpPr>
        <p:spPr>
          <a:xfrm rot="21309394">
            <a:off x="2389060" y="4013256"/>
            <a:ext cx="2018981" cy="584775"/>
          </a:xfrm>
          <a:prstGeom prst="rect">
            <a:avLst/>
          </a:prstGeom>
          <a:noFill/>
        </p:spPr>
        <p:txBody>
          <a:bodyPr wrap="square" rtlCol="1">
            <a:spAutoFit/>
          </a:bodyPr>
          <a:lstStyle/>
          <a:p>
            <a:pPr algn="ctr"/>
            <a:r>
              <a:rPr lang="ar-SA" sz="3200" b="1" dirty="0" smtClean="0">
                <a:solidFill>
                  <a:srgbClr val="C00000"/>
                </a:solidFill>
              </a:rPr>
              <a:t>لام التعليل</a:t>
            </a:r>
            <a:endParaRPr lang="ar-SA" sz="3200" b="1" dirty="0">
              <a:solidFill>
                <a:srgbClr val="C00000"/>
              </a:solidFill>
            </a:endParaRPr>
          </a:p>
        </p:txBody>
      </p:sp>
      <p:sp>
        <p:nvSpPr>
          <p:cNvPr id="14" name="مربع نص 13"/>
          <p:cNvSpPr txBox="1"/>
          <p:nvPr/>
        </p:nvSpPr>
        <p:spPr>
          <a:xfrm rot="21309394">
            <a:off x="5809627" y="4452718"/>
            <a:ext cx="843847" cy="584775"/>
          </a:xfrm>
          <a:prstGeom prst="rect">
            <a:avLst/>
          </a:prstGeom>
          <a:noFill/>
        </p:spPr>
        <p:txBody>
          <a:bodyPr wrap="square" rtlCol="1">
            <a:spAutoFit/>
          </a:bodyPr>
          <a:lstStyle/>
          <a:p>
            <a:pPr algn="ctr"/>
            <a:r>
              <a:rPr lang="ar-SA" sz="3200" b="1" dirty="0" smtClean="0">
                <a:solidFill>
                  <a:srgbClr val="C00000"/>
                </a:solidFill>
              </a:rPr>
              <a:t>لم</a:t>
            </a:r>
            <a:endParaRPr lang="ar-SA" sz="3200" b="1" dirty="0">
              <a:solidFill>
                <a:srgbClr val="C00000"/>
              </a:solidFill>
            </a:endParaRPr>
          </a:p>
        </p:txBody>
      </p:sp>
      <p:sp>
        <p:nvSpPr>
          <p:cNvPr id="15" name="مربع نص 14"/>
          <p:cNvSpPr txBox="1"/>
          <p:nvPr/>
        </p:nvSpPr>
        <p:spPr>
          <a:xfrm rot="21167220">
            <a:off x="4459687" y="4534933"/>
            <a:ext cx="1553944" cy="584775"/>
          </a:xfrm>
          <a:prstGeom prst="rect">
            <a:avLst/>
          </a:prstGeom>
          <a:noFill/>
        </p:spPr>
        <p:txBody>
          <a:bodyPr wrap="square" rtlCol="1">
            <a:spAutoFit/>
          </a:bodyPr>
          <a:lstStyle/>
          <a:p>
            <a:pPr algn="ctr"/>
            <a:r>
              <a:rPr lang="ar-SA" sz="3200" b="1" dirty="0" smtClean="0">
                <a:solidFill>
                  <a:srgbClr val="C00000"/>
                </a:solidFill>
              </a:rPr>
              <a:t>لا النافية</a:t>
            </a:r>
            <a:endParaRPr lang="ar-SA" sz="3200" b="1" dirty="0">
              <a:solidFill>
                <a:srgbClr val="C00000"/>
              </a:solidFill>
            </a:endParaRPr>
          </a:p>
        </p:txBody>
      </p:sp>
      <p:sp>
        <p:nvSpPr>
          <p:cNvPr id="16" name="مربع نص 15"/>
          <p:cNvSpPr txBox="1"/>
          <p:nvPr/>
        </p:nvSpPr>
        <p:spPr>
          <a:xfrm rot="21167220">
            <a:off x="2558865" y="4820685"/>
            <a:ext cx="1553944" cy="584775"/>
          </a:xfrm>
          <a:prstGeom prst="rect">
            <a:avLst/>
          </a:prstGeom>
          <a:noFill/>
        </p:spPr>
        <p:txBody>
          <a:bodyPr wrap="square" rtlCol="1">
            <a:spAutoFit/>
          </a:bodyPr>
          <a:lstStyle/>
          <a:p>
            <a:pPr algn="ctr"/>
            <a:r>
              <a:rPr lang="ar-SA" sz="3200" b="1" dirty="0" smtClean="0">
                <a:solidFill>
                  <a:srgbClr val="C00000"/>
                </a:solidFill>
              </a:rPr>
              <a:t>لام الأمر</a:t>
            </a:r>
            <a:endParaRPr lang="ar-SA" sz="3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8"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8)">
                                      <p:cBhvr>
                                        <p:cTn id="15" dur="1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8"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heel(8)">
                                      <p:cBhvr>
                                        <p:cTn id="20" dur="1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8"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heel(8)">
                                      <p:cBhvr>
                                        <p:cTn id="25" dur="1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8"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heel(8)">
                                      <p:cBhvr>
                                        <p:cTn id="30" dur="1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8"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heel(8)">
                                      <p:cBhvr>
                                        <p:cTn id="35" dur="10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8"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heel(8)">
                                      <p:cBhvr>
                                        <p:cTn id="40" dur="10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21" presetClass="entr" presetSubtype="8"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heel(8)">
                                      <p:cBhvr>
                                        <p:cTn id="45" dur="10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21" presetClass="entr" presetSubtype="8"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heel(8)">
                                      <p:cBhvr>
                                        <p:cTn id="50" dur="10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21" presetClass="entr" presetSubtype="8"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heel(8)">
                                      <p:cBhvr>
                                        <p:cTn id="55" dur="1000"/>
                                        <p:tgtEl>
                                          <p:spTgt spid="13"/>
                                        </p:tgtEl>
                                      </p:cBhvr>
                                    </p:animEffect>
                                  </p:childTnLst>
                                </p:cTn>
                              </p:par>
                            </p:childTnLst>
                          </p:cTn>
                        </p:par>
                      </p:childTnLst>
                    </p:cTn>
                  </p:par>
                  <p:par>
                    <p:cTn id="56" fill="hold">
                      <p:stCondLst>
                        <p:cond delay="indefinite"/>
                      </p:stCondLst>
                      <p:childTnLst>
                        <p:par>
                          <p:cTn id="57" fill="hold">
                            <p:stCondLst>
                              <p:cond delay="0"/>
                            </p:stCondLst>
                            <p:childTnLst>
                              <p:par>
                                <p:cTn id="58" presetID="21" presetClass="entr" presetSubtype="8" fill="hold" grpId="0" nodeType="click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heel(8)">
                                      <p:cBhvr>
                                        <p:cTn id="60" dur="1000"/>
                                        <p:tgtEl>
                                          <p:spTgt spid="14"/>
                                        </p:tgtEl>
                                      </p:cBhvr>
                                    </p:animEffect>
                                  </p:childTnLst>
                                </p:cTn>
                              </p:par>
                            </p:childTnLst>
                          </p:cTn>
                        </p:par>
                      </p:childTnLst>
                    </p:cTn>
                  </p:par>
                  <p:par>
                    <p:cTn id="61" fill="hold">
                      <p:stCondLst>
                        <p:cond delay="indefinite"/>
                      </p:stCondLst>
                      <p:childTnLst>
                        <p:par>
                          <p:cTn id="62" fill="hold">
                            <p:stCondLst>
                              <p:cond delay="0"/>
                            </p:stCondLst>
                            <p:childTnLst>
                              <p:par>
                                <p:cTn id="63" presetID="21" presetClass="entr" presetSubtype="8" fill="hold" grpId="0" nodeType="click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wheel(8)">
                                      <p:cBhvr>
                                        <p:cTn id="65" dur="1000"/>
                                        <p:tgtEl>
                                          <p:spTgt spid="15"/>
                                        </p:tgtEl>
                                      </p:cBhvr>
                                    </p:animEffect>
                                  </p:childTnLst>
                                </p:cTn>
                              </p:par>
                            </p:childTnLst>
                          </p:cTn>
                        </p:par>
                      </p:childTnLst>
                    </p:cTn>
                  </p:par>
                  <p:par>
                    <p:cTn id="66" fill="hold">
                      <p:stCondLst>
                        <p:cond delay="indefinite"/>
                      </p:stCondLst>
                      <p:childTnLst>
                        <p:par>
                          <p:cTn id="67" fill="hold">
                            <p:stCondLst>
                              <p:cond delay="0"/>
                            </p:stCondLst>
                            <p:childTnLst>
                              <p:par>
                                <p:cTn id="68" presetID="21" presetClass="entr" presetSubtype="8" fill="hold" grpId="0" nodeType="click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heel(8)">
                                      <p:cBhvr>
                                        <p:cTn id="7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7044427" y="452262"/>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  </a:t>
            </a:r>
            <a:r>
              <a:rPr lang="ar-SA" sz="2800" b="1" dirty="0" smtClean="0">
                <a:solidFill>
                  <a:schemeClr val="tx1"/>
                </a:solidFill>
              </a:rPr>
              <a:t>ثانياً</a:t>
            </a:r>
            <a:endParaRPr lang="ar-SA" sz="2400" b="1" dirty="0">
              <a:solidFill>
                <a:srgbClr val="C00000"/>
              </a:solidFill>
            </a:endParaRPr>
          </a:p>
        </p:txBody>
      </p:sp>
      <p:sp>
        <p:nvSpPr>
          <p:cNvPr id="4" name="مربع نص 3"/>
          <p:cNvSpPr txBox="1"/>
          <p:nvPr/>
        </p:nvSpPr>
        <p:spPr>
          <a:xfrm>
            <a:off x="928662" y="402062"/>
            <a:ext cx="6060001" cy="1077218"/>
          </a:xfrm>
          <a:prstGeom prst="rect">
            <a:avLst/>
          </a:prstGeom>
          <a:noFill/>
        </p:spPr>
        <p:txBody>
          <a:bodyPr wrap="square" rtlCol="1">
            <a:spAutoFit/>
          </a:bodyPr>
          <a:lstStyle/>
          <a:p>
            <a:pPr algn="ctr"/>
            <a:r>
              <a:rPr lang="ar-SA" sz="3200" b="1" dirty="0" smtClean="0">
                <a:cs typeface="DecoType Naskh Extensions" pitchFamily="2" charset="-78"/>
              </a:rPr>
              <a:t>أختار جملتين من كل مجموعة من أنشطة التعلم وأصنفها وفق المطلوب:</a:t>
            </a:r>
            <a:endParaRPr lang="ar-SA" sz="3200" b="1" dirty="0">
              <a:cs typeface="DecoType Naskh Extensions" pitchFamily="2" charset="-78"/>
            </a:endParaRPr>
          </a:p>
        </p:txBody>
      </p:sp>
      <p:graphicFrame>
        <p:nvGraphicFramePr>
          <p:cNvPr id="5" name="جدول 4"/>
          <p:cNvGraphicFramePr>
            <a:graphicFrameLocks noGrp="1"/>
          </p:cNvGraphicFramePr>
          <p:nvPr/>
        </p:nvGraphicFramePr>
        <p:xfrm>
          <a:off x="1000100" y="1415465"/>
          <a:ext cx="6096000" cy="1000132"/>
        </p:xfrm>
        <a:graphic>
          <a:graphicData uri="http://schemas.openxmlformats.org/drawingml/2006/table">
            <a:tbl>
              <a:tblPr rtl="1" firstRow="1" bandRow="1">
                <a:tableStyleId>{00A15C55-8517-42AA-B614-E9B94910E393}</a:tableStyleId>
              </a:tblPr>
              <a:tblGrid>
                <a:gridCol w="3048000"/>
                <a:gridCol w="3048000"/>
              </a:tblGrid>
              <a:tr h="500066">
                <a:tc>
                  <a:txBody>
                    <a:bodyPr/>
                    <a:lstStyle/>
                    <a:p>
                      <a:pPr algn="ctr" rtl="1"/>
                      <a:r>
                        <a:rPr lang="ar-SA" sz="2000" b="1" dirty="0" smtClean="0">
                          <a:solidFill>
                            <a:schemeClr val="tx1"/>
                          </a:solidFill>
                        </a:rPr>
                        <a:t>الفعل المضارع</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000" b="1" dirty="0" smtClean="0">
                          <a:solidFill>
                            <a:schemeClr val="tx1"/>
                          </a:solidFill>
                        </a:rPr>
                        <a:t>حالته الإعرابية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0066">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مربع نص 5"/>
          <p:cNvSpPr txBox="1"/>
          <p:nvPr/>
        </p:nvSpPr>
        <p:spPr>
          <a:xfrm>
            <a:off x="4450206" y="1844093"/>
            <a:ext cx="2018981" cy="584775"/>
          </a:xfrm>
          <a:prstGeom prst="rect">
            <a:avLst/>
          </a:prstGeom>
          <a:noFill/>
        </p:spPr>
        <p:txBody>
          <a:bodyPr wrap="square" rtlCol="1">
            <a:spAutoFit/>
          </a:bodyPr>
          <a:lstStyle/>
          <a:p>
            <a:pPr algn="ctr"/>
            <a:r>
              <a:rPr lang="ar-SA" sz="3200" b="1" dirty="0" smtClean="0">
                <a:solidFill>
                  <a:srgbClr val="C00000"/>
                </a:solidFill>
              </a:rPr>
              <a:t>يعملون</a:t>
            </a:r>
            <a:endParaRPr lang="ar-SA" sz="3200" b="1" dirty="0">
              <a:solidFill>
                <a:srgbClr val="C00000"/>
              </a:solidFill>
            </a:endParaRPr>
          </a:p>
        </p:txBody>
      </p:sp>
      <p:sp>
        <p:nvSpPr>
          <p:cNvPr id="7" name="مربع نص 6"/>
          <p:cNvSpPr txBox="1"/>
          <p:nvPr/>
        </p:nvSpPr>
        <p:spPr>
          <a:xfrm>
            <a:off x="1500166" y="1844093"/>
            <a:ext cx="2018981" cy="584775"/>
          </a:xfrm>
          <a:prstGeom prst="rect">
            <a:avLst/>
          </a:prstGeom>
          <a:noFill/>
        </p:spPr>
        <p:txBody>
          <a:bodyPr wrap="square" rtlCol="1">
            <a:spAutoFit/>
          </a:bodyPr>
          <a:lstStyle/>
          <a:p>
            <a:pPr algn="ctr"/>
            <a:r>
              <a:rPr lang="ar-SA" sz="3200" b="1" dirty="0" smtClean="0">
                <a:solidFill>
                  <a:srgbClr val="C00000"/>
                </a:solidFill>
              </a:rPr>
              <a:t>مرفوع</a:t>
            </a:r>
            <a:endParaRPr lang="ar-SA" sz="3200" b="1" dirty="0">
              <a:solidFill>
                <a:srgbClr val="C00000"/>
              </a:solidFill>
            </a:endParaRPr>
          </a:p>
        </p:txBody>
      </p:sp>
      <p:sp>
        <p:nvSpPr>
          <p:cNvPr id="8" name="مستطيل مستدير الزوايا 7"/>
          <p:cNvSpPr/>
          <p:nvPr/>
        </p:nvSpPr>
        <p:spPr>
          <a:xfrm rot="21178659">
            <a:off x="713393" y="3385756"/>
            <a:ext cx="7572428" cy="1617684"/>
          </a:xfrm>
          <a:prstGeom prst="roundRect">
            <a:avLst/>
          </a:prstGeom>
          <a:solidFill>
            <a:schemeClr val="accent4">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2400" b="1" dirty="0" smtClean="0">
                <a:solidFill>
                  <a:schemeClr val="tx1"/>
                </a:solidFill>
              </a:rPr>
              <a:t>في المجموعة الرابعة أجد أن الأفعال المضارعة فيها من الأفعال............</a:t>
            </a:r>
          </a:p>
          <a:p>
            <a:pPr algn="ctr"/>
            <a:r>
              <a:rPr lang="ar-SA" sz="2400" b="1" dirty="0" smtClean="0">
                <a:solidFill>
                  <a:schemeClr val="tx1"/>
                </a:solidFill>
              </a:rPr>
              <a:t>لأنها اتصلت بالضمير وهو:..................</a:t>
            </a:r>
          </a:p>
          <a:p>
            <a:pPr algn="ctr"/>
            <a:endParaRPr lang="ar-SA" sz="2400" b="1" dirty="0">
              <a:solidFill>
                <a:schemeClr val="tx1"/>
              </a:solidFill>
            </a:endParaRPr>
          </a:p>
        </p:txBody>
      </p:sp>
      <p:sp>
        <p:nvSpPr>
          <p:cNvPr id="9" name="مربع نص 8"/>
          <p:cNvSpPr txBox="1"/>
          <p:nvPr/>
        </p:nvSpPr>
        <p:spPr>
          <a:xfrm rot="21201561">
            <a:off x="528176" y="3838630"/>
            <a:ext cx="1690417" cy="584775"/>
          </a:xfrm>
          <a:prstGeom prst="rect">
            <a:avLst/>
          </a:prstGeom>
          <a:noFill/>
        </p:spPr>
        <p:txBody>
          <a:bodyPr wrap="square" rtlCol="1">
            <a:spAutoFit/>
          </a:bodyPr>
          <a:lstStyle/>
          <a:p>
            <a:pPr algn="ctr"/>
            <a:r>
              <a:rPr lang="ar-SA" sz="3200" b="1" dirty="0" smtClean="0">
                <a:solidFill>
                  <a:srgbClr val="C00000"/>
                </a:solidFill>
              </a:rPr>
              <a:t>الخمسة</a:t>
            </a:r>
            <a:endParaRPr lang="ar-SA" sz="3200" b="1" dirty="0">
              <a:solidFill>
                <a:srgbClr val="C00000"/>
              </a:solidFill>
            </a:endParaRPr>
          </a:p>
        </p:txBody>
      </p:sp>
      <p:sp>
        <p:nvSpPr>
          <p:cNvPr id="10" name="مربع نص 9"/>
          <p:cNvSpPr txBox="1"/>
          <p:nvPr/>
        </p:nvSpPr>
        <p:spPr>
          <a:xfrm rot="21040141">
            <a:off x="2021448" y="4006783"/>
            <a:ext cx="2166818" cy="584775"/>
          </a:xfrm>
          <a:prstGeom prst="rect">
            <a:avLst/>
          </a:prstGeom>
          <a:noFill/>
        </p:spPr>
        <p:txBody>
          <a:bodyPr wrap="square" rtlCol="1">
            <a:spAutoFit/>
          </a:bodyPr>
          <a:lstStyle/>
          <a:p>
            <a:pPr algn="ctr"/>
            <a:r>
              <a:rPr lang="ar-SA" sz="3200" b="1" dirty="0" smtClean="0">
                <a:solidFill>
                  <a:srgbClr val="C00000"/>
                </a:solidFill>
              </a:rPr>
              <a:t>واو الجماعة</a:t>
            </a:r>
            <a:endParaRPr lang="ar-SA" sz="3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4)">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8"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8)">
                                      <p:cBhvr>
                                        <p:cTn id="15" dur="1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heel(8)">
                                      <p:cBhvr>
                                        <p:cTn id="20" dur="1000"/>
                                        <p:tgtEl>
                                          <p:spTgt spid="7"/>
                                        </p:tgtEl>
                                      </p:cBhvr>
                                    </p:animEffect>
                                  </p:childTnLst>
                                </p:cTn>
                              </p:par>
                              <p:par>
                                <p:cTn id="21" presetID="8" presetClass="entr" presetSubtype="16"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diamond(in)">
                                      <p:cBhvr>
                                        <p:cTn id="23" dur="2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8"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heel(8)">
                                      <p:cBhvr>
                                        <p:cTn id="28" dur="10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8"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heel(8)">
                                      <p:cBhvr>
                                        <p:cTn id="3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p:bldP spid="8" grpId="0" animBg="1"/>
      <p:bldP spid="9" grpId="0"/>
      <p:bldP spid="1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سحابة 2"/>
          <p:cNvSpPr/>
          <p:nvPr/>
        </p:nvSpPr>
        <p:spPr>
          <a:xfrm>
            <a:off x="714348" y="285752"/>
            <a:ext cx="7286676" cy="6143644"/>
          </a:xfrm>
          <a:prstGeom prst="cloud">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path path="circle">
              <a:fillToRect l="100000" t="100000"/>
            </a:path>
            <a:tileRect r="-100000" b="-100000"/>
          </a:gradFill>
          <a:ln>
            <a:solidFill>
              <a:schemeClr val="accent6">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4800" b="1" spc="50" dirty="0" smtClean="0">
                <a:ln w="11430"/>
                <a:solidFill>
                  <a:schemeClr val="tx1"/>
                </a:solidFill>
                <a:effectLst>
                  <a:outerShdw blurRad="76200" dist="50800" dir="5400000" algn="tl" rotWithShape="0">
                    <a:srgbClr val="000000">
                      <a:alpha val="65000"/>
                    </a:srgbClr>
                  </a:outerShdw>
                </a:effectLst>
              </a:rPr>
              <a:t> الأفعال الخمسة هي:</a:t>
            </a:r>
          </a:p>
          <a:p>
            <a:pPr algn="ctr"/>
            <a:r>
              <a:rPr lang="ar-SA" sz="4800" b="1" spc="50" dirty="0" smtClean="0">
                <a:ln w="11430"/>
                <a:solidFill>
                  <a:schemeClr val="tx1"/>
                </a:solidFill>
                <a:effectLst>
                  <a:outerShdw blurRad="76200" dist="50800" dir="5400000" algn="tl" rotWithShape="0">
                    <a:srgbClr val="000000">
                      <a:alpha val="65000"/>
                    </a:srgbClr>
                  </a:outerShdw>
                </a:effectLst>
              </a:rPr>
              <a:t>كل فعل مضارع اتصل بألف الاثنين،أو واو الجماعة،أو ياء المخاطبة.</a:t>
            </a:r>
            <a:endParaRPr lang="ar-SA" sz="4800" b="1" spc="50" dirty="0">
              <a:ln w="11430"/>
              <a:solidFill>
                <a:schemeClr val="tx1"/>
              </a:solidFill>
              <a:effectLst>
                <a:outerShdw blurRad="76200" dist="50800" dir="5400000" algn="tl" rotWithShape="0">
                  <a:srgbClr val="000000">
                    <a:alpha val="65000"/>
                  </a:srgbClr>
                </a:outerShdw>
              </a:effectLst>
            </a:endParaRPr>
          </a:p>
        </p:txBody>
      </p:sp>
      <p:sp>
        <p:nvSpPr>
          <p:cNvPr id="4" name="سحابة 3"/>
          <p:cNvSpPr/>
          <p:nvPr/>
        </p:nvSpPr>
        <p:spPr>
          <a:xfrm>
            <a:off x="6072198" y="142876"/>
            <a:ext cx="2571768" cy="2285992"/>
          </a:xfrm>
          <a:prstGeom prst="cloud">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200" b="1" dirty="0" smtClean="0">
                <a:solidFill>
                  <a:schemeClr val="tx1"/>
                </a:solidFill>
              </a:rPr>
              <a:t>أتذكر أن:</a:t>
            </a:r>
            <a:endParaRPr lang="ar-SA"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7330179" y="251219"/>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ثالثاً</a:t>
            </a:r>
            <a:endParaRPr lang="ar-SA" sz="2400" b="1" dirty="0">
              <a:solidFill>
                <a:srgbClr val="C00000"/>
              </a:solidFill>
            </a:endParaRPr>
          </a:p>
        </p:txBody>
      </p:sp>
      <p:sp>
        <p:nvSpPr>
          <p:cNvPr id="4" name="مربع نص 3"/>
          <p:cNvSpPr txBox="1"/>
          <p:nvPr/>
        </p:nvSpPr>
        <p:spPr>
          <a:xfrm>
            <a:off x="4500562" y="201019"/>
            <a:ext cx="2773853" cy="584775"/>
          </a:xfrm>
          <a:prstGeom prst="rect">
            <a:avLst/>
          </a:prstGeom>
          <a:noFill/>
        </p:spPr>
        <p:txBody>
          <a:bodyPr wrap="square" rtlCol="1">
            <a:spAutoFit/>
          </a:bodyPr>
          <a:lstStyle/>
          <a:p>
            <a:pPr algn="ctr"/>
            <a:r>
              <a:rPr lang="ar-SA" sz="3200" b="1" dirty="0" smtClean="0">
                <a:cs typeface="DecoType Naskh Extensions" pitchFamily="2" charset="-78"/>
              </a:rPr>
              <a:t>أصنف وفق المطلوب:</a:t>
            </a:r>
            <a:endParaRPr lang="ar-SA" sz="3200" b="1" dirty="0">
              <a:cs typeface="DecoType Naskh Extensions" pitchFamily="2" charset="-78"/>
            </a:endParaRPr>
          </a:p>
        </p:txBody>
      </p:sp>
      <p:sp>
        <p:nvSpPr>
          <p:cNvPr id="5" name="مخطط انسيابي: متعدد المستندات 4"/>
          <p:cNvSpPr/>
          <p:nvPr/>
        </p:nvSpPr>
        <p:spPr>
          <a:xfrm>
            <a:off x="4857752" y="1000108"/>
            <a:ext cx="3429024" cy="785818"/>
          </a:xfrm>
          <a:prstGeom prst="flowChartMultidocument">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path path="circle">
              <a:fillToRect l="50000" t="50000" r="50000" b="50000"/>
            </a:path>
            <a:tileRect/>
          </a:gra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الأفعال الخمسة</a:t>
            </a:r>
            <a:endParaRPr lang="ar-SA" sz="3200" b="1" dirty="0">
              <a:solidFill>
                <a:schemeClr val="tx1"/>
              </a:solidFill>
            </a:endParaRPr>
          </a:p>
        </p:txBody>
      </p:sp>
      <p:sp>
        <p:nvSpPr>
          <p:cNvPr id="6" name="مخطط انسيابي: متعدد المستندات 5"/>
          <p:cNvSpPr/>
          <p:nvPr/>
        </p:nvSpPr>
        <p:spPr>
          <a:xfrm>
            <a:off x="1071538" y="1071546"/>
            <a:ext cx="3429024" cy="785818"/>
          </a:xfrm>
          <a:prstGeom prst="flowChartMultidocument">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path path="circle">
              <a:fillToRect l="50000" t="50000" r="50000" b="50000"/>
            </a:path>
            <a:tileRect/>
          </a:gra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حالتها الإعرابية</a:t>
            </a:r>
            <a:endParaRPr lang="ar-SA" sz="3200" b="1" dirty="0">
              <a:solidFill>
                <a:schemeClr val="tx1"/>
              </a:solidFill>
            </a:endParaRPr>
          </a:p>
        </p:txBody>
      </p:sp>
      <p:sp>
        <p:nvSpPr>
          <p:cNvPr id="7" name="مخطط انسيابي: متعدد المستندات 6"/>
          <p:cNvSpPr/>
          <p:nvPr/>
        </p:nvSpPr>
        <p:spPr>
          <a:xfrm>
            <a:off x="4857752" y="1857364"/>
            <a:ext cx="3429024" cy="785818"/>
          </a:xfrm>
          <a:prstGeom prst="flowChartMultidocument">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path path="circle">
              <a:fillToRect l="50000" t="50000" r="50000" b="50000"/>
            </a:path>
            <a:tileRect/>
          </a:gra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8" name="مخطط انسيابي: متعدد المستندات 7"/>
          <p:cNvSpPr/>
          <p:nvPr/>
        </p:nvSpPr>
        <p:spPr>
          <a:xfrm>
            <a:off x="1071538" y="1928802"/>
            <a:ext cx="3429024" cy="785818"/>
          </a:xfrm>
          <a:prstGeom prst="flowChartMultidocument">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path path="circle">
              <a:fillToRect l="50000" t="50000" r="50000" b="50000"/>
            </a:path>
            <a:tileRect/>
          </a:gra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9" name="مخطط انسيابي: متعدد المستندات 8"/>
          <p:cNvSpPr/>
          <p:nvPr/>
        </p:nvSpPr>
        <p:spPr>
          <a:xfrm>
            <a:off x="4857752" y="2714620"/>
            <a:ext cx="3429024" cy="785818"/>
          </a:xfrm>
          <a:prstGeom prst="flowChartMultidocument">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path path="circle">
              <a:fillToRect l="50000" t="50000" r="50000" b="50000"/>
            </a:path>
            <a:tileRect/>
          </a:gra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10" name="مخطط انسيابي: متعدد المستندات 9"/>
          <p:cNvSpPr/>
          <p:nvPr/>
        </p:nvSpPr>
        <p:spPr>
          <a:xfrm>
            <a:off x="1071538" y="2786058"/>
            <a:ext cx="3429024" cy="785818"/>
          </a:xfrm>
          <a:prstGeom prst="flowChartMultidocument">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path path="circle">
              <a:fillToRect l="50000" t="50000" r="50000" b="50000"/>
            </a:path>
            <a:tileRect/>
          </a:gra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11" name="زاوية مطوية 10"/>
          <p:cNvSpPr/>
          <p:nvPr/>
        </p:nvSpPr>
        <p:spPr>
          <a:xfrm rot="834941">
            <a:off x="7330179" y="3595495"/>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 رابعاً</a:t>
            </a:r>
            <a:endParaRPr lang="ar-SA" sz="2400" b="1" dirty="0">
              <a:solidFill>
                <a:srgbClr val="C00000"/>
              </a:solidFill>
            </a:endParaRPr>
          </a:p>
        </p:txBody>
      </p:sp>
      <p:sp>
        <p:nvSpPr>
          <p:cNvPr id="12" name="مربع نص 11"/>
          <p:cNvSpPr txBox="1"/>
          <p:nvPr/>
        </p:nvSpPr>
        <p:spPr>
          <a:xfrm>
            <a:off x="214282" y="3545295"/>
            <a:ext cx="7060133" cy="584775"/>
          </a:xfrm>
          <a:prstGeom prst="rect">
            <a:avLst/>
          </a:prstGeom>
          <a:noFill/>
        </p:spPr>
        <p:txBody>
          <a:bodyPr wrap="square" rtlCol="1">
            <a:spAutoFit/>
          </a:bodyPr>
          <a:lstStyle/>
          <a:p>
            <a:pPr algn="ctr"/>
            <a:r>
              <a:rPr lang="ar-SA" sz="3200" b="1" dirty="0" smtClean="0">
                <a:cs typeface="DecoType Naskh Extensions" pitchFamily="2" charset="-78"/>
              </a:rPr>
              <a:t>ألاحظ حروف النصب والمعاني التي تدل عليها فيما يأتي:</a:t>
            </a:r>
            <a:endParaRPr lang="ar-SA" sz="3200" b="1" dirty="0">
              <a:cs typeface="DecoType Naskh Extensions" pitchFamily="2" charset="-78"/>
            </a:endParaRPr>
          </a:p>
        </p:txBody>
      </p:sp>
      <p:sp>
        <p:nvSpPr>
          <p:cNvPr id="13" name="مخطط انسيابي: تحضير 12"/>
          <p:cNvSpPr/>
          <p:nvPr/>
        </p:nvSpPr>
        <p:spPr>
          <a:xfrm>
            <a:off x="7000892" y="4214818"/>
            <a:ext cx="928694" cy="571504"/>
          </a:xfrm>
          <a:prstGeom prst="flowChartPreparation">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أن</a:t>
            </a:r>
            <a:endParaRPr lang="ar-SA" sz="2800" b="1" dirty="0">
              <a:solidFill>
                <a:schemeClr val="tx1"/>
              </a:solidFill>
            </a:endParaRPr>
          </a:p>
        </p:txBody>
      </p:sp>
      <p:sp>
        <p:nvSpPr>
          <p:cNvPr id="14" name="مخطط انسيابي: تحضير 13"/>
          <p:cNvSpPr/>
          <p:nvPr/>
        </p:nvSpPr>
        <p:spPr>
          <a:xfrm>
            <a:off x="5214942" y="4214818"/>
            <a:ext cx="928694" cy="571504"/>
          </a:xfrm>
          <a:prstGeom prst="flowChartPreparation">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لن</a:t>
            </a:r>
            <a:endParaRPr lang="ar-SA" sz="2800" b="1" dirty="0">
              <a:solidFill>
                <a:schemeClr val="tx1"/>
              </a:solidFill>
            </a:endParaRPr>
          </a:p>
        </p:txBody>
      </p:sp>
      <p:sp>
        <p:nvSpPr>
          <p:cNvPr id="15" name="مخطط انسيابي: تحضير 14"/>
          <p:cNvSpPr/>
          <p:nvPr/>
        </p:nvSpPr>
        <p:spPr>
          <a:xfrm>
            <a:off x="3286116" y="4214818"/>
            <a:ext cx="928694" cy="571504"/>
          </a:xfrm>
          <a:prstGeom prst="flowChartPreparation">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كي</a:t>
            </a:r>
            <a:endParaRPr lang="ar-SA" sz="2800" b="1" dirty="0">
              <a:solidFill>
                <a:schemeClr val="tx1"/>
              </a:solidFill>
            </a:endParaRPr>
          </a:p>
        </p:txBody>
      </p:sp>
      <p:sp>
        <p:nvSpPr>
          <p:cNvPr id="16" name="مخطط انسيابي: تحضير 15"/>
          <p:cNvSpPr/>
          <p:nvPr/>
        </p:nvSpPr>
        <p:spPr>
          <a:xfrm>
            <a:off x="1285852" y="4214818"/>
            <a:ext cx="1214446" cy="571504"/>
          </a:xfrm>
          <a:prstGeom prst="flowChartPreparation">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dirty="0" smtClean="0">
                <a:solidFill>
                  <a:schemeClr val="tx1"/>
                </a:solidFill>
              </a:rPr>
              <a:t>لام التعليل</a:t>
            </a:r>
            <a:endParaRPr lang="ar-SA" b="1" dirty="0">
              <a:solidFill>
                <a:schemeClr val="tx1"/>
              </a:solidFill>
            </a:endParaRPr>
          </a:p>
        </p:txBody>
      </p:sp>
      <p:sp>
        <p:nvSpPr>
          <p:cNvPr id="17" name="مستطيل مستدير الزوايا 16"/>
          <p:cNvSpPr/>
          <p:nvPr/>
        </p:nvSpPr>
        <p:spPr>
          <a:xfrm>
            <a:off x="6715140" y="4929198"/>
            <a:ext cx="1643074" cy="1357322"/>
          </a:xfrm>
          <a:prstGeom prst="roundRect">
            <a:avLst/>
          </a:prstGeom>
          <a:noFill/>
          <a:ln w="57150">
            <a:solidFill>
              <a:schemeClr val="accent3">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مصدرية وناصبة</a:t>
            </a:r>
            <a:endParaRPr lang="ar-SA" sz="2400" b="1" dirty="0">
              <a:solidFill>
                <a:schemeClr val="tx1"/>
              </a:solidFill>
            </a:endParaRPr>
          </a:p>
        </p:txBody>
      </p:sp>
      <p:sp>
        <p:nvSpPr>
          <p:cNvPr id="18" name="مستطيل مستدير الزوايا 17"/>
          <p:cNvSpPr/>
          <p:nvPr/>
        </p:nvSpPr>
        <p:spPr>
          <a:xfrm>
            <a:off x="4857752" y="4929198"/>
            <a:ext cx="1643074" cy="1357322"/>
          </a:xfrm>
          <a:prstGeom prst="roundRect">
            <a:avLst/>
          </a:prstGeom>
          <a:noFill/>
          <a:ln w="57150">
            <a:solidFill>
              <a:schemeClr val="accent3">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ناصبة تفيد النفي المؤقت </a:t>
            </a:r>
            <a:endParaRPr lang="ar-SA" sz="2400" b="1" dirty="0">
              <a:solidFill>
                <a:schemeClr val="tx1"/>
              </a:solidFill>
            </a:endParaRPr>
          </a:p>
        </p:txBody>
      </p:sp>
      <p:sp>
        <p:nvSpPr>
          <p:cNvPr id="19" name="مستطيل مستدير الزوايا 18"/>
          <p:cNvSpPr/>
          <p:nvPr/>
        </p:nvSpPr>
        <p:spPr>
          <a:xfrm>
            <a:off x="2928926" y="4929198"/>
            <a:ext cx="1643074" cy="1357322"/>
          </a:xfrm>
          <a:prstGeom prst="roundRect">
            <a:avLst/>
          </a:prstGeom>
          <a:noFill/>
          <a:ln w="57150">
            <a:solidFill>
              <a:schemeClr val="accent3">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مصدرية ناصبة وتفيد التعليل</a:t>
            </a:r>
            <a:endParaRPr lang="ar-SA" sz="2400" b="1" dirty="0">
              <a:solidFill>
                <a:schemeClr val="tx1"/>
              </a:solidFill>
            </a:endParaRPr>
          </a:p>
        </p:txBody>
      </p:sp>
      <p:sp>
        <p:nvSpPr>
          <p:cNvPr id="20" name="مستطيل مستدير الزوايا 19"/>
          <p:cNvSpPr/>
          <p:nvPr/>
        </p:nvSpPr>
        <p:spPr>
          <a:xfrm>
            <a:off x="1000100" y="4929198"/>
            <a:ext cx="1643074" cy="1357322"/>
          </a:xfrm>
          <a:prstGeom prst="roundRect">
            <a:avLst/>
          </a:prstGeom>
          <a:noFill/>
          <a:ln w="57150">
            <a:solidFill>
              <a:schemeClr val="accent3">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ناصبة تفيد التعليل</a:t>
            </a:r>
            <a:endParaRPr lang="ar-SA" sz="2400" b="1" dirty="0">
              <a:solidFill>
                <a:schemeClr val="tx1"/>
              </a:solidFill>
            </a:endParaRPr>
          </a:p>
        </p:txBody>
      </p:sp>
      <p:sp>
        <p:nvSpPr>
          <p:cNvPr id="21" name="مربع نص 20"/>
          <p:cNvSpPr txBox="1"/>
          <p:nvPr/>
        </p:nvSpPr>
        <p:spPr>
          <a:xfrm>
            <a:off x="5357818" y="2000240"/>
            <a:ext cx="2000264" cy="584775"/>
          </a:xfrm>
          <a:prstGeom prst="rect">
            <a:avLst/>
          </a:prstGeom>
          <a:noFill/>
        </p:spPr>
        <p:txBody>
          <a:bodyPr wrap="square" rtlCol="1">
            <a:spAutoFit/>
          </a:bodyPr>
          <a:lstStyle/>
          <a:p>
            <a:pPr algn="ctr"/>
            <a:r>
              <a:rPr lang="ar-SA" sz="3200" b="1" dirty="0" smtClean="0">
                <a:solidFill>
                  <a:srgbClr val="C00000"/>
                </a:solidFill>
              </a:rPr>
              <a:t>يعملون</a:t>
            </a:r>
            <a:endParaRPr lang="ar-SA" b="1" dirty="0">
              <a:solidFill>
                <a:srgbClr val="C00000"/>
              </a:solidFill>
            </a:endParaRPr>
          </a:p>
        </p:txBody>
      </p:sp>
      <p:sp>
        <p:nvSpPr>
          <p:cNvPr id="22" name="مربع نص 21"/>
          <p:cNvSpPr txBox="1"/>
          <p:nvPr/>
        </p:nvSpPr>
        <p:spPr>
          <a:xfrm>
            <a:off x="1571604" y="2058407"/>
            <a:ext cx="2000264" cy="584775"/>
          </a:xfrm>
          <a:prstGeom prst="rect">
            <a:avLst/>
          </a:prstGeom>
          <a:noFill/>
        </p:spPr>
        <p:txBody>
          <a:bodyPr wrap="square" rtlCol="1">
            <a:spAutoFit/>
          </a:bodyPr>
          <a:lstStyle/>
          <a:p>
            <a:pPr algn="ctr"/>
            <a:r>
              <a:rPr lang="ar-SA" sz="3200" b="1" dirty="0" smtClean="0">
                <a:solidFill>
                  <a:srgbClr val="C00000"/>
                </a:solidFill>
              </a:rPr>
              <a:t>مرفوع</a:t>
            </a:r>
            <a:endParaRPr lang="ar-SA" b="1" dirty="0">
              <a:solidFill>
                <a:srgbClr val="C00000"/>
              </a:solidFill>
            </a:endParaRPr>
          </a:p>
        </p:txBody>
      </p:sp>
      <p:sp>
        <p:nvSpPr>
          <p:cNvPr id="23" name="مربع نص 22"/>
          <p:cNvSpPr txBox="1"/>
          <p:nvPr/>
        </p:nvSpPr>
        <p:spPr>
          <a:xfrm>
            <a:off x="5357818" y="2857496"/>
            <a:ext cx="2000264" cy="584775"/>
          </a:xfrm>
          <a:prstGeom prst="rect">
            <a:avLst/>
          </a:prstGeom>
          <a:noFill/>
        </p:spPr>
        <p:txBody>
          <a:bodyPr wrap="square" rtlCol="1">
            <a:spAutoFit/>
          </a:bodyPr>
          <a:lstStyle/>
          <a:p>
            <a:pPr algn="ctr"/>
            <a:r>
              <a:rPr lang="ar-SA" sz="3200" b="1" dirty="0" smtClean="0">
                <a:solidFill>
                  <a:srgbClr val="C00000"/>
                </a:solidFill>
              </a:rPr>
              <a:t>أن يحصوا</a:t>
            </a:r>
            <a:endParaRPr lang="ar-SA" b="1" dirty="0">
              <a:solidFill>
                <a:srgbClr val="C00000"/>
              </a:solidFill>
            </a:endParaRPr>
          </a:p>
        </p:txBody>
      </p:sp>
      <p:sp>
        <p:nvSpPr>
          <p:cNvPr id="24" name="مربع نص 23"/>
          <p:cNvSpPr txBox="1"/>
          <p:nvPr/>
        </p:nvSpPr>
        <p:spPr>
          <a:xfrm>
            <a:off x="1571604" y="2915663"/>
            <a:ext cx="2000264" cy="584775"/>
          </a:xfrm>
          <a:prstGeom prst="rect">
            <a:avLst/>
          </a:prstGeom>
          <a:noFill/>
        </p:spPr>
        <p:txBody>
          <a:bodyPr wrap="square" rtlCol="1">
            <a:spAutoFit/>
          </a:bodyPr>
          <a:lstStyle/>
          <a:p>
            <a:pPr algn="ctr"/>
            <a:r>
              <a:rPr lang="ar-SA" sz="3200" b="1" dirty="0" smtClean="0">
                <a:solidFill>
                  <a:srgbClr val="C00000"/>
                </a:solidFill>
              </a:rPr>
              <a:t>منصوب</a:t>
            </a:r>
            <a:endParaRPr lang="ar-SA"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4)">
                                      <p:cBhvr>
                                        <p:cTn id="10" dur="1000"/>
                                        <p:tgtEl>
                                          <p:spTgt spid="3"/>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ircle(in)">
                                      <p:cBhvr>
                                        <p:cTn id="16" dur="2000"/>
                                        <p:tgtEl>
                                          <p:spTgt spid="6"/>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in)">
                                      <p:cBhvr>
                                        <p:cTn id="19" dur="2000"/>
                                        <p:tgtEl>
                                          <p:spTgt spid="7"/>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2000"/>
                                        <p:tgtEl>
                                          <p:spTgt spid="8"/>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ircle(in)">
                                      <p:cBhvr>
                                        <p:cTn id="25" dur="2000"/>
                                        <p:tgtEl>
                                          <p:spTgt spid="9"/>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circle(in)">
                                      <p:cBhvr>
                                        <p:cTn id="28" dur="2000"/>
                                        <p:tgtEl>
                                          <p:spTgt spid="10"/>
                                        </p:tgtEl>
                                      </p:cBhvr>
                                    </p:animEffect>
                                  </p:childTnLst>
                                </p:cTn>
                              </p:par>
                              <p:par>
                                <p:cTn id="29" presetID="21"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heel(4)">
                                      <p:cBhvr>
                                        <p:cTn id="31" dur="1000"/>
                                        <p:tgtEl>
                                          <p:spTgt spid="12"/>
                                        </p:tgtEl>
                                      </p:cBhvr>
                                    </p:animEffect>
                                  </p:childTnLst>
                                </p:cTn>
                              </p:par>
                              <p:par>
                                <p:cTn id="32" presetID="21" presetClass="entr" presetSubtype="4"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heel(4)">
                                      <p:cBhvr>
                                        <p:cTn id="34" dur="1000"/>
                                        <p:tgtEl>
                                          <p:spTgt spid="11"/>
                                        </p:tgtEl>
                                      </p:cBhvr>
                                    </p:animEffect>
                                  </p:childTnLst>
                                </p:cTn>
                              </p:par>
                              <p:par>
                                <p:cTn id="35" presetID="8"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diamond(in)">
                                      <p:cBhvr>
                                        <p:cTn id="37" dur="2000"/>
                                        <p:tgtEl>
                                          <p:spTgt spid="13"/>
                                        </p:tgtEl>
                                      </p:cBhvr>
                                    </p:animEffect>
                                  </p:childTnLst>
                                </p:cTn>
                              </p:par>
                              <p:par>
                                <p:cTn id="38" presetID="8" presetClass="entr" presetSubtype="16"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diamond(in)">
                                      <p:cBhvr>
                                        <p:cTn id="40" dur="2000"/>
                                        <p:tgtEl>
                                          <p:spTgt spid="17"/>
                                        </p:tgtEl>
                                      </p:cBhvr>
                                    </p:animEffect>
                                  </p:childTnLst>
                                </p:cTn>
                              </p:par>
                              <p:par>
                                <p:cTn id="41" presetID="8" presetClass="entr" presetSubtype="16"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diamond(in)">
                                      <p:cBhvr>
                                        <p:cTn id="43" dur="2000"/>
                                        <p:tgtEl>
                                          <p:spTgt spid="14"/>
                                        </p:tgtEl>
                                      </p:cBhvr>
                                    </p:animEffect>
                                  </p:childTnLst>
                                </p:cTn>
                              </p:par>
                              <p:par>
                                <p:cTn id="44" presetID="8" presetClass="entr" presetSubtype="16"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diamond(in)">
                                      <p:cBhvr>
                                        <p:cTn id="46" dur="2000"/>
                                        <p:tgtEl>
                                          <p:spTgt spid="18"/>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diamond(in)">
                                      <p:cBhvr>
                                        <p:cTn id="49" dur="2000"/>
                                        <p:tgtEl>
                                          <p:spTgt spid="15"/>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diamond(in)">
                                      <p:cBhvr>
                                        <p:cTn id="52" dur="2000"/>
                                        <p:tgtEl>
                                          <p:spTgt spid="19"/>
                                        </p:tgtEl>
                                      </p:cBhvr>
                                    </p:animEffect>
                                  </p:childTnLst>
                                </p:cTn>
                              </p:par>
                              <p:par>
                                <p:cTn id="53" presetID="8" presetClass="entr" presetSubtype="16"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diamond(in)">
                                      <p:cBhvr>
                                        <p:cTn id="55" dur="2000"/>
                                        <p:tgtEl>
                                          <p:spTgt spid="16"/>
                                        </p:tgtEl>
                                      </p:cBhvr>
                                    </p:animEffect>
                                  </p:childTnLst>
                                </p:cTn>
                              </p:par>
                              <p:par>
                                <p:cTn id="56" presetID="8" presetClass="entr" presetSubtype="16"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diamond(in)">
                                      <p:cBhvr>
                                        <p:cTn id="58" dur="2000"/>
                                        <p:tgtEl>
                                          <p:spTgt spid="20"/>
                                        </p:tgtEl>
                                      </p:cBhvr>
                                    </p:animEffect>
                                  </p:childTnLst>
                                </p:cTn>
                              </p:par>
                            </p:childTnLst>
                          </p:cTn>
                        </p:par>
                      </p:childTnLst>
                    </p:cTn>
                  </p:par>
                  <p:par>
                    <p:cTn id="59" fill="hold">
                      <p:stCondLst>
                        <p:cond delay="indefinite"/>
                      </p:stCondLst>
                      <p:childTnLst>
                        <p:par>
                          <p:cTn id="60" fill="hold">
                            <p:stCondLst>
                              <p:cond delay="0"/>
                            </p:stCondLst>
                            <p:childTnLst>
                              <p:par>
                                <p:cTn id="61" presetID="6" presetClass="entr" presetSubtype="16"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circle(in)">
                                      <p:cBhvr>
                                        <p:cTn id="63" dur="1000"/>
                                        <p:tgtEl>
                                          <p:spTgt spid="21"/>
                                        </p:tgtEl>
                                      </p:cBhvr>
                                    </p:animEffect>
                                  </p:childTnLst>
                                </p:cTn>
                              </p:par>
                            </p:childTnLst>
                          </p:cTn>
                        </p:par>
                      </p:childTnLst>
                    </p:cTn>
                  </p:par>
                  <p:par>
                    <p:cTn id="64" fill="hold">
                      <p:stCondLst>
                        <p:cond delay="indefinite"/>
                      </p:stCondLst>
                      <p:childTnLst>
                        <p:par>
                          <p:cTn id="65" fill="hold">
                            <p:stCondLst>
                              <p:cond delay="0"/>
                            </p:stCondLst>
                            <p:childTnLst>
                              <p:par>
                                <p:cTn id="66" presetID="6" presetClass="entr" presetSubtype="16" fill="hold" grpId="0" nodeType="click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circle(in)">
                                      <p:cBhvr>
                                        <p:cTn id="68" dur="1000"/>
                                        <p:tgtEl>
                                          <p:spTgt spid="22"/>
                                        </p:tgtEl>
                                      </p:cBhvr>
                                    </p:animEffect>
                                  </p:childTnLst>
                                </p:cTn>
                              </p:par>
                            </p:childTnLst>
                          </p:cTn>
                        </p:par>
                      </p:childTnLst>
                    </p:cTn>
                  </p:par>
                  <p:par>
                    <p:cTn id="69" fill="hold">
                      <p:stCondLst>
                        <p:cond delay="indefinite"/>
                      </p:stCondLst>
                      <p:childTnLst>
                        <p:par>
                          <p:cTn id="70" fill="hold">
                            <p:stCondLst>
                              <p:cond delay="0"/>
                            </p:stCondLst>
                            <p:childTnLst>
                              <p:par>
                                <p:cTn id="71" presetID="6" presetClass="entr" presetSubtype="16" fill="hold" grpId="0" nodeType="click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circle(in)">
                                      <p:cBhvr>
                                        <p:cTn id="73" dur="1000"/>
                                        <p:tgtEl>
                                          <p:spTgt spid="23"/>
                                        </p:tgtEl>
                                      </p:cBhvr>
                                    </p:animEffect>
                                  </p:childTnLst>
                                </p:cTn>
                              </p:par>
                            </p:childTnLst>
                          </p:cTn>
                        </p:par>
                      </p:childTnLst>
                    </p:cTn>
                  </p:par>
                  <p:par>
                    <p:cTn id="74" fill="hold">
                      <p:stCondLst>
                        <p:cond delay="indefinite"/>
                      </p:stCondLst>
                      <p:childTnLst>
                        <p:par>
                          <p:cTn id="75" fill="hold">
                            <p:stCondLst>
                              <p:cond delay="0"/>
                            </p:stCondLst>
                            <p:childTnLst>
                              <p:par>
                                <p:cTn id="76" presetID="6" presetClass="entr" presetSubtype="16" fill="hold" grpId="0" nodeType="click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circle(in)">
                                      <p:cBhvr>
                                        <p:cTn id="78"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7473055" y="1179913"/>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  خامساً</a:t>
            </a:r>
            <a:endParaRPr lang="ar-SA" sz="2400" b="1" dirty="0">
              <a:solidFill>
                <a:srgbClr val="C00000"/>
              </a:solidFill>
            </a:endParaRPr>
          </a:p>
        </p:txBody>
      </p:sp>
      <p:sp>
        <p:nvSpPr>
          <p:cNvPr id="4" name="مربع نص 3"/>
          <p:cNvSpPr txBox="1"/>
          <p:nvPr/>
        </p:nvSpPr>
        <p:spPr>
          <a:xfrm>
            <a:off x="512263" y="1142984"/>
            <a:ext cx="7060133" cy="584775"/>
          </a:xfrm>
          <a:prstGeom prst="rect">
            <a:avLst/>
          </a:prstGeom>
          <a:noFill/>
        </p:spPr>
        <p:txBody>
          <a:bodyPr wrap="square" rtlCol="1">
            <a:spAutoFit/>
          </a:bodyPr>
          <a:lstStyle/>
          <a:p>
            <a:pPr algn="ctr"/>
            <a:r>
              <a:rPr lang="ar-SA" sz="3200" b="1" dirty="0" smtClean="0">
                <a:cs typeface="DecoType Naskh Extensions" pitchFamily="2" charset="-78"/>
              </a:rPr>
              <a:t>ألاحظ حروف الجزم والمعاني التي تدل عليها فيما يأتي:</a:t>
            </a:r>
            <a:endParaRPr lang="ar-SA" sz="3200" b="1" dirty="0">
              <a:cs typeface="DecoType Naskh Extensions" pitchFamily="2" charset="-78"/>
            </a:endParaRPr>
          </a:p>
        </p:txBody>
      </p:sp>
      <p:sp>
        <p:nvSpPr>
          <p:cNvPr id="5" name="مخطط انسيابي: تحضير 4"/>
          <p:cNvSpPr/>
          <p:nvPr/>
        </p:nvSpPr>
        <p:spPr>
          <a:xfrm>
            <a:off x="6215074" y="2285992"/>
            <a:ext cx="928694" cy="714380"/>
          </a:xfrm>
          <a:prstGeom prst="flowChartPreparation">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لم</a:t>
            </a:r>
            <a:endParaRPr lang="ar-SA" sz="2800" b="1" dirty="0">
              <a:solidFill>
                <a:schemeClr val="tx1"/>
              </a:solidFill>
            </a:endParaRPr>
          </a:p>
        </p:txBody>
      </p:sp>
      <p:sp>
        <p:nvSpPr>
          <p:cNvPr id="6" name="مخطط انسيابي: تحضير 5"/>
          <p:cNvSpPr/>
          <p:nvPr/>
        </p:nvSpPr>
        <p:spPr>
          <a:xfrm>
            <a:off x="3714744" y="2285992"/>
            <a:ext cx="2071702" cy="714380"/>
          </a:xfrm>
          <a:prstGeom prst="flowChartPreparation">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لا الناهية</a:t>
            </a:r>
            <a:endParaRPr lang="ar-SA" sz="2800" b="1" dirty="0">
              <a:solidFill>
                <a:schemeClr val="tx1"/>
              </a:solidFill>
            </a:endParaRPr>
          </a:p>
        </p:txBody>
      </p:sp>
      <p:sp>
        <p:nvSpPr>
          <p:cNvPr id="7" name="مخطط انسيابي: تحضير 6"/>
          <p:cNvSpPr/>
          <p:nvPr/>
        </p:nvSpPr>
        <p:spPr>
          <a:xfrm>
            <a:off x="1428728" y="2285992"/>
            <a:ext cx="2000264" cy="714380"/>
          </a:xfrm>
          <a:prstGeom prst="flowChartPreparation">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لام الأمر</a:t>
            </a:r>
            <a:endParaRPr lang="ar-SA" sz="2800" b="1" dirty="0">
              <a:solidFill>
                <a:schemeClr val="tx1"/>
              </a:solidFill>
            </a:endParaRPr>
          </a:p>
        </p:txBody>
      </p:sp>
      <p:sp>
        <p:nvSpPr>
          <p:cNvPr id="8" name="مستطيل مستدير الزوايا 7"/>
          <p:cNvSpPr/>
          <p:nvPr/>
        </p:nvSpPr>
        <p:spPr>
          <a:xfrm>
            <a:off x="5857884" y="3143248"/>
            <a:ext cx="1643074" cy="1500198"/>
          </a:xfrm>
          <a:prstGeom prst="roundRect">
            <a:avLst/>
          </a:prstGeom>
          <a:noFill/>
          <a:ln w="57150">
            <a:solidFill>
              <a:schemeClr val="accent3">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حرف جزم ونفي</a:t>
            </a:r>
            <a:endParaRPr lang="ar-SA" sz="2400" b="1" dirty="0">
              <a:solidFill>
                <a:schemeClr val="tx1"/>
              </a:solidFill>
            </a:endParaRPr>
          </a:p>
        </p:txBody>
      </p:sp>
      <p:sp>
        <p:nvSpPr>
          <p:cNvPr id="9" name="مستطيل مستدير الزوايا 8"/>
          <p:cNvSpPr/>
          <p:nvPr/>
        </p:nvSpPr>
        <p:spPr>
          <a:xfrm>
            <a:off x="3857620" y="3143248"/>
            <a:ext cx="1643074" cy="1500198"/>
          </a:xfrm>
          <a:prstGeom prst="roundRect">
            <a:avLst/>
          </a:prstGeom>
          <a:noFill/>
          <a:ln w="57150">
            <a:solidFill>
              <a:schemeClr val="accent3">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حرف جزم يفيد النهي</a:t>
            </a:r>
            <a:endParaRPr lang="ar-SA" sz="2400" b="1" dirty="0">
              <a:solidFill>
                <a:schemeClr val="tx1"/>
              </a:solidFill>
            </a:endParaRPr>
          </a:p>
        </p:txBody>
      </p:sp>
      <p:sp>
        <p:nvSpPr>
          <p:cNvPr id="10" name="مستطيل مستدير الزوايا 9"/>
          <p:cNvSpPr/>
          <p:nvPr/>
        </p:nvSpPr>
        <p:spPr>
          <a:xfrm>
            <a:off x="1571604" y="3143248"/>
            <a:ext cx="1643074" cy="1500198"/>
          </a:xfrm>
          <a:prstGeom prst="roundRect">
            <a:avLst/>
          </a:prstGeom>
          <a:noFill/>
          <a:ln w="57150">
            <a:solidFill>
              <a:schemeClr val="accent3">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حرف جزم يفيد الطلب</a:t>
            </a:r>
            <a:endParaRPr lang="ar-SA"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4)">
                                      <p:cBhvr>
                                        <p:cTn id="10" dur="1000"/>
                                        <p:tgtEl>
                                          <p:spTgt spid="3"/>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amond(in)">
                                      <p:cBhvr>
                                        <p:cTn id="16" dur="2000"/>
                                        <p:tgtEl>
                                          <p:spTgt spid="8"/>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amond(in)">
                                      <p:cBhvr>
                                        <p:cTn id="19" dur="2000"/>
                                        <p:tgtEl>
                                          <p:spTgt spid="6"/>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amond(in)">
                                      <p:cBhvr>
                                        <p:cTn id="22" dur="2000"/>
                                        <p:tgtEl>
                                          <p:spTgt spid="9"/>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in)">
                                      <p:cBhvr>
                                        <p:cTn id="25" dur="2000"/>
                                        <p:tgtEl>
                                          <p:spTgt spid="7"/>
                                        </p:tgtEl>
                                      </p:cBhvr>
                                    </p:animEffect>
                                  </p:childTnLst>
                                </p:cTn>
                              </p:par>
                              <p:par>
                                <p:cTn id="26" presetID="8" presetClass="entr" presetSubtype="16"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diamond(in)">
                                      <p:cBhvr>
                                        <p:cTn id="2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7460826" y="322657"/>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  خامساً</a:t>
            </a:r>
            <a:endParaRPr lang="ar-SA" sz="2400" b="1" dirty="0">
              <a:solidFill>
                <a:srgbClr val="C00000"/>
              </a:solidFill>
            </a:endParaRPr>
          </a:p>
        </p:txBody>
      </p:sp>
      <p:sp>
        <p:nvSpPr>
          <p:cNvPr id="4" name="مربع نص 3"/>
          <p:cNvSpPr txBox="1"/>
          <p:nvPr/>
        </p:nvSpPr>
        <p:spPr>
          <a:xfrm>
            <a:off x="500034" y="142852"/>
            <a:ext cx="7060133" cy="1077218"/>
          </a:xfrm>
          <a:prstGeom prst="rect">
            <a:avLst/>
          </a:prstGeom>
          <a:noFill/>
        </p:spPr>
        <p:txBody>
          <a:bodyPr wrap="square" rtlCol="1">
            <a:spAutoFit/>
          </a:bodyPr>
          <a:lstStyle/>
          <a:p>
            <a:pPr algn="ctr"/>
            <a:r>
              <a:rPr lang="ar-SA" sz="3200" b="1" dirty="0" smtClean="0">
                <a:cs typeface="DecoType Naskh Extensions" pitchFamily="2" charset="-78"/>
              </a:rPr>
              <a:t>أذكر وأضيف إلى ما تعلمته سابقاً؛لإكمال فراغات الشكل التالي:</a:t>
            </a:r>
            <a:endParaRPr lang="ar-SA" sz="3200" b="1" dirty="0">
              <a:cs typeface="DecoType Naskh Extensions" pitchFamily="2" charset="-78"/>
            </a:endParaRPr>
          </a:p>
        </p:txBody>
      </p:sp>
      <p:sp>
        <p:nvSpPr>
          <p:cNvPr id="5" name="شكل بيضاوي 4"/>
          <p:cNvSpPr/>
          <p:nvPr/>
        </p:nvSpPr>
        <p:spPr>
          <a:xfrm rot="21011370">
            <a:off x="5028063" y="928460"/>
            <a:ext cx="3674488" cy="5496986"/>
          </a:xfrm>
          <a:prstGeom prst="ellipse">
            <a:avLst/>
          </a:prstGeom>
          <a:solidFill>
            <a:schemeClr val="accent2">
              <a:lumMod val="20000"/>
              <a:lumOff val="8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6" name="شكل بيضاوي 5"/>
          <p:cNvSpPr/>
          <p:nvPr/>
        </p:nvSpPr>
        <p:spPr>
          <a:xfrm rot="20961673">
            <a:off x="802034" y="1525072"/>
            <a:ext cx="3140261" cy="4786346"/>
          </a:xfrm>
          <a:prstGeom prst="ellipse">
            <a:avLst/>
          </a:prstGeom>
          <a:solidFill>
            <a:schemeClr val="accent2">
              <a:lumMod val="20000"/>
              <a:lumOff val="8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7" name="مخطط انسيابي: محطة طرفية 6"/>
          <p:cNvSpPr/>
          <p:nvPr/>
        </p:nvSpPr>
        <p:spPr>
          <a:xfrm rot="21055330">
            <a:off x="3916825" y="1161700"/>
            <a:ext cx="1199235" cy="5000660"/>
          </a:xfrm>
          <a:prstGeom prst="flowChartTerminator">
            <a:avLst/>
          </a:prstGeom>
          <a:solidFill>
            <a:srgbClr val="996600"/>
          </a:solidFill>
          <a:ln>
            <a:solidFill>
              <a:srgbClr val="99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8" name="دمعة 7"/>
          <p:cNvSpPr/>
          <p:nvPr/>
        </p:nvSpPr>
        <p:spPr>
          <a:xfrm rot="1845635">
            <a:off x="1768295" y="1446703"/>
            <a:ext cx="1873988" cy="761893"/>
          </a:xfrm>
          <a:prstGeom prst="teardrop">
            <a:avLst>
              <a:gd name="adj" fmla="val 134577"/>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9" name="دمعة 8"/>
          <p:cNvSpPr/>
          <p:nvPr/>
        </p:nvSpPr>
        <p:spPr>
          <a:xfrm rot="1649076">
            <a:off x="1998851" y="3604123"/>
            <a:ext cx="1873988" cy="761893"/>
          </a:xfrm>
          <a:prstGeom prst="teardrop">
            <a:avLst>
              <a:gd name="adj" fmla="val 134577"/>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0" name="دمعة 9"/>
          <p:cNvSpPr/>
          <p:nvPr/>
        </p:nvSpPr>
        <p:spPr>
          <a:xfrm rot="9408191">
            <a:off x="4671819" y="1168531"/>
            <a:ext cx="1727957" cy="498768"/>
          </a:xfrm>
          <a:prstGeom prst="teardrop">
            <a:avLst>
              <a:gd name="adj" fmla="val 134577"/>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pPr algn="ctr"/>
            <a:endParaRPr lang="ar-SA" dirty="0"/>
          </a:p>
        </p:txBody>
      </p:sp>
      <p:sp>
        <p:nvSpPr>
          <p:cNvPr id="11" name="دمعة 10"/>
          <p:cNvSpPr/>
          <p:nvPr/>
        </p:nvSpPr>
        <p:spPr>
          <a:xfrm rot="9408191">
            <a:off x="5145155" y="3003142"/>
            <a:ext cx="1735352" cy="598470"/>
          </a:xfrm>
          <a:prstGeom prst="teardrop">
            <a:avLst>
              <a:gd name="adj" fmla="val 134577"/>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2" name="دمعة 11"/>
          <p:cNvSpPr/>
          <p:nvPr/>
        </p:nvSpPr>
        <p:spPr>
          <a:xfrm rot="9408191">
            <a:off x="5145851" y="4602999"/>
            <a:ext cx="1547734" cy="692305"/>
          </a:xfrm>
          <a:prstGeom prst="teardrop">
            <a:avLst>
              <a:gd name="adj" fmla="val 150311"/>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0800000" scaled="1"/>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3" name="مربع نص 12"/>
          <p:cNvSpPr txBox="1"/>
          <p:nvPr/>
        </p:nvSpPr>
        <p:spPr>
          <a:xfrm rot="19911849">
            <a:off x="4997685" y="1288964"/>
            <a:ext cx="928694" cy="523220"/>
          </a:xfrm>
          <a:prstGeom prst="rect">
            <a:avLst/>
          </a:prstGeom>
          <a:noFill/>
        </p:spPr>
        <p:txBody>
          <a:bodyPr wrap="square" rtlCol="1">
            <a:spAutoFit/>
          </a:bodyPr>
          <a:lstStyle/>
          <a:p>
            <a:r>
              <a:rPr lang="ar-SA" sz="2800" b="1" dirty="0" smtClean="0"/>
              <a:t>الضمة</a:t>
            </a:r>
            <a:endParaRPr lang="ar-SA" b="1" dirty="0"/>
          </a:p>
        </p:txBody>
      </p:sp>
      <p:sp>
        <p:nvSpPr>
          <p:cNvPr id="14" name="مربع نص 13"/>
          <p:cNvSpPr txBox="1"/>
          <p:nvPr/>
        </p:nvSpPr>
        <p:spPr>
          <a:xfrm rot="19911849">
            <a:off x="5503637" y="3146352"/>
            <a:ext cx="928694" cy="523220"/>
          </a:xfrm>
          <a:prstGeom prst="rect">
            <a:avLst/>
          </a:prstGeom>
          <a:noFill/>
        </p:spPr>
        <p:txBody>
          <a:bodyPr wrap="square" rtlCol="1">
            <a:spAutoFit/>
          </a:bodyPr>
          <a:lstStyle/>
          <a:p>
            <a:r>
              <a:rPr lang="ar-SA" sz="2800" b="1" dirty="0" smtClean="0"/>
              <a:t>الفتحة</a:t>
            </a:r>
            <a:endParaRPr lang="ar-SA" b="1" dirty="0"/>
          </a:p>
        </p:txBody>
      </p:sp>
      <p:sp>
        <p:nvSpPr>
          <p:cNvPr id="15" name="مربع نص 14"/>
          <p:cNvSpPr txBox="1"/>
          <p:nvPr/>
        </p:nvSpPr>
        <p:spPr>
          <a:xfrm rot="19911849">
            <a:off x="5044843" y="4835409"/>
            <a:ext cx="1339638" cy="523220"/>
          </a:xfrm>
          <a:prstGeom prst="rect">
            <a:avLst/>
          </a:prstGeom>
          <a:noFill/>
        </p:spPr>
        <p:txBody>
          <a:bodyPr wrap="square" rtlCol="1">
            <a:spAutoFit/>
          </a:bodyPr>
          <a:lstStyle/>
          <a:p>
            <a:r>
              <a:rPr lang="ar-SA" sz="2800" b="1" dirty="0" smtClean="0"/>
              <a:t>السكون</a:t>
            </a:r>
            <a:endParaRPr lang="ar-SA" b="1" dirty="0"/>
          </a:p>
        </p:txBody>
      </p:sp>
      <p:sp>
        <p:nvSpPr>
          <p:cNvPr id="16" name="مربع نص 15"/>
          <p:cNvSpPr txBox="1"/>
          <p:nvPr/>
        </p:nvSpPr>
        <p:spPr>
          <a:xfrm rot="1348303">
            <a:off x="1869567" y="1543280"/>
            <a:ext cx="1626226" cy="523220"/>
          </a:xfrm>
          <a:prstGeom prst="rect">
            <a:avLst/>
          </a:prstGeom>
          <a:noFill/>
        </p:spPr>
        <p:txBody>
          <a:bodyPr wrap="square" rtlCol="1">
            <a:spAutoFit/>
          </a:bodyPr>
          <a:lstStyle/>
          <a:p>
            <a:pPr algn="ctr"/>
            <a:r>
              <a:rPr lang="ar-SA" sz="2800" b="1" dirty="0" smtClean="0"/>
              <a:t>ثبوت النون</a:t>
            </a:r>
            <a:endParaRPr lang="ar-SA" b="1" dirty="0"/>
          </a:p>
        </p:txBody>
      </p:sp>
      <p:sp>
        <p:nvSpPr>
          <p:cNvPr id="17" name="مربع نص 16"/>
          <p:cNvSpPr txBox="1"/>
          <p:nvPr/>
        </p:nvSpPr>
        <p:spPr>
          <a:xfrm rot="1348303">
            <a:off x="2181362" y="3757858"/>
            <a:ext cx="1626226" cy="523220"/>
          </a:xfrm>
          <a:prstGeom prst="rect">
            <a:avLst/>
          </a:prstGeom>
          <a:noFill/>
        </p:spPr>
        <p:txBody>
          <a:bodyPr wrap="square" rtlCol="1">
            <a:spAutoFit/>
          </a:bodyPr>
          <a:lstStyle/>
          <a:p>
            <a:pPr algn="ctr"/>
            <a:r>
              <a:rPr lang="ar-SA" sz="2800" b="1" dirty="0" smtClean="0"/>
              <a:t>حذف النون</a:t>
            </a:r>
            <a:endParaRPr lang="ar-SA" b="1" dirty="0"/>
          </a:p>
        </p:txBody>
      </p:sp>
      <p:sp>
        <p:nvSpPr>
          <p:cNvPr id="18" name="مربع نص 17"/>
          <p:cNvSpPr txBox="1"/>
          <p:nvPr/>
        </p:nvSpPr>
        <p:spPr>
          <a:xfrm rot="21138875">
            <a:off x="3774163" y="2726331"/>
            <a:ext cx="1626226" cy="2677656"/>
          </a:xfrm>
          <a:prstGeom prst="rect">
            <a:avLst/>
          </a:prstGeom>
          <a:noFill/>
        </p:spPr>
        <p:txBody>
          <a:bodyPr wrap="square" rtlCol="1">
            <a:spAutoFit/>
          </a:bodyPr>
          <a:lstStyle/>
          <a:p>
            <a:pPr algn="ctr"/>
            <a:r>
              <a:rPr lang="ar-SA" sz="2800" b="1" dirty="0" smtClean="0"/>
              <a:t>للفعل</a:t>
            </a:r>
          </a:p>
          <a:p>
            <a:pPr algn="ctr"/>
            <a:r>
              <a:rPr lang="ar-SA" sz="2800" b="1" dirty="0" smtClean="0"/>
              <a:t>المضارع</a:t>
            </a:r>
          </a:p>
          <a:p>
            <a:pPr algn="ctr"/>
            <a:r>
              <a:rPr lang="ar-SA" sz="2800" b="1" dirty="0" smtClean="0"/>
              <a:t>علامات</a:t>
            </a:r>
          </a:p>
          <a:p>
            <a:pPr algn="ctr"/>
            <a:r>
              <a:rPr lang="ar-SA" sz="2800" b="1" dirty="0" smtClean="0"/>
              <a:t>إعراب</a:t>
            </a:r>
          </a:p>
          <a:p>
            <a:pPr algn="ctr"/>
            <a:r>
              <a:rPr lang="ar-SA" sz="2800" b="1" dirty="0" smtClean="0"/>
              <a:t>أصلية</a:t>
            </a:r>
          </a:p>
          <a:p>
            <a:pPr algn="ctr"/>
            <a:r>
              <a:rPr lang="ar-SA" sz="2800" b="1" dirty="0" smtClean="0"/>
              <a:t>وفرعية</a:t>
            </a:r>
            <a:endParaRPr lang="ar-SA" b="1" dirty="0"/>
          </a:p>
        </p:txBody>
      </p:sp>
      <p:sp>
        <p:nvSpPr>
          <p:cNvPr id="19" name="مربع نص 18"/>
          <p:cNvSpPr txBox="1"/>
          <p:nvPr/>
        </p:nvSpPr>
        <p:spPr>
          <a:xfrm>
            <a:off x="5357818" y="1571612"/>
            <a:ext cx="2928958" cy="1384995"/>
          </a:xfrm>
          <a:prstGeom prst="rect">
            <a:avLst/>
          </a:prstGeom>
          <a:noFill/>
        </p:spPr>
        <p:txBody>
          <a:bodyPr wrap="square" rtlCol="1">
            <a:spAutoFit/>
          </a:bodyPr>
          <a:lstStyle/>
          <a:p>
            <a:pPr algn="ctr"/>
            <a:r>
              <a:rPr lang="ar-SA" sz="2100" b="1" dirty="0" smtClean="0"/>
              <a:t>وهي علامة رفع........</a:t>
            </a:r>
          </a:p>
          <a:p>
            <a:pPr algn="ctr"/>
            <a:r>
              <a:rPr lang="ar-SA" sz="2100" b="1" dirty="0" smtClean="0"/>
              <a:t>للفعل المضارع الصحيح الآخر الذي لم يسبق بـ ...........أو..........</a:t>
            </a:r>
            <a:endParaRPr lang="ar-SA" sz="2100" b="1" dirty="0"/>
          </a:p>
        </p:txBody>
      </p:sp>
      <p:sp>
        <p:nvSpPr>
          <p:cNvPr id="20" name="مربع نص 19"/>
          <p:cNvSpPr txBox="1"/>
          <p:nvPr/>
        </p:nvSpPr>
        <p:spPr>
          <a:xfrm>
            <a:off x="5715008" y="3484907"/>
            <a:ext cx="2928958" cy="1107996"/>
          </a:xfrm>
          <a:prstGeom prst="rect">
            <a:avLst/>
          </a:prstGeom>
          <a:noFill/>
        </p:spPr>
        <p:txBody>
          <a:bodyPr wrap="square" rtlCol="1">
            <a:spAutoFit/>
          </a:bodyPr>
          <a:lstStyle/>
          <a:p>
            <a:pPr algn="ctr"/>
            <a:r>
              <a:rPr lang="ar-SA" sz="2200" b="1" dirty="0" smtClean="0"/>
              <a:t>وهي علامة نصب........</a:t>
            </a:r>
          </a:p>
          <a:p>
            <a:pPr algn="ctr"/>
            <a:r>
              <a:rPr lang="ar-SA" sz="2200" b="1" dirty="0" smtClean="0"/>
              <a:t>للفعل المضارع الصحيح الآخر الذي سبق بـ ...........</a:t>
            </a:r>
            <a:endParaRPr lang="ar-SA" sz="2200" b="1" dirty="0"/>
          </a:p>
        </p:txBody>
      </p:sp>
      <p:sp>
        <p:nvSpPr>
          <p:cNvPr id="21" name="مربع نص 20"/>
          <p:cNvSpPr txBox="1"/>
          <p:nvPr/>
        </p:nvSpPr>
        <p:spPr>
          <a:xfrm>
            <a:off x="5786446" y="4857760"/>
            <a:ext cx="2928958" cy="1446550"/>
          </a:xfrm>
          <a:prstGeom prst="rect">
            <a:avLst/>
          </a:prstGeom>
          <a:noFill/>
        </p:spPr>
        <p:txBody>
          <a:bodyPr wrap="square" rtlCol="1">
            <a:spAutoFit/>
          </a:bodyPr>
          <a:lstStyle/>
          <a:p>
            <a:pPr algn="ctr"/>
            <a:r>
              <a:rPr lang="ar-SA" sz="2200" b="1" dirty="0" smtClean="0"/>
              <a:t>وهي علامة جزم.......</a:t>
            </a:r>
          </a:p>
          <a:p>
            <a:pPr algn="ctr"/>
            <a:r>
              <a:rPr lang="ar-SA" sz="2200" b="1" dirty="0" smtClean="0"/>
              <a:t>للفعل المضارع الصحيح </a:t>
            </a:r>
          </a:p>
          <a:p>
            <a:pPr algn="ctr"/>
            <a:r>
              <a:rPr lang="ar-SA" sz="2200" b="1" dirty="0" smtClean="0"/>
              <a:t>الآخر الذي سبق </a:t>
            </a:r>
          </a:p>
          <a:p>
            <a:pPr algn="ctr"/>
            <a:r>
              <a:rPr lang="ar-SA" sz="2200" b="1" dirty="0" smtClean="0"/>
              <a:t>بـ ...........</a:t>
            </a:r>
            <a:endParaRPr lang="ar-SA" sz="2200" b="1" dirty="0"/>
          </a:p>
        </p:txBody>
      </p:sp>
      <p:sp>
        <p:nvSpPr>
          <p:cNvPr id="22" name="مربع نص 21"/>
          <p:cNvSpPr txBox="1"/>
          <p:nvPr/>
        </p:nvSpPr>
        <p:spPr>
          <a:xfrm>
            <a:off x="714348" y="2428868"/>
            <a:ext cx="2928958" cy="1107996"/>
          </a:xfrm>
          <a:prstGeom prst="rect">
            <a:avLst/>
          </a:prstGeom>
          <a:noFill/>
        </p:spPr>
        <p:txBody>
          <a:bodyPr wrap="square" rtlCol="1">
            <a:spAutoFit/>
          </a:bodyPr>
          <a:lstStyle/>
          <a:p>
            <a:pPr algn="ctr"/>
            <a:r>
              <a:rPr lang="ar-SA" sz="2200" b="1" dirty="0" smtClean="0"/>
              <a:t>وهي علامة رفع........</a:t>
            </a:r>
          </a:p>
          <a:p>
            <a:pPr algn="ctr"/>
            <a:r>
              <a:rPr lang="ar-SA" sz="2200" b="1" dirty="0" smtClean="0"/>
              <a:t>للفعل المضارع من الأفعال..............</a:t>
            </a:r>
            <a:endParaRPr lang="ar-SA" sz="2200" b="1" dirty="0"/>
          </a:p>
        </p:txBody>
      </p:sp>
      <p:sp>
        <p:nvSpPr>
          <p:cNvPr id="23" name="مربع نص 22"/>
          <p:cNvSpPr txBox="1"/>
          <p:nvPr/>
        </p:nvSpPr>
        <p:spPr>
          <a:xfrm>
            <a:off x="1071538" y="4464144"/>
            <a:ext cx="2928958" cy="1107996"/>
          </a:xfrm>
          <a:prstGeom prst="rect">
            <a:avLst/>
          </a:prstGeom>
          <a:noFill/>
        </p:spPr>
        <p:txBody>
          <a:bodyPr wrap="square" rtlCol="1">
            <a:spAutoFit/>
          </a:bodyPr>
          <a:lstStyle/>
          <a:p>
            <a:pPr algn="ctr"/>
            <a:r>
              <a:rPr lang="ar-SA" sz="2200" b="1" dirty="0" smtClean="0"/>
              <a:t>وهي علامة نصب و........</a:t>
            </a:r>
          </a:p>
          <a:p>
            <a:pPr algn="ctr"/>
            <a:r>
              <a:rPr lang="ar-SA" sz="2200" b="1" dirty="0" smtClean="0"/>
              <a:t>فرعية للفعل.......... من </a:t>
            </a:r>
          </a:p>
          <a:p>
            <a:pPr algn="ctr"/>
            <a:r>
              <a:rPr lang="ar-SA" sz="2200" b="1" dirty="0" smtClean="0"/>
              <a:t>الأفعال الخمسة.</a:t>
            </a:r>
            <a:endParaRPr lang="ar-SA" sz="2200" b="1" dirty="0"/>
          </a:p>
        </p:txBody>
      </p:sp>
      <p:sp>
        <p:nvSpPr>
          <p:cNvPr id="24" name="مربع نص 23"/>
          <p:cNvSpPr txBox="1"/>
          <p:nvPr/>
        </p:nvSpPr>
        <p:spPr>
          <a:xfrm>
            <a:off x="5500694" y="1571612"/>
            <a:ext cx="1000100" cy="461665"/>
          </a:xfrm>
          <a:prstGeom prst="rect">
            <a:avLst/>
          </a:prstGeom>
          <a:noFill/>
        </p:spPr>
        <p:txBody>
          <a:bodyPr wrap="square" rtlCol="1">
            <a:spAutoFit/>
          </a:bodyPr>
          <a:lstStyle/>
          <a:p>
            <a:r>
              <a:rPr lang="ar-SA" sz="2400" b="1" dirty="0" smtClean="0">
                <a:solidFill>
                  <a:srgbClr val="C00000"/>
                </a:solidFill>
              </a:rPr>
              <a:t>أصلية</a:t>
            </a:r>
            <a:endParaRPr lang="ar-SA" sz="2400" b="1" dirty="0">
              <a:solidFill>
                <a:srgbClr val="C00000"/>
              </a:solidFill>
            </a:endParaRPr>
          </a:p>
        </p:txBody>
      </p:sp>
      <p:sp>
        <p:nvSpPr>
          <p:cNvPr id="25" name="مربع نص 24"/>
          <p:cNvSpPr txBox="1"/>
          <p:nvPr/>
        </p:nvSpPr>
        <p:spPr>
          <a:xfrm>
            <a:off x="6715172" y="2538707"/>
            <a:ext cx="1000100" cy="461665"/>
          </a:xfrm>
          <a:prstGeom prst="rect">
            <a:avLst/>
          </a:prstGeom>
          <a:noFill/>
        </p:spPr>
        <p:txBody>
          <a:bodyPr wrap="square" rtlCol="1">
            <a:spAutoFit/>
          </a:bodyPr>
          <a:lstStyle/>
          <a:p>
            <a:r>
              <a:rPr lang="ar-SA" sz="2400" b="1" dirty="0" smtClean="0">
                <a:solidFill>
                  <a:srgbClr val="C00000"/>
                </a:solidFill>
              </a:rPr>
              <a:t>ناصب</a:t>
            </a:r>
            <a:endParaRPr lang="ar-SA" sz="2400" b="1" dirty="0">
              <a:solidFill>
                <a:srgbClr val="C00000"/>
              </a:solidFill>
            </a:endParaRPr>
          </a:p>
        </p:txBody>
      </p:sp>
      <p:sp>
        <p:nvSpPr>
          <p:cNvPr id="26" name="مربع نص 25"/>
          <p:cNvSpPr txBox="1"/>
          <p:nvPr/>
        </p:nvSpPr>
        <p:spPr>
          <a:xfrm>
            <a:off x="5643602" y="2538707"/>
            <a:ext cx="1000100" cy="461665"/>
          </a:xfrm>
          <a:prstGeom prst="rect">
            <a:avLst/>
          </a:prstGeom>
          <a:noFill/>
        </p:spPr>
        <p:txBody>
          <a:bodyPr wrap="square" rtlCol="1">
            <a:spAutoFit/>
          </a:bodyPr>
          <a:lstStyle/>
          <a:p>
            <a:r>
              <a:rPr lang="ar-SA" sz="2400" b="1" dirty="0" smtClean="0">
                <a:solidFill>
                  <a:srgbClr val="C00000"/>
                </a:solidFill>
              </a:rPr>
              <a:t>جازم</a:t>
            </a:r>
            <a:endParaRPr lang="ar-SA" sz="2400" b="1" dirty="0">
              <a:solidFill>
                <a:srgbClr val="C00000"/>
              </a:solidFill>
            </a:endParaRPr>
          </a:p>
        </p:txBody>
      </p:sp>
      <p:sp>
        <p:nvSpPr>
          <p:cNvPr id="27" name="مربع نص 26"/>
          <p:cNvSpPr txBox="1"/>
          <p:nvPr/>
        </p:nvSpPr>
        <p:spPr>
          <a:xfrm>
            <a:off x="5857916" y="3395963"/>
            <a:ext cx="1000100" cy="461665"/>
          </a:xfrm>
          <a:prstGeom prst="rect">
            <a:avLst/>
          </a:prstGeom>
          <a:noFill/>
        </p:spPr>
        <p:txBody>
          <a:bodyPr wrap="square" rtlCol="1">
            <a:spAutoFit/>
          </a:bodyPr>
          <a:lstStyle/>
          <a:p>
            <a:r>
              <a:rPr lang="ar-SA" sz="2400" b="1" dirty="0" smtClean="0">
                <a:solidFill>
                  <a:srgbClr val="C00000"/>
                </a:solidFill>
              </a:rPr>
              <a:t>أصلية</a:t>
            </a:r>
            <a:endParaRPr lang="ar-SA" sz="2400" b="1" dirty="0">
              <a:solidFill>
                <a:srgbClr val="C00000"/>
              </a:solidFill>
            </a:endParaRPr>
          </a:p>
        </p:txBody>
      </p:sp>
      <p:sp>
        <p:nvSpPr>
          <p:cNvPr id="28" name="مربع نص 27"/>
          <p:cNvSpPr txBox="1"/>
          <p:nvPr/>
        </p:nvSpPr>
        <p:spPr>
          <a:xfrm>
            <a:off x="6000760" y="4181781"/>
            <a:ext cx="1000100" cy="461665"/>
          </a:xfrm>
          <a:prstGeom prst="rect">
            <a:avLst/>
          </a:prstGeom>
          <a:noFill/>
        </p:spPr>
        <p:txBody>
          <a:bodyPr wrap="square" rtlCol="1">
            <a:spAutoFit/>
          </a:bodyPr>
          <a:lstStyle/>
          <a:p>
            <a:r>
              <a:rPr lang="ar-SA" sz="2400" b="1" dirty="0" smtClean="0">
                <a:solidFill>
                  <a:srgbClr val="C00000"/>
                </a:solidFill>
              </a:rPr>
              <a:t>ناصب</a:t>
            </a:r>
            <a:endParaRPr lang="ar-SA" sz="2400" b="1" dirty="0">
              <a:solidFill>
                <a:srgbClr val="C00000"/>
              </a:solidFill>
            </a:endParaRPr>
          </a:p>
        </p:txBody>
      </p:sp>
      <p:sp>
        <p:nvSpPr>
          <p:cNvPr id="29" name="مربع نص 28"/>
          <p:cNvSpPr txBox="1"/>
          <p:nvPr/>
        </p:nvSpPr>
        <p:spPr>
          <a:xfrm>
            <a:off x="5929322" y="4896161"/>
            <a:ext cx="1000100" cy="461665"/>
          </a:xfrm>
          <a:prstGeom prst="rect">
            <a:avLst/>
          </a:prstGeom>
          <a:noFill/>
        </p:spPr>
        <p:txBody>
          <a:bodyPr wrap="square" rtlCol="1">
            <a:spAutoFit/>
          </a:bodyPr>
          <a:lstStyle/>
          <a:p>
            <a:r>
              <a:rPr lang="ar-SA" sz="2400" b="1" dirty="0" smtClean="0">
                <a:solidFill>
                  <a:srgbClr val="C00000"/>
                </a:solidFill>
              </a:rPr>
              <a:t>أصلية</a:t>
            </a:r>
            <a:endParaRPr lang="ar-SA" sz="2400" b="1" dirty="0">
              <a:solidFill>
                <a:srgbClr val="C00000"/>
              </a:solidFill>
            </a:endParaRPr>
          </a:p>
        </p:txBody>
      </p:sp>
      <p:sp>
        <p:nvSpPr>
          <p:cNvPr id="30" name="مربع نص 29"/>
          <p:cNvSpPr txBox="1"/>
          <p:nvPr/>
        </p:nvSpPr>
        <p:spPr>
          <a:xfrm>
            <a:off x="6429388" y="5896293"/>
            <a:ext cx="1000100" cy="461665"/>
          </a:xfrm>
          <a:prstGeom prst="rect">
            <a:avLst/>
          </a:prstGeom>
          <a:noFill/>
        </p:spPr>
        <p:txBody>
          <a:bodyPr wrap="square" rtlCol="1">
            <a:spAutoFit/>
          </a:bodyPr>
          <a:lstStyle/>
          <a:p>
            <a:r>
              <a:rPr lang="ar-SA" sz="2400" b="1" dirty="0" smtClean="0">
                <a:solidFill>
                  <a:srgbClr val="C00000"/>
                </a:solidFill>
              </a:rPr>
              <a:t>جازم</a:t>
            </a:r>
            <a:endParaRPr lang="ar-SA" sz="2400" b="1" dirty="0">
              <a:solidFill>
                <a:srgbClr val="C00000"/>
              </a:solidFill>
            </a:endParaRPr>
          </a:p>
        </p:txBody>
      </p:sp>
      <p:sp>
        <p:nvSpPr>
          <p:cNvPr id="31" name="مربع نص 30"/>
          <p:cNvSpPr txBox="1"/>
          <p:nvPr/>
        </p:nvSpPr>
        <p:spPr>
          <a:xfrm>
            <a:off x="785786" y="2285992"/>
            <a:ext cx="1000100" cy="461665"/>
          </a:xfrm>
          <a:prstGeom prst="rect">
            <a:avLst/>
          </a:prstGeom>
          <a:noFill/>
        </p:spPr>
        <p:txBody>
          <a:bodyPr wrap="square" rtlCol="1">
            <a:spAutoFit/>
          </a:bodyPr>
          <a:lstStyle/>
          <a:p>
            <a:r>
              <a:rPr lang="ar-SA" sz="2400" b="1" dirty="0" smtClean="0">
                <a:solidFill>
                  <a:srgbClr val="C00000"/>
                </a:solidFill>
              </a:rPr>
              <a:t>فرعية</a:t>
            </a:r>
            <a:endParaRPr lang="ar-SA" sz="2400" b="1" dirty="0">
              <a:solidFill>
                <a:srgbClr val="C00000"/>
              </a:solidFill>
            </a:endParaRPr>
          </a:p>
        </p:txBody>
      </p:sp>
      <p:sp>
        <p:nvSpPr>
          <p:cNvPr id="32" name="مربع نص 31"/>
          <p:cNvSpPr txBox="1"/>
          <p:nvPr/>
        </p:nvSpPr>
        <p:spPr>
          <a:xfrm>
            <a:off x="1214414" y="3110211"/>
            <a:ext cx="1000100" cy="461665"/>
          </a:xfrm>
          <a:prstGeom prst="rect">
            <a:avLst/>
          </a:prstGeom>
          <a:noFill/>
        </p:spPr>
        <p:txBody>
          <a:bodyPr wrap="square" rtlCol="1">
            <a:spAutoFit/>
          </a:bodyPr>
          <a:lstStyle/>
          <a:p>
            <a:r>
              <a:rPr lang="ar-SA" sz="2400" b="1" dirty="0" smtClean="0">
                <a:solidFill>
                  <a:srgbClr val="C00000"/>
                </a:solidFill>
              </a:rPr>
              <a:t>الخمسة</a:t>
            </a:r>
            <a:endParaRPr lang="ar-SA" sz="2400" b="1" dirty="0">
              <a:solidFill>
                <a:srgbClr val="C00000"/>
              </a:solidFill>
            </a:endParaRPr>
          </a:p>
        </p:txBody>
      </p:sp>
      <p:sp>
        <p:nvSpPr>
          <p:cNvPr id="33" name="مربع نص 32"/>
          <p:cNvSpPr txBox="1"/>
          <p:nvPr/>
        </p:nvSpPr>
        <p:spPr>
          <a:xfrm>
            <a:off x="1000100" y="4429132"/>
            <a:ext cx="1000100" cy="461665"/>
          </a:xfrm>
          <a:prstGeom prst="rect">
            <a:avLst/>
          </a:prstGeom>
          <a:noFill/>
        </p:spPr>
        <p:txBody>
          <a:bodyPr wrap="square" rtlCol="1">
            <a:spAutoFit/>
          </a:bodyPr>
          <a:lstStyle/>
          <a:p>
            <a:r>
              <a:rPr lang="ar-SA" sz="2400" b="1" dirty="0" smtClean="0">
                <a:solidFill>
                  <a:srgbClr val="C00000"/>
                </a:solidFill>
              </a:rPr>
              <a:t>جزم</a:t>
            </a:r>
            <a:endParaRPr lang="ar-SA" sz="2400" b="1" dirty="0">
              <a:solidFill>
                <a:srgbClr val="C00000"/>
              </a:solidFill>
            </a:endParaRPr>
          </a:p>
        </p:txBody>
      </p:sp>
      <p:sp>
        <p:nvSpPr>
          <p:cNvPr id="34" name="مربع نص 33"/>
          <p:cNvSpPr txBox="1"/>
          <p:nvPr/>
        </p:nvSpPr>
        <p:spPr>
          <a:xfrm>
            <a:off x="1428728" y="4714884"/>
            <a:ext cx="1214414" cy="461665"/>
          </a:xfrm>
          <a:prstGeom prst="rect">
            <a:avLst/>
          </a:prstGeom>
          <a:noFill/>
        </p:spPr>
        <p:txBody>
          <a:bodyPr wrap="square" rtlCol="1">
            <a:spAutoFit/>
          </a:bodyPr>
          <a:lstStyle/>
          <a:p>
            <a:r>
              <a:rPr lang="ar-SA" sz="2400" b="1" dirty="0" smtClean="0">
                <a:solidFill>
                  <a:srgbClr val="C00000"/>
                </a:solidFill>
              </a:rPr>
              <a:t>المضارع </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4)">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fltVal val="0"/>
                                          </p:val>
                                        </p:tav>
                                        <p:tav tm="100000">
                                          <p:val>
                                            <p:strVal val="#ppt_w"/>
                                          </p:val>
                                        </p:tav>
                                      </p:tavLst>
                                    </p:anim>
                                    <p:anim calcmode="lin" valueType="num">
                                      <p:cBhvr>
                                        <p:cTn id="16" dur="5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7" presetClass="entr" presetSubtype="10" fill="hold" grpId="0" nodeType="click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7" presetClass="entr" presetSubtype="1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17" presetClass="entr" presetSubtype="10"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strVal val="#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17" presetClass="entr" presetSubtype="10" fill="hold" grpId="0" nodeType="click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p:cTn id="51" dur="500" fill="hold"/>
                                        <p:tgtEl>
                                          <p:spTgt spid="30"/>
                                        </p:tgtEl>
                                        <p:attrNameLst>
                                          <p:attrName>ppt_w</p:attrName>
                                        </p:attrNameLst>
                                      </p:cBhvr>
                                      <p:tavLst>
                                        <p:tav tm="0">
                                          <p:val>
                                            <p:fltVal val="0"/>
                                          </p:val>
                                        </p:tav>
                                        <p:tav tm="100000">
                                          <p:val>
                                            <p:strVal val="#ppt_w"/>
                                          </p:val>
                                        </p:tav>
                                      </p:tavLst>
                                    </p:anim>
                                    <p:anim calcmode="lin" valueType="num">
                                      <p:cBhvr>
                                        <p:cTn id="52" dur="500" fill="hold"/>
                                        <p:tgtEl>
                                          <p:spTgt spid="30"/>
                                        </p:tgtEl>
                                        <p:attrNameLst>
                                          <p:attrName>ppt_h</p:attrName>
                                        </p:attrNameLst>
                                      </p:cBhvr>
                                      <p:tavLst>
                                        <p:tav tm="0">
                                          <p:val>
                                            <p:strVal val="#ppt_h"/>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17" presetClass="entr" presetSubtype="10" fill="hold" grpId="0" nodeType="click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strVal val="#ppt_h"/>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17" presetClass="entr" presetSubtype="10" fill="hold" grpId="0" nodeType="click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p:cTn id="63" dur="500" fill="hold"/>
                                        <p:tgtEl>
                                          <p:spTgt spid="32"/>
                                        </p:tgtEl>
                                        <p:attrNameLst>
                                          <p:attrName>ppt_w</p:attrName>
                                        </p:attrNameLst>
                                      </p:cBhvr>
                                      <p:tavLst>
                                        <p:tav tm="0">
                                          <p:val>
                                            <p:fltVal val="0"/>
                                          </p:val>
                                        </p:tav>
                                        <p:tav tm="100000">
                                          <p:val>
                                            <p:strVal val="#ppt_w"/>
                                          </p:val>
                                        </p:tav>
                                      </p:tavLst>
                                    </p:anim>
                                    <p:anim calcmode="lin" valueType="num">
                                      <p:cBhvr>
                                        <p:cTn id="64" dur="500" fill="hold"/>
                                        <p:tgtEl>
                                          <p:spTgt spid="32"/>
                                        </p:tgtEl>
                                        <p:attrNameLst>
                                          <p:attrName>ppt_h</p:attrName>
                                        </p:attrNameLst>
                                      </p:cBhvr>
                                      <p:tavLst>
                                        <p:tav tm="0">
                                          <p:val>
                                            <p:strVal val="#ppt_h"/>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17" presetClass="entr" presetSubtype="10" fill="hold" grpId="0" nodeType="clickEffect">
                                  <p:stCondLst>
                                    <p:cond delay="0"/>
                                  </p:stCondLst>
                                  <p:childTnLst>
                                    <p:set>
                                      <p:cBhvr>
                                        <p:cTn id="68" dur="1" fill="hold">
                                          <p:stCondLst>
                                            <p:cond delay="0"/>
                                          </p:stCondLst>
                                        </p:cTn>
                                        <p:tgtEl>
                                          <p:spTgt spid="33"/>
                                        </p:tgtEl>
                                        <p:attrNameLst>
                                          <p:attrName>style.visibility</p:attrName>
                                        </p:attrNameLst>
                                      </p:cBhvr>
                                      <p:to>
                                        <p:strVal val="visible"/>
                                      </p:to>
                                    </p:set>
                                    <p:anim calcmode="lin" valueType="num">
                                      <p:cBhvr>
                                        <p:cTn id="69" dur="500" fill="hold"/>
                                        <p:tgtEl>
                                          <p:spTgt spid="33"/>
                                        </p:tgtEl>
                                        <p:attrNameLst>
                                          <p:attrName>ppt_w</p:attrName>
                                        </p:attrNameLst>
                                      </p:cBhvr>
                                      <p:tavLst>
                                        <p:tav tm="0">
                                          <p:val>
                                            <p:fltVal val="0"/>
                                          </p:val>
                                        </p:tav>
                                        <p:tav tm="100000">
                                          <p:val>
                                            <p:strVal val="#ppt_w"/>
                                          </p:val>
                                        </p:tav>
                                      </p:tavLst>
                                    </p:anim>
                                    <p:anim calcmode="lin" valueType="num">
                                      <p:cBhvr>
                                        <p:cTn id="70" dur="500" fill="hold"/>
                                        <p:tgtEl>
                                          <p:spTgt spid="33"/>
                                        </p:tgtEl>
                                        <p:attrNameLst>
                                          <p:attrName>ppt_h</p:attrName>
                                        </p:attrNameLst>
                                      </p:cBhvr>
                                      <p:tavLst>
                                        <p:tav tm="0">
                                          <p:val>
                                            <p:strVal val="#ppt_h"/>
                                          </p:val>
                                        </p:tav>
                                        <p:tav tm="100000">
                                          <p:val>
                                            <p:strVal val="#ppt_h"/>
                                          </p:val>
                                        </p:tav>
                                      </p:tavLst>
                                    </p:anim>
                                  </p:childTnLst>
                                </p:cTn>
                              </p:par>
                            </p:childTnLst>
                          </p:cTn>
                        </p:par>
                      </p:childTnLst>
                    </p:cTn>
                  </p:par>
                  <p:par>
                    <p:cTn id="71" fill="hold">
                      <p:stCondLst>
                        <p:cond delay="indefinite"/>
                      </p:stCondLst>
                      <p:childTnLst>
                        <p:par>
                          <p:cTn id="72" fill="hold">
                            <p:stCondLst>
                              <p:cond delay="0"/>
                            </p:stCondLst>
                            <p:childTnLst>
                              <p:par>
                                <p:cTn id="73" presetID="17" presetClass="entr" presetSubtype="10" fill="hold" grpId="0" nodeType="clickEffect">
                                  <p:stCondLst>
                                    <p:cond delay="0"/>
                                  </p:stCondLst>
                                  <p:childTnLst>
                                    <p:set>
                                      <p:cBhvr>
                                        <p:cTn id="74" dur="1" fill="hold">
                                          <p:stCondLst>
                                            <p:cond delay="0"/>
                                          </p:stCondLst>
                                        </p:cTn>
                                        <p:tgtEl>
                                          <p:spTgt spid="34"/>
                                        </p:tgtEl>
                                        <p:attrNameLst>
                                          <p:attrName>style.visibility</p:attrName>
                                        </p:attrNameLst>
                                      </p:cBhvr>
                                      <p:to>
                                        <p:strVal val="visible"/>
                                      </p:to>
                                    </p:set>
                                    <p:anim calcmode="lin" valueType="num">
                                      <p:cBhvr>
                                        <p:cTn id="75" dur="500" fill="hold"/>
                                        <p:tgtEl>
                                          <p:spTgt spid="34"/>
                                        </p:tgtEl>
                                        <p:attrNameLst>
                                          <p:attrName>ppt_w</p:attrName>
                                        </p:attrNameLst>
                                      </p:cBhvr>
                                      <p:tavLst>
                                        <p:tav tm="0">
                                          <p:val>
                                            <p:fltVal val="0"/>
                                          </p:val>
                                        </p:tav>
                                        <p:tav tm="100000">
                                          <p:val>
                                            <p:strVal val="#ppt_w"/>
                                          </p:val>
                                        </p:tav>
                                      </p:tavLst>
                                    </p:anim>
                                    <p:anim calcmode="lin" valueType="num">
                                      <p:cBhvr>
                                        <p:cTn id="76" dur="500" fill="hold"/>
                                        <p:tgtEl>
                                          <p:spTgt spid="3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24" grpId="0"/>
      <p:bldP spid="25" grpId="0"/>
      <p:bldP spid="26" grpId="0"/>
      <p:bldP spid="27" grpId="0"/>
      <p:bldP spid="28" grpId="0"/>
      <p:bldP spid="29" grpId="0"/>
      <p:bldP spid="30" grpId="0"/>
      <p:bldP spid="31" grpId="0"/>
      <p:bldP spid="32" grpId="0"/>
      <p:bldP spid="33" grpId="0"/>
      <p:bldP spid="3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rot="20303143">
            <a:off x="8025978" y="85562"/>
            <a:ext cx="1000132" cy="830997"/>
          </a:xfrm>
          <a:prstGeom prst="rect">
            <a:avLst/>
          </a:prstGeom>
          <a:noFill/>
        </p:spPr>
        <p:txBody>
          <a:bodyPr wrap="square" rtlCol="1">
            <a:spAutoFit/>
          </a:bodyPr>
          <a:lstStyle/>
          <a:p>
            <a:pPr algn="ctr"/>
            <a:r>
              <a:rPr lang="ar-SA" sz="2400" b="1" dirty="0" smtClean="0">
                <a:solidFill>
                  <a:schemeClr val="accent2">
                    <a:lumMod val="50000"/>
                  </a:schemeClr>
                </a:solidFill>
                <a:sym typeface="Wingdings"/>
              </a:rPr>
              <a:t></a:t>
            </a:r>
          </a:p>
          <a:p>
            <a:pPr algn="ctr"/>
            <a:r>
              <a:rPr lang="ar-SA" sz="2400" b="1" dirty="0" smtClean="0">
                <a:solidFill>
                  <a:schemeClr val="accent2">
                    <a:lumMod val="50000"/>
                  </a:schemeClr>
                </a:solidFill>
                <a:sym typeface="Wingdings"/>
              </a:rPr>
              <a:t> أستفيد</a:t>
            </a:r>
            <a:endParaRPr lang="ar-SA" sz="2400" b="1" dirty="0">
              <a:solidFill>
                <a:schemeClr val="accent2">
                  <a:lumMod val="50000"/>
                </a:schemeClr>
              </a:solidFill>
            </a:endParaRPr>
          </a:p>
        </p:txBody>
      </p:sp>
      <p:sp>
        <p:nvSpPr>
          <p:cNvPr id="4" name="شكل بيضاوي 3"/>
          <p:cNvSpPr/>
          <p:nvPr/>
        </p:nvSpPr>
        <p:spPr>
          <a:xfrm rot="20493824">
            <a:off x="8126207" y="63422"/>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مربع نص 4"/>
          <p:cNvSpPr txBox="1"/>
          <p:nvPr/>
        </p:nvSpPr>
        <p:spPr>
          <a:xfrm>
            <a:off x="642911" y="351518"/>
            <a:ext cx="7286676" cy="1077218"/>
          </a:xfrm>
          <a:prstGeom prst="rect">
            <a:avLst/>
          </a:prstGeom>
          <a:noFill/>
        </p:spPr>
        <p:txBody>
          <a:bodyPr wrap="square" rtlCol="1">
            <a:spAutoFit/>
          </a:bodyPr>
          <a:lstStyle/>
          <a:p>
            <a:pPr algn="ctr"/>
            <a:r>
              <a:rPr lang="ar-SA" sz="3200" b="1" dirty="0" smtClean="0">
                <a:cs typeface="DecoType Naskh Extensions" pitchFamily="2" charset="-78"/>
              </a:rPr>
              <a:t>أميز بين(لا الناهية)و(لا النافية)في الجمل التالية بوضع علامة(</a:t>
            </a:r>
            <a:r>
              <a:rPr lang="ar-SA" sz="3200" b="1" dirty="0" smtClean="0">
                <a:cs typeface="DecoType Naskh Extensions" pitchFamily="2" charset="-78"/>
                <a:sym typeface="Wingdings"/>
              </a:rPr>
              <a:t></a:t>
            </a:r>
            <a:r>
              <a:rPr lang="ar-SA" sz="3200" b="1" dirty="0" smtClean="0">
                <a:cs typeface="DecoType Naskh Extensions" pitchFamily="2" charset="-78"/>
              </a:rPr>
              <a:t>)على غرار المثال التالي:</a:t>
            </a:r>
            <a:endParaRPr lang="ar-SA" sz="3200" b="1" dirty="0">
              <a:cs typeface="DecoType Naskh Extensions" pitchFamily="2" charset="-78"/>
            </a:endParaRPr>
          </a:p>
        </p:txBody>
      </p:sp>
      <p:sp>
        <p:nvSpPr>
          <p:cNvPr id="6" name="مستطيل مستدير الزوايا 5"/>
          <p:cNvSpPr/>
          <p:nvPr/>
        </p:nvSpPr>
        <p:spPr>
          <a:xfrm>
            <a:off x="785786" y="1643050"/>
            <a:ext cx="7215238" cy="3714776"/>
          </a:xfrm>
          <a:prstGeom prst="roundRect">
            <a:avLst>
              <a:gd name="adj" fmla="val 16183"/>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لا تجلس قريباً من حافة البحر          ناهية والفعل بعدها مجزوم</a:t>
            </a:r>
          </a:p>
          <a:p>
            <a:pPr algn="ctr"/>
            <a:r>
              <a:rPr lang="ar-SA" sz="2400" b="1" dirty="0" smtClean="0">
                <a:solidFill>
                  <a:schemeClr val="tx1"/>
                </a:solidFill>
              </a:rPr>
              <a:t>                                            نافية والفعل بعدها مرفوع</a:t>
            </a:r>
          </a:p>
          <a:p>
            <a:pPr algn="ctr"/>
            <a:endParaRPr lang="ar-SA" sz="2400" b="1" dirty="0" smtClean="0">
              <a:solidFill>
                <a:schemeClr val="tx1"/>
              </a:solidFill>
            </a:endParaRPr>
          </a:p>
          <a:p>
            <a:pPr algn="ctr"/>
            <a:r>
              <a:rPr lang="ar-SA" sz="2400" b="1" dirty="0" smtClean="0">
                <a:solidFill>
                  <a:schemeClr val="tx1"/>
                </a:solidFill>
              </a:rPr>
              <a:t>لا أعمل إلا بعد أن أفكر                  ناهية والفعل بعدها مجزوم</a:t>
            </a:r>
          </a:p>
          <a:p>
            <a:pPr algn="ctr"/>
            <a:r>
              <a:rPr lang="ar-SA" sz="2400" b="1" dirty="0" smtClean="0">
                <a:solidFill>
                  <a:schemeClr val="tx1"/>
                </a:solidFill>
              </a:rPr>
              <a:t>                                            نافية والفعل بعدها مرفوع</a:t>
            </a:r>
          </a:p>
          <a:p>
            <a:r>
              <a:rPr lang="ar-SA" sz="2400" b="1" dirty="0" smtClean="0">
                <a:solidFill>
                  <a:schemeClr val="tx1"/>
                </a:solidFill>
              </a:rPr>
              <a:t> </a:t>
            </a:r>
          </a:p>
          <a:p>
            <a:r>
              <a:rPr lang="ar-SA" sz="2400" b="1" dirty="0" smtClean="0">
                <a:solidFill>
                  <a:schemeClr val="tx1"/>
                </a:solidFill>
              </a:rPr>
              <a:t>  لا أمتهن حرفة لم أتعلمها              ناهية والفعل بعدها مجزوم</a:t>
            </a:r>
          </a:p>
          <a:p>
            <a:pPr algn="ctr"/>
            <a:r>
              <a:rPr lang="ar-SA" sz="2400" b="1" dirty="0" smtClean="0">
                <a:solidFill>
                  <a:schemeClr val="tx1"/>
                </a:solidFill>
              </a:rPr>
              <a:t>                                           نافية والفعل بعدها مرفوع</a:t>
            </a:r>
          </a:p>
          <a:p>
            <a:pPr algn="ctr"/>
            <a:endParaRPr lang="ar-SA" sz="2400" b="1" dirty="0">
              <a:solidFill>
                <a:schemeClr val="tx1"/>
              </a:solidFill>
            </a:endParaRPr>
          </a:p>
        </p:txBody>
      </p:sp>
      <p:cxnSp>
        <p:nvCxnSpPr>
          <p:cNvPr id="8" name="رابط مستقيم 7"/>
          <p:cNvCxnSpPr/>
          <p:nvPr/>
        </p:nvCxnSpPr>
        <p:spPr>
          <a:xfrm rot="10800000">
            <a:off x="3929058" y="2214554"/>
            <a:ext cx="714380" cy="71438"/>
          </a:xfrm>
          <a:prstGeom prst="line">
            <a:avLst/>
          </a:prstGeom>
          <a:ln>
            <a:prstDash val="sysDash"/>
          </a:ln>
        </p:spPr>
        <p:style>
          <a:lnRef idx="3">
            <a:schemeClr val="accent2"/>
          </a:lnRef>
          <a:fillRef idx="0">
            <a:schemeClr val="accent2"/>
          </a:fillRef>
          <a:effectRef idx="2">
            <a:schemeClr val="accent2"/>
          </a:effectRef>
          <a:fontRef idx="minor">
            <a:schemeClr val="tx1"/>
          </a:fontRef>
        </p:style>
      </p:cxnSp>
      <p:cxnSp>
        <p:nvCxnSpPr>
          <p:cNvPr id="9" name="رابط مستقيم 8"/>
          <p:cNvCxnSpPr/>
          <p:nvPr/>
        </p:nvCxnSpPr>
        <p:spPr>
          <a:xfrm rot="10800000" flipV="1">
            <a:off x="3857620" y="2357430"/>
            <a:ext cx="785818" cy="214314"/>
          </a:xfrm>
          <a:prstGeom prst="line">
            <a:avLst/>
          </a:prstGeom>
          <a:ln>
            <a:prstDash val="sysDash"/>
          </a:ln>
        </p:spPr>
        <p:style>
          <a:lnRef idx="3">
            <a:schemeClr val="accent2"/>
          </a:lnRef>
          <a:fillRef idx="0">
            <a:schemeClr val="accent2"/>
          </a:fillRef>
          <a:effectRef idx="2">
            <a:schemeClr val="accent2"/>
          </a:effectRef>
          <a:fontRef idx="minor">
            <a:schemeClr val="tx1"/>
          </a:fontRef>
        </p:style>
      </p:cxnSp>
      <p:cxnSp>
        <p:nvCxnSpPr>
          <p:cNvPr id="12" name="رابط مستقيم 11"/>
          <p:cNvCxnSpPr/>
          <p:nvPr/>
        </p:nvCxnSpPr>
        <p:spPr>
          <a:xfrm rot="10800000">
            <a:off x="4000496" y="3286124"/>
            <a:ext cx="714380" cy="71438"/>
          </a:xfrm>
          <a:prstGeom prst="line">
            <a:avLst/>
          </a:prstGeom>
          <a:ln>
            <a:prstDash val="sysDash"/>
          </a:ln>
        </p:spPr>
        <p:style>
          <a:lnRef idx="3">
            <a:schemeClr val="accent2"/>
          </a:lnRef>
          <a:fillRef idx="0">
            <a:schemeClr val="accent2"/>
          </a:fillRef>
          <a:effectRef idx="2">
            <a:schemeClr val="accent2"/>
          </a:effectRef>
          <a:fontRef idx="minor">
            <a:schemeClr val="tx1"/>
          </a:fontRef>
        </p:style>
      </p:cxnSp>
      <p:cxnSp>
        <p:nvCxnSpPr>
          <p:cNvPr id="13" name="رابط مستقيم 12"/>
          <p:cNvCxnSpPr/>
          <p:nvPr/>
        </p:nvCxnSpPr>
        <p:spPr>
          <a:xfrm rot="10800000" flipV="1">
            <a:off x="3929058" y="3429000"/>
            <a:ext cx="785818" cy="214314"/>
          </a:xfrm>
          <a:prstGeom prst="line">
            <a:avLst/>
          </a:prstGeom>
          <a:ln>
            <a:prstDash val="sysDash"/>
          </a:ln>
        </p:spPr>
        <p:style>
          <a:lnRef idx="3">
            <a:schemeClr val="accent2"/>
          </a:lnRef>
          <a:fillRef idx="0">
            <a:schemeClr val="accent2"/>
          </a:fillRef>
          <a:effectRef idx="2">
            <a:schemeClr val="accent2"/>
          </a:effectRef>
          <a:fontRef idx="minor">
            <a:schemeClr val="tx1"/>
          </a:fontRef>
        </p:style>
      </p:cxnSp>
      <p:cxnSp>
        <p:nvCxnSpPr>
          <p:cNvPr id="14" name="رابط مستقيم 13"/>
          <p:cNvCxnSpPr/>
          <p:nvPr/>
        </p:nvCxnSpPr>
        <p:spPr>
          <a:xfrm rot="10800000">
            <a:off x="4000496" y="4429131"/>
            <a:ext cx="714380" cy="71438"/>
          </a:xfrm>
          <a:prstGeom prst="line">
            <a:avLst/>
          </a:prstGeom>
          <a:ln>
            <a:prstDash val="sysDash"/>
          </a:ln>
        </p:spPr>
        <p:style>
          <a:lnRef idx="3">
            <a:schemeClr val="accent2"/>
          </a:lnRef>
          <a:fillRef idx="0">
            <a:schemeClr val="accent2"/>
          </a:fillRef>
          <a:effectRef idx="2">
            <a:schemeClr val="accent2"/>
          </a:effectRef>
          <a:fontRef idx="minor">
            <a:schemeClr val="tx1"/>
          </a:fontRef>
        </p:style>
      </p:cxnSp>
      <p:cxnSp>
        <p:nvCxnSpPr>
          <p:cNvPr id="15" name="رابط مستقيم 14"/>
          <p:cNvCxnSpPr/>
          <p:nvPr/>
        </p:nvCxnSpPr>
        <p:spPr>
          <a:xfrm rot="10800000" flipV="1">
            <a:off x="3929058" y="4572007"/>
            <a:ext cx="785818" cy="214314"/>
          </a:xfrm>
          <a:prstGeom prst="line">
            <a:avLst/>
          </a:prstGeom>
          <a:ln>
            <a:prstDash val="sysDash"/>
          </a:ln>
        </p:spPr>
        <p:style>
          <a:lnRef idx="3">
            <a:schemeClr val="accent2"/>
          </a:lnRef>
          <a:fillRef idx="0">
            <a:schemeClr val="accent2"/>
          </a:fillRef>
          <a:effectRef idx="2">
            <a:schemeClr val="accent2"/>
          </a:effectRef>
          <a:fontRef idx="minor">
            <a:schemeClr val="tx1"/>
          </a:fontRef>
        </p:style>
      </p:cxnSp>
      <p:sp>
        <p:nvSpPr>
          <p:cNvPr id="16" name="مستطيل مستدير الزوايا 15"/>
          <p:cNvSpPr/>
          <p:nvPr/>
        </p:nvSpPr>
        <p:spPr>
          <a:xfrm>
            <a:off x="857224" y="2071678"/>
            <a:ext cx="357190" cy="357190"/>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7" name="مستطيل مستدير الزوايا 16"/>
          <p:cNvSpPr/>
          <p:nvPr/>
        </p:nvSpPr>
        <p:spPr>
          <a:xfrm>
            <a:off x="857224" y="2428868"/>
            <a:ext cx="357190" cy="357190"/>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8" name="مستطيل مستدير الزوايا 17"/>
          <p:cNvSpPr/>
          <p:nvPr/>
        </p:nvSpPr>
        <p:spPr>
          <a:xfrm>
            <a:off x="857224" y="3143248"/>
            <a:ext cx="357190" cy="357190"/>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9" name="مستطيل مستدير الزوايا 18"/>
          <p:cNvSpPr/>
          <p:nvPr/>
        </p:nvSpPr>
        <p:spPr>
          <a:xfrm>
            <a:off x="857224" y="3500438"/>
            <a:ext cx="357190" cy="357190"/>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0" name="مستطيل مستدير الزوايا 19"/>
          <p:cNvSpPr/>
          <p:nvPr/>
        </p:nvSpPr>
        <p:spPr>
          <a:xfrm>
            <a:off x="857224" y="4286256"/>
            <a:ext cx="357190" cy="357190"/>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1" name="مستطيل مستدير الزوايا 20"/>
          <p:cNvSpPr/>
          <p:nvPr/>
        </p:nvSpPr>
        <p:spPr>
          <a:xfrm>
            <a:off x="857224" y="4643446"/>
            <a:ext cx="357190" cy="357190"/>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2" name="مربع نص 21"/>
          <p:cNvSpPr txBox="1"/>
          <p:nvPr/>
        </p:nvSpPr>
        <p:spPr>
          <a:xfrm>
            <a:off x="785786" y="2048524"/>
            <a:ext cx="428628" cy="523220"/>
          </a:xfrm>
          <a:prstGeom prst="rect">
            <a:avLst/>
          </a:prstGeom>
          <a:noFill/>
        </p:spPr>
        <p:txBody>
          <a:bodyPr wrap="square" rtlCol="1">
            <a:spAutoFit/>
          </a:bodyPr>
          <a:lstStyle/>
          <a:p>
            <a:pPr algn="ctr"/>
            <a:r>
              <a:rPr lang="ar-SA" sz="2800" b="1" dirty="0" smtClean="0">
                <a:sym typeface="Wingdings"/>
              </a:rPr>
              <a:t></a:t>
            </a:r>
            <a:endParaRPr lang="ar-SA" b="1" dirty="0"/>
          </a:p>
        </p:txBody>
      </p:sp>
      <p:sp>
        <p:nvSpPr>
          <p:cNvPr id="23" name="مربع نص 22"/>
          <p:cNvSpPr txBox="1"/>
          <p:nvPr/>
        </p:nvSpPr>
        <p:spPr>
          <a:xfrm>
            <a:off x="785786" y="3477284"/>
            <a:ext cx="428628" cy="523220"/>
          </a:xfrm>
          <a:prstGeom prst="rect">
            <a:avLst/>
          </a:prstGeom>
          <a:noFill/>
        </p:spPr>
        <p:txBody>
          <a:bodyPr wrap="square" rtlCol="1">
            <a:spAutoFit/>
          </a:bodyPr>
          <a:lstStyle/>
          <a:p>
            <a:pPr algn="ctr"/>
            <a:r>
              <a:rPr lang="ar-SA" sz="2800" b="1" dirty="0" smtClean="0">
                <a:sym typeface="Wingdings"/>
              </a:rPr>
              <a:t></a:t>
            </a:r>
            <a:endParaRPr lang="ar-SA" b="1" dirty="0"/>
          </a:p>
        </p:txBody>
      </p:sp>
      <p:sp>
        <p:nvSpPr>
          <p:cNvPr id="24" name="مربع نص 23"/>
          <p:cNvSpPr txBox="1"/>
          <p:nvPr/>
        </p:nvSpPr>
        <p:spPr>
          <a:xfrm>
            <a:off x="785786" y="4620292"/>
            <a:ext cx="428628" cy="523220"/>
          </a:xfrm>
          <a:prstGeom prst="rect">
            <a:avLst/>
          </a:prstGeom>
          <a:noFill/>
        </p:spPr>
        <p:txBody>
          <a:bodyPr wrap="square" rtlCol="1">
            <a:spAutoFit/>
          </a:bodyPr>
          <a:lstStyle/>
          <a:p>
            <a:pPr algn="ctr"/>
            <a:r>
              <a:rPr lang="ar-SA" sz="2800" b="1" dirty="0" smtClean="0">
                <a:sym typeface="Wingdings"/>
              </a:rPr>
              <a:t></a:t>
            </a:r>
            <a:endParaRPr lang="ar-SA"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out)">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2"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ppt_x</p:attrName>
                                        </p:attrNameLst>
                                      </p:cBhvr>
                                      <p:tavLst>
                                        <p:tav tm="0">
                                          <p:val>
                                            <p:strVal val="#ppt_x+#ppt_w/2"/>
                                          </p:val>
                                        </p:tav>
                                        <p:tav tm="100000">
                                          <p:val>
                                            <p:strVal val="#ppt_x"/>
                                          </p:val>
                                        </p:tav>
                                      </p:tavLst>
                                    </p:anim>
                                    <p:anim calcmode="lin" valueType="num">
                                      <p:cBhvr>
                                        <p:cTn id="16" dur="500" fill="hold"/>
                                        <p:tgtEl>
                                          <p:spTgt spid="22"/>
                                        </p:tgtEl>
                                        <p:attrNameLst>
                                          <p:attrName>ppt_y</p:attrName>
                                        </p:attrNameLst>
                                      </p:cBhvr>
                                      <p:tavLst>
                                        <p:tav tm="0">
                                          <p:val>
                                            <p:strVal val="#ppt_y"/>
                                          </p:val>
                                        </p:tav>
                                        <p:tav tm="100000">
                                          <p:val>
                                            <p:strVal val="#ppt_y"/>
                                          </p:val>
                                        </p:tav>
                                      </p:tavLst>
                                    </p:anim>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2"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ppt_x</p:attrName>
                                        </p:attrNameLst>
                                      </p:cBhvr>
                                      <p:tavLst>
                                        <p:tav tm="0">
                                          <p:val>
                                            <p:strVal val="#ppt_x+#ppt_w/2"/>
                                          </p:val>
                                        </p:tav>
                                        <p:tav tm="100000">
                                          <p:val>
                                            <p:strVal val="#ppt_x"/>
                                          </p:val>
                                        </p:tav>
                                      </p:tavLst>
                                    </p:anim>
                                    <p:anim calcmode="lin" valueType="num">
                                      <p:cBhvr>
                                        <p:cTn id="24" dur="500" fill="hold"/>
                                        <p:tgtEl>
                                          <p:spTgt spid="23"/>
                                        </p:tgtEl>
                                        <p:attrNameLst>
                                          <p:attrName>ppt_y</p:attrName>
                                        </p:attrNameLst>
                                      </p:cBhvr>
                                      <p:tavLst>
                                        <p:tav tm="0">
                                          <p:val>
                                            <p:strVal val="#ppt_y"/>
                                          </p:val>
                                        </p:tav>
                                        <p:tav tm="100000">
                                          <p:val>
                                            <p:strVal val="#ppt_y"/>
                                          </p:val>
                                        </p:tav>
                                      </p:tavLst>
                                    </p:anim>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2"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ppt_x</p:attrName>
                                        </p:attrNameLst>
                                      </p:cBhvr>
                                      <p:tavLst>
                                        <p:tav tm="0">
                                          <p:val>
                                            <p:strVal val="#ppt_x+#ppt_w/2"/>
                                          </p:val>
                                        </p:tav>
                                        <p:tav tm="100000">
                                          <p:val>
                                            <p:strVal val="#ppt_x"/>
                                          </p:val>
                                        </p:tav>
                                      </p:tavLst>
                                    </p:anim>
                                    <p:anim calcmode="lin" valueType="num">
                                      <p:cBhvr>
                                        <p:cTn id="32" dur="500" fill="hold"/>
                                        <p:tgtEl>
                                          <p:spTgt spid="24"/>
                                        </p:tgtEl>
                                        <p:attrNameLst>
                                          <p:attrName>ppt_y</p:attrName>
                                        </p:attrNameLst>
                                      </p:cBhvr>
                                      <p:tavLst>
                                        <p:tav tm="0">
                                          <p:val>
                                            <p:strVal val="#ppt_y"/>
                                          </p:val>
                                        </p:tav>
                                        <p:tav tm="100000">
                                          <p:val>
                                            <p:strVal val="#ppt_y"/>
                                          </p:val>
                                        </p:tav>
                                      </p:tavLst>
                                    </p:anim>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22" grpId="0"/>
      <p:bldP spid="23" grpId="0"/>
      <p:bldP spid="2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وسيلة شرح بيضاوية 2"/>
          <p:cNvSpPr/>
          <p:nvPr/>
        </p:nvSpPr>
        <p:spPr>
          <a:xfrm>
            <a:off x="7500958" y="1142984"/>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 </a:t>
            </a:r>
            <a:endParaRPr lang="ar-SA" sz="2400" b="1" dirty="0">
              <a:solidFill>
                <a:schemeClr val="tx1"/>
              </a:solidFill>
            </a:endParaRPr>
          </a:p>
        </p:txBody>
      </p:sp>
      <p:sp>
        <p:nvSpPr>
          <p:cNvPr id="4" name="مربع نص 3"/>
          <p:cNvSpPr txBox="1"/>
          <p:nvPr/>
        </p:nvSpPr>
        <p:spPr>
          <a:xfrm>
            <a:off x="714348" y="903257"/>
            <a:ext cx="6858048" cy="954107"/>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أعبر عن المعاني التالية بجمل تحتوي على أفعال مضارعة مجزومة ثم أضبطها بالشكل على غرار المثال التالي:</a:t>
            </a:r>
            <a:endParaRPr lang="ar-SA" sz="2800" b="1" dirty="0">
              <a:effectLst>
                <a:glow rad="139700">
                  <a:schemeClr val="accent6">
                    <a:satMod val="175000"/>
                    <a:alpha val="40000"/>
                  </a:schemeClr>
                </a:glow>
              </a:effectLst>
            </a:endParaRPr>
          </a:p>
        </p:txBody>
      </p:sp>
      <p:sp>
        <p:nvSpPr>
          <p:cNvPr id="5" name="مستطيل مستدير الزوايا 4"/>
          <p:cNvSpPr/>
          <p:nvPr/>
        </p:nvSpPr>
        <p:spPr>
          <a:xfrm>
            <a:off x="714348" y="1857364"/>
            <a:ext cx="7572428" cy="2857520"/>
          </a:xfrm>
          <a:prstGeom prst="roundRect">
            <a:avLst>
              <a:gd name="adj" fmla="val 19289"/>
            </a:avLst>
          </a:prstGeom>
          <a:gradFill flip="none" rotWithShape="1">
            <a:gsLst>
              <a:gs pos="0">
                <a:srgbClr val="371EEE">
                  <a:tint val="66000"/>
                  <a:satMod val="160000"/>
                </a:srgbClr>
              </a:gs>
              <a:gs pos="50000">
                <a:srgbClr val="371EEE">
                  <a:tint val="44500"/>
                  <a:satMod val="160000"/>
                </a:srgbClr>
              </a:gs>
              <a:gs pos="100000">
                <a:srgbClr val="371EEE">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buFont typeface="Arial" pitchFamily="34" charset="0"/>
              <a:buChar char="•"/>
            </a:pPr>
            <a:r>
              <a:rPr lang="ar-SA" sz="2400" b="1" dirty="0" smtClean="0">
                <a:solidFill>
                  <a:schemeClr val="tx1"/>
                </a:solidFill>
              </a:rPr>
              <a:t>تجنب السباحة في الطقس البارد ~~~~~ لا تسبح في الماء البارد</a:t>
            </a:r>
          </a:p>
          <a:p>
            <a:pPr algn="ctr">
              <a:buFont typeface="Arial" pitchFamily="34" charset="0"/>
              <a:buChar char="•"/>
            </a:pPr>
            <a:r>
              <a:rPr lang="ar-SA" sz="2400" b="1" dirty="0" smtClean="0">
                <a:solidFill>
                  <a:schemeClr val="tx1"/>
                </a:solidFill>
              </a:rPr>
              <a:t>احترام أرباب المهن البسيطة ~~~~~ .</a:t>
            </a:r>
            <a:r>
              <a:rPr lang="ar-SA" sz="2400" b="1" dirty="0" smtClean="0">
                <a:solidFill>
                  <a:schemeClr val="tx2">
                    <a:lumMod val="60000"/>
                    <a:lumOff val="40000"/>
                  </a:schemeClr>
                </a:solidFill>
              </a:rPr>
              <a:t>...........................</a:t>
            </a:r>
          </a:p>
          <a:p>
            <a:pPr algn="ctr">
              <a:buFont typeface="Arial" pitchFamily="34" charset="0"/>
              <a:buChar char="•"/>
            </a:pPr>
            <a:r>
              <a:rPr lang="ar-SA" sz="2400" b="1" dirty="0" smtClean="0">
                <a:solidFill>
                  <a:schemeClr val="tx1"/>
                </a:solidFill>
              </a:rPr>
              <a:t>وجوب تشجيع الحرف اليدوية ~~~~~ .</a:t>
            </a:r>
            <a:r>
              <a:rPr lang="ar-SA" sz="2400" b="1" dirty="0" smtClean="0">
                <a:solidFill>
                  <a:schemeClr val="tx2">
                    <a:lumMod val="60000"/>
                    <a:lumOff val="40000"/>
                  </a:schemeClr>
                </a:solidFill>
              </a:rPr>
              <a:t>.........................</a:t>
            </a:r>
          </a:p>
          <a:p>
            <a:pPr algn="ctr">
              <a:buFont typeface="Arial" pitchFamily="34" charset="0"/>
              <a:buChar char="•"/>
            </a:pPr>
            <a:r>
              <a:rPr lang="ar-SA" sz="2400" b="1" dirty="0" smtClean="0">
                <a:solidFill>
                  <a:schemeClr val="tx1"/>
                </a:solidFill>
              </a:rPr>
              <a:t>تجنب إهمال وصفة الطبيب ~~~~~ .</a:t>
            </a:r>
            <a:r>
              <a:rPr lang="ar-SA" sz="2400" b="1" dirty="0" smtClean="0">
                <a:solidFill>
                  <a:schemeClr val="tx2">
                    <a:lumMod val="60000"/>
                    <a:lumOff val="40000"/>
                  </a:schemeClr>
                </a:solidFill>
              </a:rPr>
              <a:t>............................. </a:t>
            </a:r>
          </a:p>
        </p:txBody>
      </p:sp>
      <p:sp>
        <p:nvSpPr>
          <p:cNvPr id="6" name="مربع نص 5"/>
          <p:cNvSpPr txBox="1"/>
          <p:nvPr/>
        </p:nvSpPr>
        <p:spPr>
          <a:xfrm>
            <a:off x="928662" y="2844225"/>
            <a:ext cx="2857520" cy="584775"/>
          </a:xfrm>
          <a:prstGeom prst="rect">
            <a:avLst/>
          </a:prstGeom>
          <a:noFill/>
        </p:spPr>
        <p:txBody>
          <a:bodyPr wrap="square" rtlCol="1">
            <a:spAutoFit/>
          </a:bodyPr>
          <a:lstStyle/>
          <a:p>
            <a:pPr algn="ctr"/>
            <a:r>
              <a:rPr lang="ar-SA" sz="3200" b="1" dirty="0" smtClean="0">
                <a:solidFill>
                  <a:srgbClr val="C00000"/>
                </a:solidFill>
              </a:rPr>
              <a:t>لتحترم أرباب المهن</a:t>
            </a:r>
            <a:endParaRPr lang="ar-SA" sz="3200" b="1" dirty="0">
              <a:solidFill>
                <a:srgbClr val="C00000"/>
              </a:solidFill>
            </a:endParaRPr>
          </a:p>
        </p:txBody>
      </p:sp>
      <p:sp>
        <p:nvSpPr>
          <p:cNvPr id="7" name="مربع نص 6"/>
          <p:cNvSpPr txBox="1"/>
          <p:nvPr/>
        </p:nvSpPr>
        <p:spPr>
          <a:xfrm>
            <a:off x="500034" y="3201415"/>
            <a:ext cx="3500462" cy="584775"/>
          </a:xfrm>
          <a:prstGeom prst="rect">
            <a:avLst/>
          </a:prstGeom>
          <a:noFill/>
        </p:spPr>
        <p:txBody>
          <a:bodyPr wrap="square" rtlCol="1">
            <a:spAutoFit/>
          </a:bodyPr>
          <a:lstStyle/>
          <a:p>
            <a:pPr algn="ctr"/>
            <a:r>
              <a:rPr lang="ar-SA" sz="3200" b="1" dirty="0" smtClean="0">
                <a:solidFill>
                  <a:srgbClr val="C00000"/>
                </a:solidFill>
              </a:rPr>
              <a:t>لتشجع الحرف اليدوية</a:t>
            </a:r>
            <a:endParaRPr lang="ar-SA" sz="3200" b="1" dirty="0">
              <a:solidFill>
                <a:srgbClr val="C00000"/>
              </a:solidFill>
            </a:endParaRPr>
          </a:p>
        </p:txBody>
      </p:sp>
      <p:sp>
        <p:nvSpPr>
          <p:cNvPr id="8" name="مربع نص 7"/>
          <p:cNvSpPr txBox="1"/>
          <p:nvPr/>
        </p:nvSpPr>
        <p:spPr>
          <a:xfrm>
            <a:off x="928662" y="3558605"/>
            <a:ext cx="3071834" cy="584775"/>
          </a:xfrm>
          <a:prstGeom prst="rect">
            <a:avLst/>
          </a:prstGeom>
          <a:noFill/>
        </p:spPr>
        <p:txBody>
          <a:bodyPr wrap="square" rtlCol="1">
            <a:spAutoFit/>
          </a:bodyPr>
          <a:lstStyle/>
          <a:p>
            <a:pPr algn="ctr"/>
            <a:r>
              <a:rPr lang="ar-SA" sz="3200" b="1" dirty="0" smtClean="0">
                <a:solidFill>
                  <a:srgbClr val="C00000"/>
                </a:solidFill>
              </a:rPr>
              <a:t>لا تهمل وصفة الطبيب</a:t>
            </a:r>
            <a:endParaRPr lang="ar-SA" sz="3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4)">
                                      <p:cBhvr>
                                        <p:cTn id="15" dur="1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heel(4)">
                                      <p:cBhvr>
                                        <p:cTn id="20" dur="10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heel(4)">
                                      <p:cBhvr>
                                        <p:cTn id="2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وسيلة شرح بيضاوية 2"/>
          <p:cNvSpPr/>
          <p:nvPr/>
        </p:nvSpPr>
        <p:spPr>
          <a:xfrm>
            <a:off x="7572396" y="142852"/>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 </a:t>
            </a:r>
            <a:endParaRPr lang="ar-SA" sz="2400" b="1" dirty="0">
              <a:solidFill>
                <a:schemeClr val="tx1"/>
              </a:solidFill>
            </a:endParaRPr>
          </a:p>
        </p:txBody>
      </p:sp>
      <p:sp>
        <p:nvSpPr>
          <p:cNvPr id="4" name="مربع نص 3"/>
          <p:cNvSpPr txBox="1"/>
          <p:nvPr/>
        </p:nvSpPr>
        <p:spPr>
          <a:xfrm>
            <a:off x="714348" y="142852"/>
            <a:ext cx="6858048" cy="954107"/>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أ)أصف ما يقوم به أصحاب المهن في الصور التالية بجملة فعلية مبدوءة بفعل مضارع:</a:t>
            </a:r>
            <a:endParaRPr lang="ar-SA" sz="2800" b="1" dirty="0">
              <a:effectLst>
                <a:glow rad="139700">
                  <a:schemeClr val="accent6">
                    <a:satMod val="175000"/>
                    <a:alpha val="40000"/>
                  </a:schemeClr>
                </a:glow>
              </a:effectLst>
            </a:endParaRPr>
          </a:p>
        </p:txBody>
      </p:sp>
      <p:sp>
        <p:nvSpPr>
          <p:cNvPr id="5" name="مستطيل مستدير الزوايا 4"/>
          <p:cNvSpPr/>
          <p:nvPr/>
        </p:nvSpPr>
        <p:spPr>
          <a:xfrm>
            <a:off x="5072066" y="1071546"/>
            <a:ext cx="2571768" cy="15716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6" name="مستطيل مستدير الزوايا 5"/>
          <p:cNvSpPr/>
          <p:nvPr/>
        </p:nvSpPr>
        <p:spPr>
          <a:xfrm>
            <a:off x="1214414" y="1071546"/>
            <a:ext cx="2571768" cy="15716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7" name="مستطيل مستدير الزوايا 6"/>
          <p:cNvSpPr/>
          <p:nvPr/>
        </p:nvSpPr>
        <p:spPr>
          <a:xfrm>
            <a:off x="3071802" y="2714620"/>
            <a:ext cx="2643206" cy="13573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8" name="مربع نص 7"/>
          <p:cNvSpPr txBox="1"/>
          <p:nvPr/>
        </p:nvSpPr>
        <p:spPr>
          <a:xfrm>
            <a:off x="714348" y="4117967"/>
            <a:ext cx="6858048" cy="954107"/>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ب) أخل أداة جزم أو نصب مناسبة على الجمل السابقة مع مراعاة علامة الإعراب:</a:t>
            </a:r>
            <a:endParaRPr lang="ar-SA" sz="2800" b="1" dirty="0">
              <a:effectLst>
                <a:glow rad="139700">
                  <a:schemeClr val="accent6">
                    <a:satMod val="175000"/>
                    <a:alpha val="40000"/>
                  </a:schemeClr>
                </a:glow>
              </a:effectLst>
            </a:endParaRPr>
          </a:p>
        </p:txBody>
      </p:sp>
      <p:sp>
        <p:nvSpPr>
          <p:cNvPr id="9" name="مستطيل مستدير الزوايا 8"/>
          <p:cNvSpPr/>
          <p:nvPr/>
        </p:nvSpPr>
        <p:spPr>
          <a:xfrm>
            <a:off x="285720" y="5072074"/>
            <a:ext cx="8501122" cy="1357322"/>
          </a:xfrm>
          <a:prstGeom prst="roundRect">
            <a:avLst/>
          </a:prstGeom>
          <a:solidFill>
            <a:schemeClr val="accent3">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a:t>
            </a:r>
            <a:r>
              <a:rPr lang="ar-SA" sz="2400" b="1" dirty="0" smtClean="0">
                <a:solidFill>
                  <a:schemeClr val="bg2">
                    <a:lumMod val="50000"/>
                  </a:schemeClr>
                </a:solidFill>
              </a:rPr>
              <a:t> ....................................................................</a:t>
            </a:r>
          </a:p>
          <a:p>
            <a:pPr algn="ctr"/>
            <a:r>
              <a:rPr lang="ar-SA" sz="2400" b="1" dirty="0" smtClean="0">
                <a:solidFill>
                  <a:schemeClr val="tx1"/>
                </a:solidFill>
              </a:rPr>
              <a:t>* </a:t>
            </a:r>
            <a:r>
              <a:rPr lang="ar-SA" sz="2400" b="1" dirty="0" smtClean="0">
                <a:solidFill>
                  <a:schemeClr val="bg2">
                    <a:lumMod val="50000"/>
                  </a:schemeClr>
                </a:solidFill>
              </a:rPr>
              <a:t>....................................................................</a:t>
            </a:r>
          </a:p>
          <a:p>
            <a:pPr algn="ctr"/>
            <a:r>
              <a:rPr lang="ar-SA" sz="2400" b="1" dirty="0" smtClean="0">
                <a:solidFill>
                  <a:schemeClr val="tx1"/>
                </a:solidFill>
              </a:rPr>
              <a:t>* </a:t>
            </a:r>
            <a:r>
              <a:rPr lang="ar-SA" sz="2400" b="1" dirty="0" smtClean="0">
                <a:solidFill>
                  <a:schemeClr val="bg2">
                    <a:lumMod val="50000"/>
                  </a:schemeClr>
                </a:solidFill>
              </a:rPr>
              <a:t> ....................................................................</a:t>
            </a:r>
            <a:endParaRPr lang="ar-SA" sz="2400" b="1" dirty="0">
              <a:solidFill>
                <a:schemeClr val="bg2">
                  <a:lumMod val="50000"/>
                </a:schemeClr>
              </a:solidFill>
            </a:endParaRPr>
          </a:p>
        </p:txBody>
      </p:sp>
      <p:sp>
        <p:nvSpPr>
          <p:cNvPr id="10" name="مربع نص 9"/>
          <p:cNvSpPr txBox="1"/>
          <p:nvPr/>
        </p:nvSpPr>
        <p:spPr>
          <a:xfrm>
            <a:off x="928662" y="5143512"/>
            <a:ext cx="7000924" cy="523220"/>
          </a:xfrm>
          <a:prstGeom prst="rect">
            <a:avLst/>
          </a:prstGeom>
          <a:noFill/>
        </p:spPr>
        <p:txBody>
          <a:bodyPr wrap="square" rtlCol="1">
            <a:spAutoFit/>
          </a:bodyPr>
          <a:lstStyle/>
          <a:p>
            <a:pPr algn="ctr"/>
            <a:r>
              <a:rPr lang="ar-SA" sz="2800" b="1" dirty="0" smtClean="0"/>
              <a:t>يفصح الطبيب المريض ،لم يفحص الطبيب المريض    </a:t>
            </a:r>
            <a:endParaRPr lang="ar-SA" sz="2800" b="1" dirty="0"/>
          </a:p>
        </p:txBody>
      </p:sp>
      <p:sp>
        <p:nvSpPr>
          <p:cNvPr id="11" name="مربع نص 10"/>
          <p:cNvSpPr txBox="1"/>
          <p:nvPr/>
        </p:nvSpPr>
        <p:spPr>
          <a:xfrm>
            <a:off x="-32" y="5548986"/>
            <a:ext cx="7358114" cy="523220"/>
          </a:xfrm>
          <a:prstGeom prst="rect">
            <a:avLst/>
          </a:prstGeom>
          <a:noFill/>
        </p:spPr>
        <p:txBody>
          <a:bodyPr wrap="square" rtlCol="1">
            <a:spAutoFit/>
          </a:bodyPr>
          <a:lstStyle/>
          <a:p>
            <a:r>
              <a:rPr lang="ar-SA" sz="2800" b="1" dirty="0" smtClean="0"/>
              <a:t>يحرث الفلاح الأرض ، لا تحرث الأرض في وقت غير مناسب </a:t>
            </a:r>
            <a:endParaRPr lang="ar-SA" sz="2800" b="1" dirty="0"/>
          </a:p>
        </p:txBody>
      </p:sp>
      <p:sp>
        <p:nvSpPr>
          <p:cNvPr id="12" name="مربع نص 11"/>
          <p:cNvSpPr txBox="1"/>
          <p:nvPr/>
        </p:nvSpPr>
        <p:spPr>
          <a:xfrm>
            <a:off x="0" y="5906176"/>
            <a:ext cx="7429520" cy="523220"/>
          </a:xfrm>
          <a:prstGeom prst="rect">
            <a:avLst/>
          </a:prstGeom>
          <a:noFill/>
        </p:spPr>
        <p:txBody>
          <a:bodyPr wrap="square" rtlCol="1">
            <a:spAutoFit/>
          </a:bodyPr>
          <a:lstStyle/>
          <a:p>
            <a:r>
              <a:rPr lang="ar-SA" sz="2800" b="1" dirty="0" smtClean="0"/>
              <a:t>يصيد الصياد السمك ، لن يصيد الصياد السمك في وقت متأخر</a:t>
            </a:r>
            <a:endParaRPr lang="ar-SA"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amond(in)">
                                      <p:cBhvr>
                                        <p:cTn id="13" dur="10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circle(in)">
                                      <p:cBhvr>
                                        <p:cTn id="18" dur="1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circle(in)">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ircle(in)">
                                      <p:cBhvr>
                                        <p:cTn id="2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8" grpId="0"/>
      <p:bldP spid="10" grpId="0"/>
      <p:bldP spid="11" grpId="0"/>
      <p:bldP spid="1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وسيلة شرح بيضاوية 2"/>
          <p:cNvSpPr/>
          <p:nvPr/>
        </p:nvSpPr>
        <p:spPr>
          <a:xfrm>
            <a:off x="7572396" y="214290"/>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نشاط3 </a:t>
            </a:r>
            <a:endParaRPr lang="ar-SA" sz="2400" b="1" dirty="0">
              <a:solidFill>
                <a:schemeClr val="tx1"/>
              </a:solidFill>
            </a:endParaRPr>
          </a:p>
        </p:txBody>
      </p:sp>
      <p:sp>
        <p:nvSpPr>
          <p:cNvPr id="4" name="مربع نص 3"/>
          <p:cNvSpPr txBox="1"/>
          <p:nvPr/>
        </p:nvSpPr>
        <p:spPr>
          <a:xfrm>
            <a:off x="428596" y="184358"/>
            <a:ext cx="7358114" cy="1815882"/>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أ)أنت في نزهة على شاطئ البحر،طلب إليك تصميم أربع لوحات إرشادية تشتمل على فعلين مضارعين منصوبين،وفعلين مضارعين مجزومين،فما الجمل الإرشادية المناسبة التي سأكتبها؟</a:t>
            </a:r>
            <a:endParaRPr lang="ar-SA" sz="2800" b="1" dirty="0">
              <a:effectLst>
                <a:glow rad="139700">
                  <a:schemeClr val="accent6">
                    <a:satMod val="175000"/>
                    <a:alpha val="40000"/>
                  </a:schemeClr>
                </a:glow>
              </a:effectLst>
            </a:endParaRPr>
          </a:p>
        </p:txBody>
      </p:sp>
      <p:sp>
        <p:nvSpPr>
          <p:cNvPr id="5" name="مربع نص 4"/>
          <p:cNvSpPr txBox="1"/>
          <p:nvPr/>
        </p:nvSpPr>
        <p:spPr>
          <a:xfrm>
            <a:off x="500034" y="1728605"/>
            <a:ext cx="7929618" cy="1200329"/>
          </a:xfrm>
          <a:prstGeom prst="rect">
            <a:avLst/>
          </a:prstGeom>
          <a:noFill/>
          <a:ln>
            <a:noFill/>
          </a:ln>
        </p:spPr>
        <p:txBody>
          <a:bodyPr wrap="square" rtlCol="1">
            <a:spAutoFit/>
          </a:bodyPr>
          <a:lstStyle/>
          <a:p>
            <a:pPr algn="ctr"/>
            <a:r>
              <a:rPr lang="ar-SA" sz="2400" b="1" dirty="0" smtClean="0">
                <a:solidFill>
                  <a:srgbClr val="C00000"/>
                </a:solidFill>
              </a:rPr>
              <a:t> النصب                                            الجزم</a:t>
            </a:r>
          </a:p>
          <a:p>
            <a:pPr algn="ctr"/>
            <a:r>
              <a:rPr lang="ar-SA" sz="2400" b="1" dirty="0" smtClean="0">
                <a:solidFill>
                  <a:srgbClr val="C00000"/>
                </a:solidFill>
              </a:rPr>
              <a:t>  كن حذراً كي تتجنب الوقوع في الماء.       لا تمكث في البحر مدة طويلة</a:t>
            </a:r>
          </a:p>
          <a:p>
            <a:r>
              <a:rPr lang="ar-SA" sz="2400" b="1" dirty="0" smtClean="0">
                <a:solidFill>
                  <a:srgbClr val="C00000"/>
                </a:solidFill>
              </a:rPr>
              <a:t>      يجب أن تضع سترة النجاة عليك.            لا تذهب بعيداً عن الشاطئ</a:t>
            </a:r>
            <a:endParaRPr lang="ar-SA" sz="2400" b="1" dirty="0">
              <a:solidFill>
                <a:srgbClr val="C00000"/>
              </a:solidFill>
            </a:endParaRPr>
          </a:p>
        </p:txBody>
      </p:sp>
      <p:sp>
        <p:nvSpPr>
          <p:cNvPr id="6" name="مربع نص 5"/>
          <p:cNvSpPr txBox="1"/>
          <p:nvPr/>
        </p:nvSpPr>
        <p:spPr>
          <a:xfrm>
            <a:off x="571472" y="3000372"/>
            <a:ext cx="7358114" cy="954107"/>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ب) أصنف أعمالي مع الإفادة من الجدول التالي مستخدماً جملاً تبدأ بأفعال مضارعة</a:t>
            </a:r>
            <a:endParaRPr lang="ar-SA" sz="2800" b="1" dirty="0">
              <a:effectLst>
                <a:glow rad="139700">
                  <a:schemeClr val="accent6">
                    <a:satMod val="175000"/>
                    <a:alpha val="40000"/>
                  </a:schemeClr>
                </a:glow>
              </a:effectLst>
            </a:endParaRPr>
          </a:p>
        </p:txBody>
      </p:sp>
      <p:graphicFrame>
        <p:nvGraphicFramePr>
          <p:cNvPr id="7" name="جدول 6"/>
          <p:cNvGraphicFramePr>
            <a:graphicFrameLocks noGrp="1"/>
          </p:cNvGraphicFramePr>
          <p:nvPr/>
        </p:nvGraphicFramePr>
        <p:xfrm>
          <a:off x="571472" y="3929066"/>
          <a:ext cx="8215370" cy="2357456"/>
        </p:xfrm>
        <a:graphic>
          <a:graphicData uri="http://schemas.openxmlformats.org/drawingml/2006/table">
            <a:tbl>
              <a:tblPr rtl="1" firstRow="1" bandRow="1">
                <a:tableStyleId>{5C22544A-7EE6-4342-B048-85BDC9FD1C3A}</a:tableStyleId>
              </a:tblPr>
              <a:tblGrid>
                <a:gridCol w="2311896"/>
                <a:gridCol w="2639994"/>
                <a:gridCol w="3263480"/>
              </a:tblGrid>
              <a:tr h="589364">
                <a:tc>
                  <a:txBody>
                    <a:bodyPr/>
                    <a:lstStyle/>
                    <a:p>
                      <a:pPr algn="ctr" rtl="1"/>
                      <a:r>
                        <a:rPr lang="ar-SA" sz="2400" b="1" dirty="0" smtClean="0">
                          <a:solidFill>
                            <a:schemeClr val="tx1"/>
                          </a:solidFill>
                        </a:rPr>
                        <a:t>أعمال</a:t>
                      </a:r>
                      <a:r>
                        <a:rPr lang="ar-SA" sz="2400" b="1" baseline="0" dirty="0" smtClean="0">
                          <a:solidFill>
                            <a:schemeClr val="tx1"/>
                          </a:solidFill>
                        </a:rPr>
                        <a:t> أنفذها الآن</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أعمال لم أنجزها</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أعمال لن أقوم</a:t>
                      </a:r>
                      <a:r>
                        <a:rPr lang="ar-SA" sz="2400" b="1" baseline="0" dirty="0" smtClean="0">
                          <a:solidFill>
                            <a:schemeClr val="tx1"/>
                          </a:solidFill>
                        </a:rPr>
                        <a:t> بها</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9364">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9364">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r>
              <a:tr h="589364">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8" name="مربع نص 7"/>
          <p:cNvSpPr txBox="1"/>
          <p:nvPr/>
        </p:nvSpPr>
        <p:spPr>
          <a:xfrm>
            <a:off x="6500826" y="4548854"/>
            <a:ext cx="2143140" cy="523220"/>
          </a:xfrm>
          <a:prstGeom prst="rect">
            <a:avLst/>
          </a:prstGeom>
          <a:noFill/>
        </p:spPr>
        <p:txBody>
          <a:bodyPr wrap="square" rtlCol="1">
            <a:spAutoFit/>
          </a:bodyPr>
          <a:lstStyle/>
          <a:p>
            <a:pPr algn="ctr"/>
            <a:r>
              <a:rPr lang="ar-SA" sz="2800" b="1" dirty="0" smtClean="0">
                <a:solidFill>
                  <a:srgbClr val="C00000"/>
                </a:solidFill>
              </a:rPr>
              <a:t>أكتب واجباتي</a:t>
            </a:r>
            <a:endParaRPr lang="ar-SA" sz="2800" b="1" dirty="0">
              <a:solidFill>
                <a:srgbClr val="C00000"/>
              </a:solidFill>
            </a:endParaRPr>
          </a:p>
        </p:txBody>
      </p:sp>
      <p:sp>
        <p:nvSpPr>
          <p:cNvPr id="9" name="مربع نص 8"/>
          <p:cNvSpPr txBox="1"/>
          <p:nvPr/>
        </p:nvSpPr>
        <p:spPr>
          <a:xfrm>
            <a:off x="6500826" y="5120358"/>
            <a:ext cx="2143140" cy="523220"/>
          </a:xfrm>
          <a:prstGeom prst="rect">
            <a:avLst/>
          </a:prstGeom>
          <a:noFill/>
        </p:spPr>
        <p:txBody>
          <a:bodyPr wrap="square" rtlCol="1">
            <a:spAutoFit/>
          </a:bodyPr>
          <a:lstStyle/>
          <a:p>
            <a:pPr algn="ctr"/>
            <a:r>
              <a:rPr lang="ar-SA" sz="2800" b="1" dirty="0" smtClean="0">
                <a:solidFill>
                  <a:srgbClr val="C00000"/>
                </a:solidFill>
              </a:rPr>
              <a:t>أتعلم الحاسوب</a:t>
            </a:r>
            <a:endParaRPr lang="ar-SA" sz="2800" b="1" dirty="0">
              <a:solidFill>
                <a:srgbClr val="C00000"/>
              </a:solidFill>
            </a:endParaRPr>
          </a:p>
        </p:txBody>
      </p:sp>
      <p:sp>
        <p:nvSpPr>
          <p:cNvPr id="10" name="مربع نص 9"/>
          <p:cNvSpPr txBox="1"/>
          <p:nvPr/>
        </p:nvSpPr>
        <p:spPr>
          <a:xfrm>
            <a:off x="6429388" y="5763300"/>
            <a:ext cx="2428892" cy="523220"/>
          </a:xfrm>
          <a:prstGeom prst="rect">
            <a:avLst/>
          </a:prstGeom>
          <a:noFill/>
        </p:spPr>
        <p:txBody>
          <a:bodyPr wrap="square" rtlCol="1">
            <a:spAutoFit/>
          </a:bodyPr>
          <a:lstStyle/>
          <a:p>
            <a:pPr algn="ctr"/>
            <a:r>
              <a:rPr lang="ar-SA" sz="2800" b="1" dirty="0" smtClean="0">
                <a:solidFill>
                  <a:srgbClr val="C00000"/>
                </a:solidFill>
              </a:rPr>
              <a:t>أتعلم قيادة السيارة</a:t>
            </a:r>
            <a:endParaRPr lang="ar-SA" sz="2800" b="1" dirty="0">
              <a:solidFill>
                <a:srgbClr val="C00000"/>
              </a:solidFill>
            </a:endParaRPr>
          </a:p>
        </p:txBody>
      </p:sp>
      <p:sp>
        <p:nvSpPr>
          <p:cNvPr id="11" name="مربع نص 10"/>
          <p:cNvSpPr txBox="1"/>
          <p:nvPr/>
        </p:nvSpPr>
        <p:spPr>
          <a:xfrm>
            <a:off x="3929058" y="4572008"/>
            <a:ext cx="2714644" cy="461665"/>
          </a:xfrm>
          <a:prstGeom prst="rect">
            <a:avLst/>
          </a:prstGeom>
          <a:noFill/>
        </p:spPr>
        <p:txBody>
          <a:bodyPr wrap="square" rtlCol="1">
            <a:spAutoFit/>
          </a:bodyPr>
          <a:lstStyle/>
          <a:p>
            <a:pPr algn="ctr"/>
            <a:r>
              <a:rPr lang="ar-SA" sz="2400" b="1" dirty="0" smtClean="0">
                <a:solidFill>
                  <a:srgbClr val="C00000"/>
                </a:solidFill>
              </a:rPr>
              <a:t>لم أكتب درس القواعد</a:t>
            </a:r>
            <a:endParaRPr lang="ar-SA" sz="2400" b="1" dirty="0">
              <a:solidFill>
                <a:srgbClr val="C00000"/>
              </a:solidFill>
            </a:endParaRPr>
          </a:p>
        </p:txBody>
      </p:sp>
      <p:sp>
        <p:nvSpPr>
          <p:cNvPr id="12" name="مربع نص 11"/>
          <p:cNvSpPr txBox="1"/>
          <p:nvPr/>
        </p:nvSpPr>
        <p:spPr>
          <a:xfrm>
            <a:off x="4000496" y="5143512"/>
            <a:ext cx="2500330" cy="461665"/>
          </a:xfrm>
          <a:prstGeom prst="rect">
            <a:avLst/>
          </a:prstGeom>
          <a:noFill/>
        </p:spPr>
        <p:txBody>
          <a:bodyPr wrap="square" rtlCol="1">
            <a:spAutoFit/>
          </a:bodyPr>
          <a:lstStyle/>
          <a:p>
            <a:pPr algn="ctr"/>
            <a:r>
              <a:rPr lang="ar-SA" sz="2400" b="1" dirty="0" smtClean="0">
                <a:solidFill>
                  <a:srgbClr val="C00000"/>
                </a:solidFill>
              </a:rPr>
              <a:t>لم أهمل تعلم الحاسوب</a:t>
            </a:r>
            <a:endParaRPr lang="ar-SA" sz="2400" b="1" dirty="0">
              <a:solidFill>
                <a:srgbClr val="C00000"/>
              </a:solidFill>
            </a:endParaRPr>
          </a:p>
        </p:txBody>
      </p:sp>
      <p:sp>
        <p:nvSpPr>
          <p:cNvPr id="13" name="مربع نص 12"/>
          <p:cNvSpPr txBox="1"/>
          <p:nvPr/>
        </p:nvSpPr>
        <p:spPr>
          <a:xfrm>
            <a:off x="3714744" y="5786454"/>
            <a:ext cx="3000396" cy="461665"/>
          </a:xfrm>
          <a:prstGeom prst="rect">
            <a:avLst/>
          </a:prstGeom>
          <a:noFill/>
        </p:spPr>
        <p:txBody>
          <a:bodyPr wrap="square" rtlCol="1">
            <a:spAutoFit/>
          </a:bodyPr>
          <a:lstStyle/>
          <a:p>
            <a:pPr algn="ctr"/>
            <a:r>
              <a:rPr lang="ar-SA" sz="2400" b="1" dirty="0" smtClean="0">
                <a:solidFill>
                  <a:srgbClr val="C00000"/>
                </a:solidFill>
              </a:rPr>
              <a:t>لم أتعلم قيادة السيارة</a:t>
            </a:r>
            <a:endParaRPr lang="ar-SA" sz="2400" b="1" dirty="0">
              <a:solidFill>
                <a:srgbClr val="C00000"/>
              </a:solidFill>
            </a:endParaRPr>
          </a:p>
        </p:txBody>
      </p:sp>
      <p:sp>
        <p:nvSpPr>
          <p:cNvPr id="14" name="مربع نص 13"/>
          <p:cNvSpPr txBox="1"/>
          <p:nvPr/>
        </p:nvSpPr>
        <p:spPr>
          <a:xfrm>
            <a:off x="928662" y="4572008"/>
            <a:ext cx="2143140" cy="461665"/>
          </a:xfrm>
          <a:prstGeom prst="rect">
            <a:avLst/>
          </a:prstGeom>
          <a:noFill/>
        </p:spPr>
        <p:txBody>
          <a:bodyPr wrap="square" rtlCol="1">
            <a:spAutoFit/>
          </a:bodyPr>
          <a:lstStyle/>
          <a:p>
            <a:pPr algn="ctr"/>
            <a:r>
              <a:rPr lang="ar-SA" sz="2400" b="1" dirty="0" smtClean="0">
                <a:solidFill>
                  <a:srgbClr val="C00000"/>
                </a:solidFill>
              </a:rPr>
              <a:t>لن ألعب بالأجهزة </a:t>
            </a:r>
            <a:endParaRPr lang="ar-SA" sz="2400" b="1" dirty="0">
              <a:solidFill>
                <a:srgbClr val="C00000"/>
              </a:solidFill>
            </a:endParaRPr>
          </a:p>
        </p:txBody>
      </p:sp>
      <p:sp>
        <p:nvSpPr>
          <p:cNvPr id="15" name="مربع نص 14"/>
          <p:cNvSpPr txBox="1"/>
          <p:nvPr/>
        </p:nvSpPr>
        <p:spPr>
          <a:xfrm>
            <a:off x="428596" y="5143512"/>
            <a:ext cx="3357586" cy="415498"/>
          </a:xfrm>
          <a:prstGeom prst="rect">
            <a:avLst/>
          </a:prstGeom>
          <a:noFill/>
        </p:spPr>
        <p:txBody>
          <a:bodyPr wrap="square" rtlCol="1">
            <a:spAutoFit/>
          </a:bodyPr>
          <a:lstStyle/>
          <a:p>
            <a:pPr algn="ctr"/>
            <a:r>
              <a:rPr lang="ar-SA" sz="2100" b="1" dirty="0" smtClean="0">
                <a:solidFill>
                  <a:srgbClr val="C00000"/>
                </a:solidFill>
              </a:rPr>
              <a:t>لن أقصر في تعلمي الحاسوب</a:t>
            </a:r>
            <a:endParaRPr lang="ar-SA" sz="2100" b="1" dirty="0">
              <a:solidFill>
                <a:srgbClr val="C00000"/>
              </a:solidFill>
            </a:endParaRPr>
          </a:p>
        </p:txBody>
      </p:sp>
      <p:sp>
        <p:nvSpPr>
          <p:cNvPr id="16" name="مربع نص 15"/>
          <p:cNvSpPr txBox="1"/>
          <p:nvPr/>
        </p:nvSpPr>
        <p:spPr>
          <a:xfrm>
            <a:off x="428596" y="5786454"/>
            <a:ext cx="3500462" cy="461665"/>
          </a:xfrm>
          <a:prstGeom prst="rect">
            <a:avLst/>
          </a:prstGeom>
          <a:noFill/>
        </p:spPr>
        <p:txBody>
          <a:bodyPr wrap="square" rtlCol="1">
            <a:spAutoFit/>
          </a:bodyPr>
          <a:lstStyle/>
          <a:p>
            <a:pPr algn="ctr"/>
            <a:r>
              <a:rPr lang="ar-SA" sz="2400" b="1" dirty="0" smtClean="0">
                <a:solidFill>
                  <a:srgbClr val="C00000"/>
                </a:solidFill>
              </a:rPr>
              <a:t>لن أقود السيارة وأنا صغير السن</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290">
                                          <p:stCondLst>
                                            <p:cond delay="0"/>
                                          </p:stCondLst>
                                        </p:cTn>
                                        <p:tgtEl>
                                          <p:spTgt spid="5"/>
                                        </p:tgtEl>
                                      </p:cBhvr>
                                    </p:animEffect>
                                    <p:anim calcmode="lin" valueType="num">
                                      <p:cBhvr>
                                        <p:cTn id="16" dur="911"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7" dur="332"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8" dur="332" tmFilter="0, 0; 0.125,0.2665; 0.25,0.4; 0.375,0.465; 0.5,0.5;  0.625,0.535; 0.75,0.6; 0.875,0.7335; 1,1">
                                          <p:stCondLst>
                                            <p:cond delay="332"/>
                                          </p:stCondLst>
                                        </p:cTn>
                                        <p:tgtEl>
                                          <p:spTgt spid="5"/>
                                        </p:tgtEl>
                                        <p:attrNameLst>
                                          <p:attrName>ppt_y</p:attrName>
                                        </p:attrNameLst>
                                      </p:cBhvr>
                                      <p:tavLst>
                                        <p:tav tm="0" fmla="#ppt_y-sin(pi*$)/9">
                                          <p:val>
                                            <p:fltVal val="0"/>
                                          </p:val>
                                        </p:tav>
                                        <p:tav tm="100000">
                                          <p:val>
                                            <p:fltVal val="1"/>
                                          </p:val>
                                        </p:tav>
                                      </p:tavLst>
                                    </p:anim>
                                    <p:anim calcmode="lin" valueType="num">
                                      <p:cBhvr>
                                        <p:cTn id="19" dur="166" tmFilter="0, 0; 0.125,0.2665; 0.25,0.4; 0.375,0.465; 0.5,0.5;  0.625,0.535; 0.75,0.6; 0.875,0.7335; 1,1">
                                          <p:stCondLst>
                                            <p:cond delay="662"/>
                                          </p:stCondLst>
                                        </p:cTn>
                                        <p:tgtEl>
                                          <p:spTgt spid="5"/>
                                        </p:tgtEl>
                                        <p:attrNameLst>
                                          <p:attrName>ppt_y</p:attrName>
                                        </p:attrNameLst>
                                      </p:cBhvr>
                                      <p:tavLst>
                                        <p:tav tm="0" fmla="#ppt_y-sin(pi*$)/27">
                                          <p:val>
                                            <p:fltVal val="0"/>
                                          </p:val>
                                        </p:tav>
                                        <p:tav tm="100000">
                                          <p:val>
                                            <p:fltVal val="1"/>
                                          </p:val>
                                        </p:tav>
                                      </p:tavLst>
                                    </p:anim>
                                    <p:anim calcmode="lin" valueType="num">
                                      <p:cBhvr>
                                        <p:cTn id="20" dur="82" tmFilter="0, 0; 0.125,0.2665; 0.25,0.4; 0.375,0.465; 0.5,0.5;  0.625,0.535; 0.75,0.6; 0.875,0.7335; 1,1">
                                          <p:stCondLst>
                                            <p:cond delay="828"/>
                                          </p:stCondLst>
                                        </p:cTn>
                                        <p:tgtEl>
                                          <p:spTgt spid="5"/>
                                        </p:tgtEl>
                                        <p:attrNameLst>
                                          <p:attrName>ppt_y</p:attrName>
                                        </p:attrNameLst>
                                      </p:cBhvr>
                                      <p:tavLst>
                                        <p:tav tm="0" fmla="#ppt_y-sin(pi*$)/81">
                                          <p:val>
                                            <p:fltVal val="0"/>
                                          </p:val>
                                        </p:tav>
                                        <p:tav tm="100000">
                                          <p:val>
                                            <p:fltVal val="1"/>
                                          </p:val>
                                        </p:tav>
                                      </p:tavLst>
                                    </p:anim>
                                    <p:animScale>
                                      <p:cBhvr>
                                        <p:cTn id="21" dur="13">
                                          <p:stCondLst>
                                            <p:cond delay="325"/>
                                          </p:stCondLst>
                                        </p:cTn>
                                        <p:tgtEl>
                                          <p:spTgt spid="5"/>
                                        </p:tgtEl>
                                      </p:cBhvr>
                                      <p:to x="100000" y="60000"/>
                                    </p:animScale>
                                    <p:animScale>
                                      <p:cBhvr>
                                        <p:cTn id="22" dur="83" decel="50000">
                                          <p:stCondLst>
                                            <p:cond delay="338"/>
                                          </p:stCondLst>
                                        </p:cTn>
                                        <p:tgtEl>
                                          <p:spTgt spid="5"/>
                                        </p:tgtEl>
                                      </p:cBhvr>
                                      <p:to x="100000" y="100000"/>
                                    </p:animScale>
                                    <p:animScale>
                                      <p:cBhvr>
                                        <p:cTn id="23" dur="13">
                                          <p:stCondLst>
                                            <p:cond delay="656"/>
                                          </p:stCondLst>
                                        </p:cTn>
                                        <p:tgtEl>
                                          <p:spTgt spid="5"/>
                                        </p:tgtEl>
                                      </p:cBhvr>
                                      <p:to x="100000" y="80000"/>
                                    </p:animScale>
                                    <p:animScale>
                                      <p:cBhvr>
                                        <p:cTn id="24" dur="83" decel="50000">
                                          <p:stCondLst>
                                            <p:cond delay="669"/>
                                          </p:stCondLst>
                                        </p:cTn>
                                        <p:tgtEl>
                                          <p:spTgt spid="5"/>
                                        </p:tgtEl>
                                      </p:cBhvr>
                                      <p:to x="100000" y="100000"/>
                                    </p:animScale>
                                    <p:animScale>
                                      <p:cBhvr>
                                        <p:cTn id="25" dur="13">
                                          <p:stCondLst>
                                            <p:cond delay="821"/>
                                          </p:stCondLst>
                                        </p:cTn>
                                        <p:tgtEl>
                                          <p:spTgt spid="5"/>
                                        </p:tgtEl>
                                      </p:cBhvr>
                                      <p:to x="100000" y="90000"/>
                                    </p:animScale>
                                    <p:animScale>
                                      <p:cBhvr>
                                        <p:cTn id="26" dur="83" decel="50000">
                                          <p:stCondLst>
                                            <p:cond delay="834"/>
                                          </p:stCondLst>
                                        </p:cTn>
                                        <p:tgtEl>
                                          <p:spTgt spid="5"/>
                                        </p:tgtEl>
                                      </p:cBhvr>
                                      <p:to x="100000" y="100000"/>
                                    </p:animScale>
                                    <p:animScale>
                                      <p:cBhvr>
                                        <p:cTn id="27" dur="13">
                                          <p:stCondLst>
                                            <p:cond delay="904"/>
                                          </p:stCondLst>
                                        </p:cTn>
                                        <p:tgtEl>
                                          <p:spTgt spid="5"/>
                                        </p:tgtEl>
                                      </p:cBhvr>
                                      <p:to x="100000" y="95000"/>
                                    </p:animScale>
                                    <p:animScale>
                                      <p:cBhvr>
                                        <p:cTn id="28" dur="83" decel="50000">
                                          <p:stCondLst>
                                            <p:cond delay="917"/>
                                          </p:stCondLst>
                                        </p:cTn>
                                        <p:tgtEl>
                                          <p:spTgt spid="5"/>
                                        </p:tgtEl>
                                      </p:cBhvr>
                                      <p:to x="100000" y="100000"/>
                                    </p:animScale>
                                  </p:childTnLst>
                                </p:cTn>
                              </p:par>
                              <p:par>
                                <p:cTn id="29" presetID="8" presetClass="entr" presetSubtype="16"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diamond(in)">
                                      <p:cBhvr>
                                        <p:cTn id="31" dur="10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heel(4)">
                                      <p:cBhvr>
                                        <p:cTn id="36" dur="10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4"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heel(4)">
                                      <p:cBhvr>
                                        <p:cTn id="41" dur="10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4"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heel(4)">
                                      <p:cBhvr>
                                        <p:cTn id="46" dur="10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4"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heel(4)">
                                      <p:cBhvr>
                                        <p:cTn id="51" dur="1000"/>
                                        <p:tgtEl>
                                          <p:spTgt spid="11"/>
                                        </p:tgtEl>
                                      </p:cBhvr>
                                    </p:animEffect>
                                  </p:childTnLst>
                                </p:cTn>
                              </p:par>
                            </p:childTnLst>
                          </p:cTn>
                        </p:par>
                      </p:childTnLst>
                    </p:cTn>
                  </p:par>
                  <p:par>
                    <p:cTn id="52" fill="hold">
                      <p:stCondLst>
                        <p:cond delay="indefinite"/>
                      </p:stCondLst>
                      <p:childTnLst>
                        <p:par>
                          <p:cTn id="53" fill="hold">
                            <p:stCondLst>
                              <p:cond delay="0"/>
                            </p:stCondLst>
                            <p:childTnLst>
                              <p:par>
                                <p:cTn id="54" presetID="21" presetClass="entr" presetSubtype="4"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heel(4)">
                                      <p:cBhvr>
                                        <p:cTn id="56" dur="10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21"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heel(4)">
                                      <p:cBhvr>
                                        <p:cTn id="61" dur="1000"/>
                                        <p:tgtEl>
                                          <p:spTgt spid="13"/>
                                        </p:tgtEl>
                                      </p:cBhvr>
                                    </p:animEffect>
                                  </p:childTnLst>
                                </p:cTn>
                              </p:par>
                            </p:childTnLst>
                          </p:cTn>
                        </p:par>
                      </p:childTnLst>
                    </p:cTn>
                  </p:par>
                  <p:par>
                    <p:cTn id="62" fill="hold">
                      <p:stCondLst>
                        <p:cond delay="indefinite"/>
                      </p:stCondLst>
                      <p:childTnLst>
                        <p:par>
                          <p:cTn id="63" fill="hold">
                            <p:stCondLst>
                              <p:cond delay="0"/>
                            </p:stCondLst>
                            <p:childTnLst>
                              <p:par>
                                <p:cTn id="64" presetID="21" presetClass="entr" presetSubtype="4" fill="hold" grpId="0" nodeType="click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heel(4)">
                                      <p:cBhvr>
                                        <p:cTn id="66" dur="1000"/>
                                        <p:tgtEl>
                                          <p:spTgt spid="14"/>
                                        </p:tgtEl>
                                      </p:cBhvr>
                                    </p:animEffect>
                                  </p:childTnLst>
                                </p:cTn>
                              </p:par>
                            </p:childTnLst>
                          </p:cTn>
                        </p:par>
                      </p:childTnLst>
                    </p:cTn>
                  </p:par>
                  <p:par>
                    <p:cTn id="67" fill="hold">
                      <p:stCondLst>
                        <p:cond delay="indefinite"/>
                      </p:stCondLst>
                      <p:childTnLst>
                        <p:par>
                          <p:cTn id="68" fill="hold">
                            <p:stCondLst>
                              <p:cond delay="0"/>
                            </p:stCondLst>
                            <p:childTnLst>
                              <p:par>
                                <p:cTn id="69" presetID="21" presetClass="entr" presetSubtype="4" fill="hold" grpId="0" nodeType="click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heel(4)">
                                      <p:cBhvr>
                                        <p:cTn id="71" dur="1000"/>
                                        <p:tgtEl>
                                          <p:spTgt spid="15"/>
                                        </p:tgtEl>
                                      </p:cBhvr>
                                    </p:animEffect>
                                  </p:childTnLst>
                                </p:cTn>
                              </p:par>
                            </p:childTnLst>
                          </p:cTn>
                        </p:par>
                      </p:childTnLst>
                    </p:cTn>
                  </p:par>
                  <p:par>
                    <p:cTn id="72" fill="hold">
                      <p:stCondLst>
                        <p:cond delay="indefinite"/>
                      </p:stCondLst>
                      <p:childTnLst>
                        <p:par>
                          <p:cTn id="73" fill="hold">
                            <p:stCondLst>
                              <p:cond delay="0"/>
                            </p:stCondLst>
                            <p:childTnLst>
                              <p:par>
                                <p:cTn id="74" presetID="21" presetClass="entr" presetSubtype="4" fill="hold" grpId="0" nodeType="click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wheel(4)">
                                      <p:cBhvr>
                                        <p:cTn id="7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8" grpId="0"/>
      <p:bldP spid="9" grpId="0"/>
      <p:bldP spid="10" grpId="0"/>
      <p:bldP spid="11" grpId="0"/>
      <p:bldP spid="12" grpId="0"/>
      <p:bldP spid="13" grpId="0"/>
      <p:bldP spid="14"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7199532" y="394055"/>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رابعاً</a:t>
            </a:r>
            <a:endParaRPr lang="ar-SA" sz="2800" b="1" dirty="0">
              <a:solidFill>
                <a:srgbClr val="C00000"/>
              </a:solidFill>
            </a:endParaRPr>
          </a:p>
        </p:txBody>
      </p:sp>
      <p:sp>
        <p:nvSpPr>
          <p:cNvPr id="4" name="مربع نص 3"/>
          <p:cNvSpPr txBox="1"/>
          <p:nvPr/>
        </p:nvSpPr>
        <p:spPr>
          <a:xfrm>
            <a:off x="1071538" y="142852"/>
            <a:ext cx="6143668" cy="1077218"/>
          </a:xfrm>
          <a:prstGeom prst="rect">
            <a:avLst/>
          </a:prstGeom>
          <a:noFill/>
        </p:spPr>
        <p:txBody>
          <a:bodyPr wrap="square" rtlCol="1">
            <a:spAutoFit/>
          </a:bodyPr>
          <a:lstStyle/>
          <a:p>
            <a:pPr algn="ctr"/>
            <a:r>
              <a:rPr lang="ar-SA" sz="3200" b="1" dirty="0" smtClean="0">
                <a:cs typeface="DecoType Naskh Extensions" pitchFamily="2" charset="-78"/>
              </a:rPr>
              <a:t>أشترك مع من بجواري لوصل العبارة في القائمة (أ)بما يناسبها في القائمة (ب):</a:t>
            </a:r>
            <a:endParaRPr lang="ar-SA" sz="3200" b="1" dirty="0">
              <a:cs typeface="DecoType Naskh Extensions" pitchFamily="2" charset="-78"/>
            </a:endParaRPr>
          </a:p>
        </p:txBody>
      </p:sp>
      <p:graphicFrame>
        <p:nvGraphicFramePr>
          <p:cNvPr id="5" name="جدول 4"/>
          <p:cNvGraphicFramePr>
            <a:graphicFrameLocks noGrp="1"/>
          </p:cNvGraphicFramePr>
          <p:nvPr/>
        </p:nvGraphicFramePr>
        <p:xfrm>
          <a:off x="1142976" y="1214422"/>
          <a:ext cx="6096000" cy="2286000"/>
        </p:xfrm>
        <a:graphic>
          <a:graphicData uri="http://schemas.openxmlformats.org/drawingml/2006/table">
            <a:tbl>
              <a:tblPr rtl="1" firstRow="1" bandRow="1">
                <a:tableStyleId>{5C22544A-7EE6-4342-B048-85BDC9FD1C3A}</a:tableStyleId>
              </a:tblPr>
              <a:tblGrid>
                <a:gridCol w="3048000"/>
                <a:gridCol w="3048000"/>
              </a:tblGrid>
              <a:tr h="370840">
                <a:tc>
                  <a:txBody>
                    <a:bodyPr/>
                    <a:lstStyle/>
                    <a:p>
                      <a:pPr algn="ctr" rtl="1"/>
                      <a:r>
                        <a:rPr lang="ar-SA" sz="2400" dirty="0" smtClean="0">
                          <a:solidFill>
                            <a:schemeClr val="tx1"/>
                          </a:solidFill>
                        </a:rPr>
                        <a:t>(أ)</a:t>
                      </a:r>
                      <a:endParaRPr lang="ar-SA"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c>
                  <a:txBody>
                    <a:bodyPr/>
                    <a:lstStyle/>
                    <a:p>
                      <a:pPr algn="ctr" rtl="1"/>
                      <a:r>
                        <a:rPr lang="ar-SA" sz="2400" dirty="0" smtClean="0">
                          <a:solidFill>
                            <a:schemeClr val="tx1"/>
                          </a:solidFill>
                        </a:rPr>
                        <a:t>(ب)</a:t>
                      </a:r>
                      <a:endParaRPr lang="ar-SA"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r>
              <a:tr h="370840">
                <a:tc>
                  <a:txBody>
                    <a:bodyPr/>
                    <a:lstStyle/>
                    <a:p>
                      <a:pPr algn="ctr" rtl="1"/>
                      <a:r>
                        <a:rPr lang="ar-SA" sz="2400" b="1" dirty="0" smtClean="0">
                          <a:solidFill>
                            <a:schemeClr val="tx1"/>
                          </a:solidFill>
                        </a:rPr>
                        <a:t>اشترِ بأحدهما طعاماً</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c>
                  <a:txBody>
                    <a:bodyPr/>
                    <a:lstStyle/>
                    <a:p>
                      <a:pPr algn="ctr" rtl="1"/>
                      <a:r>
                        <a:rPr lang="ar-SA" sz="2400" b="1" dirty="0" smtClean="0">
                          <a:solidFill>
                            <a:schemeClr val="tx1"/>
                          </a:solidFill>
                        </a:rPr>
                        <a:t>جملة فعلية بدأت بماضٍ</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r>
              <a:tr h="370840">
                <a:tc>
                  <a:txBody>
                    <a:bodyPr/>
                    <a:lstStyle/>
                    <a:p>
                      <a:pPr algn="ctr" rtl="1"/>
                      <a:r>
                        <a:rPr lang="ar-SA" sz="2400" b="1" dirty="0" smtClean="0">
                          <a:solidFill>
                            <a:schemeClr val="tx1"/>
                          </a:solidFill>
                        </a:rPr>
                        <a:t>نلبس بعضه</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c>
                  <a:txBody>
                    <a:bodyPr/>
                    <a:lstStyle/>
                    <a:p>
                      <a:pPr algn="ctr" rtl="1"/>
                      <a:r>
                        <a:rPr lang="ar-SA" sz="2400" b="1" dirty="0" smtClean="0">
                          <a:solidFill>
                            <a:schemeClr val="tx1"/>
                          </a:solidFill>
                        </a:rPr>
                        <a:t>جملة اسمية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r>
              <a:tr h="370840">
                <a:tc>
                  <a:txBody>
                    <a:bodyPr/>
                    <a:lstStyle/>
                    <a:p>
                      <a:pPr algn="ctr" rtl="1"/>
                      <a:r>
                        <a:rPr lang="ar-SA" sz="2400" b="1" dirty="0" smtClean="0">
                          <a:solidFill>
                            <a:schemeClr val="tx1"/>
                          </a:solidFill>
                        </a:rPr>
                        <a:t>فاشترى ببعضها ثوباً</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c>
                  <a:txBody>
                    <a:bodyPr/>
                    <a:lstStyle/>
                    <a:p>
                      <a:pPr algn="ctr" rtl="1"/>
                      <a:r>
                        <a:rPr lang="ar-SA" sz="2400" b="1" dirty="0" smtClean="0">
                          <a:solidFill>
                            <a:schemeClr val="tx1"/>
                          </a:solidFill>
                        </a:rPr>
                        <a:t>جملة فعلية بدأت بمضارع</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c>
                  <a:txBody>
                    <a:bodyPr/>
                    <a:lstStyle/>
                    <a:p>
                      <a:pPr algn="ctr" rtl="1"/>
                      <a:r>
                        <a:rPr lang="ar-SA" sz="2400" b="1" dirty="0" smtClean="0">
                          <a:solidFill>
                            <a:schemeClr val="tx1"/>
                          </a:solidFill>
                        </a:rPr>
                        <a:t>جملة فعلية بدأت</a:t>
                      </a:r>
                      <a:r>
                        <a:rPr lang="ar-SA" sz="2400" b="1" baseline="0" dirty="0" smtClean="0">
                          <a:solidFill>
                            <a:schemeClr val="tx1"/>
                          </a:solidFill>
                        </a:rPr>
                        <a:t> بأمر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tile tx="0" ty="0" sx="100000" sy="100000" flip="none" algn="tl"/>
                    </a:blipFill>
                  </a:tcPr>
                </a:tc>
              </a:tr>
            </a:tbl>
          </a:graphicData>
        </a:graphic>
      </p:graphicFrame>
      <p:sp>
        <p:nvSpPr>
          <p:cNvPr id="6" name="زاوية مطوية 5"/>
          <p:cNvSpPr/>
          <p:nvPr/>
        </p:nvSpPr>
        <p:spPr>
          <a:xfrm rot="834941">
            <a:off x="7270970" y="3817431"/>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400" b="1" dirty="0" smtClean="0">
                <a:solidFill>
                  <a:schemeClr val="tx1"/>
                </a:solidFill>
              </a:rPr>
              <a:t>  خامساً</a:t>
            </a:r>
            <a:endParaRPr lang="ar-SA" sz="2800" b="1" dirty="0">
              <a:solidFill>
                <a:srgbClr val="C00000"/>
              </a:solidFill>
            </a:endParaRPr>
          </a:p>
        </p:txBody>
      </p:sp>
      <p:sp>
        <p:nvSpPr>
          <p:cNvPr id="7" name="مربع نص 6"/>
          <p:cNvSpPr txBox="1"/>
          <p:nvPr/>
        </p:nvSpPr>
        <p:spPr>
          <a:xfrm>
            <a:off x="428596" y="3566228"/>
            <a:ext cx="6715172" cy="1077218"/>
          </a:xfrm>
          <a:prstGeom prst="rect">
            <a:avLst/>
          </a:prstGeom>
          <a:noFill/>
        </p:spPr>
        <p:txBody>
          <a:bodyPr wrap="square" rtlCol="1">
            <a:spAutoFit/>
          </a:bodyPr>
          <a:lstStyle/>
          <a:p>
            <a:pPr algn="ctr"/>
            <a:r>
              <a:rPr lang="ar-SA" sz="3200" b="1" dirty="0" smtClean="0">
                <a:cs typeface="DecoType Naskh Extensions" pitchFamily="2" charset="-78"/>
              </a:rPr>
              <a:t>أشترك مع من بجواري لبيان وجه الشبه بين الجسر والكلمة الملونة</a:t>
            </a:r>
            <a:r>
              <a:rPr lang="ar-SA" sz="3200" b="1" dirty="0" smtClean="0">
                <a:cs typeface="DecoType Naskh Extensions" pitchFamily="2" charset="-78"/>
                <a:sym typeface="Wingdings" pitchFamily="2" charset="2"/>
              </a:rPr>
              <a:t>:(أكرم المهندسون الذين أتقنوا العمل)</a:t>
            </a:r>
            <a:endParaRPr lang="ar-SA" sz="3200" b="1" dirty="0">
              <a:cs typeface="DecoType Naskh Extensions" pitchFamily="2" charset="-78"/>
            </a:endParaRPr>
          </a:p>
        </p:txBody>
      </p:sp>
      <p:cxnSp>
        <p:nvCxnSpPr>
          <p:cNvPr id="9" name="رابط مستقيم 8"/>
          <p:cNvCxnSpPr/>
          <p:nvPr/>
        </p:nvCxnSpPr>
        <p:spPr>
          <a:xfrm rot="5400000">
            <a:off x="3536149" y="2107397"/>
            <a:ext cx="1357322" cy="1000132"/>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رابط مستقيم 11"/>
          <p:cNvCxnSpPr/>
          <p:nvPr/>
        </p:nvCxnSpPr>
        <p:spPr>
          <a:xfrm rot="10800000" flipV="1">
            <a:off x="3929058" y="2357430"/>
            <a:ext cx="1143008" cy="428628"/>
          </a:xfrm>
          <a:prstGeom prst="line">
            <a:avLst/>
          </a:prstGeom>
        </p:spPr>
        <p:style>
          <a:lnRef idx="3">
            <a:schemeClr val="accent1"/>
          </a:lnRef>
          <a:fillRef idx="0">
            <a:schemeClr val="accent1"/>
          </a:fillRef>
          <a:effectRef idx="2">
            <a:schemeClr val="accent1"/>
          </a:effectRef>
          <a:fontRef idx="minor">
            <a:schemeClr val="tx1"/>
          </a:fontRef>
        </p:style>
      </p:cxnSp>
      <p:cxnSp>
        <p:nvCxnSpPr>
          <p:cNvPr id="15" name="رابط مستقيم 14"/>
          <p:cNvCxnSpPr/>
          <p:nvPr/>
        </p:nvCxnSpPr>
        <p:spPr>
          <a:xfrm rot="16200000" flipH="1">
            <a:off x="3821901" y="1964521"/>
            <a:ext cx="857256" cy="785818"/>
          </a:xfrm>
          <a:prstGeom prst="line">
            <a:avLst/>
          </a:prstGeom>
        </p:spPr>
        <p:style>
          <a:lnRef idx="3">
            <a:schemeClr val="accent3"/>
          </a:lnRef>
          <a:fillRef idx="0">
            <a:schemeClr val="accent3"/>
          </a:fillRef>
          <a:effectRef idx="2">
            <a:schemeClr val="accent3"/>
          </a:effectRef>
          <a:fontRef idx="minor">
            <a:schemeClr val="tx1"/>
          </a:fontRef>
        </p:style>
      </p:cxnSp>
      <p:sp>
        <p:nvSpPr>
          <p:cNvPr id="18" name="مربع نص 17"/>
          <p:cNvSpPr txBox="1"/>
          <p:nvPr/>
        </p:nvSpPr>
        <p:spPr>
          <a:xfrm>
            <a:off x="642910" y="4572008"/>
            <a:ext cx="6929486" cy="1200329"/>
          </a:xfrm>
          <a:prstGeom prst="rect">
            <a:avLst/>
          </a:prstGeom>
          <a:noFill/>
        </p:spPr>
        <p:txBody>
          <a:bodyPr wrap="square" rtlCol="1">
            <a:spAutoFit/>
          </a:bodyPr>
          <a:lstStyle/>
          <a:p>
            <a:pPr algn="ctr"/>
            <a:r>
              <a:rPr lang="ar-SA" sz="3600" b="1" dirty="0" smtClean="0">
                <a:solidFill>
                  <a:srgbClr val="C00000"/>
                </a:solidFill>
              </a:rPr>
              <a:t>الجسر ربط ووصل بين المكانين،وكذلك الكلمة الملونة ووصلت بين الجملتين.</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4)">
                                      <p:cBhvr>
                                        <p:cTn id="10" dur="1000"/>
                                        <p:tgtEl>
                                          <p:spTgt spid="3"/>
                                        </p:tgtEl>
                                      </p:cBhvr>
                                    </p:animEffect>
                                  </p:childTnLst>
                                </p:cTn>
                              </p:par>
                              <p:par>
                                <p:cTn id="11" presetID="17"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strVal val="#ppt_h"/>
                                          </p:val>
                                        </p:tav>
                                        <p:tav tm="100000">
                                          <p:val>
                                            <p:strVal val="#ppt_h"/>
                                          </p:val>
                                        </p:tav>
                                      </p:tavLst>
                                    </p:anim>
                                  </p:childTnLst>
                                </p:cTn>
                              </p:par>
                              <p:par>
                                <p:cTn id="15" presetID="21"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heel(4)">
                                      <p:cBhvr>
                                        <p:cTn id="17" dur="1000"/>
                                        <p:tgtEl>
                                          <p:spTgt spid="7"/>
                                        </p:tgtEl>
                                      </p:cBhvr>
                                    </p:animEffect>
                                  </p:childTnLst>
                                </p:cTn>
                              </p:par>
                              <p:par>
                                <p:cTn id="18" presetID="21"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heel(4)">
                                      <p:cBhvr>
                                        <p:cTn id="20" dur="1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to="" calcmode="lin" valueType="num">
                                      <p:cBhvr>
                                        <p:cTn id="25" dur="1" fill="hold"/>
                                        <p:tgtEl>
                                          <p:spTgt spid="9"/>
                                        </p:tgtEl>
                                        <p:attrNameLst>
                                          <p:attrName/>
                                        </p:attrNameLst>
                                      </p:cBhvr>
                                    </p:anim>
                                  </p:childTnLst>
                                </p:cTn>
                              </p:par>
                            </p:childTnLst>
                          </p:cTn>
                        </p:par>
                      </p:childTnLst>
                    </p:cTn>
                  </p:par>
                  <p:par>
                    <p:cTn id="26" fill="hold">
                      <p:stCondLst>
                        <p:cond delay="indefinite"/>
                      </p:stCondLst>
                      <p:childTnLst>
                        <p:par>
                          <p:cTn id="27" fill="hold">
                            <p:stCondLst>
                              <p:cond delay="0"/>
                            </p:stCondLst>
                            <p:childTnLst>
                              <p:par>
                                <p:cTn id="28" presetID="24"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 to="" calcmode="lin" valueType="num">
                                      <p:cBhvr>
                                        <p:cTn id="30" dur="1" fill="hold"/>
                                        <p:tgtEl>
                                          <p:spTgt spid="12"/>
                                        </p:tgtEl>
                                        <p:attrNameLst>
                                          <p:attrName/>
                                        </p:attrNameLst>
                                      </p:cBhvr>
                                    </p:anim>
                                  </p:childTnLst>
                                </p:cTn>
                              </p:par>
                            </p:childTnLst>
                          </p:cTn>
                        </p:par>
                      </p:childTnLst>
                    </p:cTn>
                  </p:par>
                  <p:par>
                    <p:cTn id="31" fill="hold">
                      <p:stCondLst>
                        <p:cond delay="indefinite"/>
                      </p:stCondLst>
                      <p:childTnLst>
                        <p:par>
                          <p:cTn id="32" fill="hold">
                            <p:stCondLst>
                              <p:cond delay="0"/>
                            </p:stCondLst>
                            <p:childTnLst>
                              <p:par>
                                <p:cTn id="33" presetID="24" presetClass="entr" presetSubtype="0"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 to="" calcmode="lin" valueType="num">
                                      <p:cBhvr>
                                        <p:cTn id="35" dur="1" fill="hold"/>
                                        <p:tgtEl>
                                          <p:spTgt spid="15"/>
                                        </p:tgtEl>
                                        <p:attrNameLst>
                                          <p:attrName/>
                                        </p:attrNameLst>
                                      </p:cBhvr>
                                    </p:anim>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circle(in)">
                                      <p:cBhvr>
                                        <p:cTn id="4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p:bldP spid="1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وسيلة شرح بيضاوية 2"/>
          <p:cNvSpPr/>
          <p:nvPr/>
        </p:nvSpPr>
        <p:spPr>
          <a:xfrm>
            <a:off x="7572396" y="474629"/>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نشاط4 </a:t>
            </a:r>
            <a:endParaRPr lang="ar-SA" sz="2400" b="1" dirty="0">
              <a:solidFill>
                <a:schemeClr val="tx1"/>
              </a:solidFill>
            </a:endParaRPr>
          </a:p>
        </p:txBody>
      </p:sp>
      <p:sp>
        <p:nvSpPr>
          <p:cNvPr id="4" name="مربع نص 3"/>
          <p:cNvSpPr txBox="1"/>
          <p:nvPr/>
        </p:nvSpPr>
        <p:spPr>
          <a:xfrm>
            <a:off x="285720" y="474629"/>
            <a:ext cx="7286676" cy="954107"/>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تشترك الأفعال الخمسة في الجمل التالية في الحالة والعلامة الإعرابية،أبين ذلك في الشكل المناسب.</a:t>
            </a:r>
            <a:endParaRPr lang="ar-SA" sz="2800" b="1" dirty="0">
              <a:effectLst>
                <a:glow rad="139700">
                  <a:schemeClr val="accent6">
                    <a:satMod val="175000"/>
                    <a:alpha val="40000"/>
                  </a:schemeClr>
                </a:glow>
              </a:effectLst>
            </a:endParaRPr>
          </a:p>
        </p:txBody>
      </p:sp>
      <p:sp>
        <p:nvSpPr>
          <p:cNvPr id="5" name="مستطيل مستدير الزوايا 4"/>
          <p:cNvSpPr/>
          <p:nvPr/>
        </p:nvSpPr>
        <p:spPr>
          <a:xfrm>
            <a:off x="428596" y="1714488"/>
            <a:ext cx="8429684" cy="42148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342900" indent="-342900"/>
            <a:r>
              <a:rPr lang="ar-SA" sz="2400" b="1" dirty="0" smtClean="0">
                <a:solidFill>
                  <a:schemeClr val="tx1"/>
                </a:solidFill>
              </a:rPr>
              <a:t> (1)  العمال يعانون في أعمالهم.</a:t>
            </a:r>
          </a:p>
          <a:p>
            <a:pPr marL="342900" indent="-342900"/>
            <a:r>
              <a:rPr lang="ar-SA" sz="2400" b="1" dirty="0" smtClean="0">
                <a:solidFill>
                  <a:schemeClr val="tx1"/>
                </a:solidFill>
              </a:rPr>
              <a:t>       الرعاة يخرجون في الصباح الباكر</a:t>
            </a:r>
          </a:p>
          <a:p>
            <a:pPr marL="342900" indent="-342900"/>
            <a:r>
              <a:rPr lang="ar-SA" sz="2400" b="1" dirty="0" smtClean="0">
                <a:solidFill>
                  <a:schemeClr val="tx1"/>
                </a:solidFill>
              </a:rPr>
              <a:t>(2)  الغواصون المنقذون لن يبتعدوا عن الشاطئ</a:t>
            </a:r>
          </a:p>
          <a:p>
            <a:pPr marL="342900" indent="-342900"/>
            <a:r>
              <a:rPr lang="ar-SA" sz="2400" b="1" dirty="0" smtClean="0">
                <a:solidFill>
                  <a:schemeClr val="tx1"/>
                </a:solidFill>
              </a:rPr>
              <a:t>       يجب على المزارعين أن يبعدوا الآلات الزراعية </a:t>
            </a:r>
          </a:p>
          <a:p>
            <a:pPr marL="342900" indent="-342900"/>
            <a:r>
              <a:rPr lang="ar-SA" sz="2400" b="1" dirty="0" smtClean="0">
                <a:solidFill>
                  <a:schemeClr val="tx1"/>
                </a:solidFill>
              </a:rPr>
              <a:t>                   بعد الانتهاء منها.</a:t>
            </a:r>
          </a:p>
          <a:p>
            <a:pPr marL="342900" indent="-342900"/>
            <a:r>
              <a:rPr lang="ar-SA" sz="2400" b="1" dirty="0" smtClean="0">
                <a:solidFill>
                  <a:schemeClr val="tx1"/>
                </a:solidFill>
              </a:rPr>
              <a:t> (3) المتكاسلون لم يبحثوا عن العمل بجد.</a:t>
            </a:r>
          </a:p>
          <a:p>
            <a:pPr marL="342900" indent="-342900"/>
            <a:r>
              <a:rPr lang="ar-SA" sz="2400" b="1" dirty="0" smtClean="0">
                <a:solidFill>
                  <a:schemeClr val="tx1"/>
                </a:solidFill>
              </a:rPr>
              <a:t>      لا تأنفوا من المهن البسيطة.</a:t>
            </a:r>
          </a:p>
          <a:p>
            <a:pPr marL="342900" indent="-342900" algn="ctr"/>
            <a:endParaRPr lang="ar-SA" dirty="0"/>
          </a:p>
        </p:txBody>
      </p:sp>
      <p:sp>
        <p:nvSpPr>
          <p:cNvPr id="6" name="مستطيل مستدير الزوايا 5"/>
          <p:cNvSpPr/>
          <p:nvPr/>
        </p:nvSpPr>
        <p:spPr>
          <a:xfrm>
            <a:off x="2000232" y="2143116"/>
            <a:ext cx="1285884" cy="857256"/>
          </a:xfrm>
          <a:prstGeom prst="roundRect">
            <a:avLst>
              <a:gd name="adj" fmla="val 26911"/>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7" name="مستطيل مستدير الزوايا 6"/>
          <p:cNvSpPr/>
          <p:nvPr/>
        </p:nvSpPr>
        <p:spPr>
          <a:xfrm>
            <a:off x="357158" y="2071678"/>
            <a:ext cx="1285884" cy="928694"/>
          </a:xfrm>
          <a:prstGeom prst="roundRect">
            <a:avLst>
              <a:gd name="adj" fmla="val 26911"/>
            </a:avLst>
          </a:prstGeom>
          <a:solidFill>
            <a:schemeClr val="tx2">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8" name="مستطيل مستدير الزوايا 7"/>
          <p:cNvSpPr/>
          <p:nvPr/>
        </p:nvSpPr>
        <p:spPr>
          <a:xfrm>
            <a:off x="2000232" y="3143248"/>
            <a:ext cx="1285884" cy="857256"/>
          </a:xfrm>
          <a:prstGeom prst="roundRect">
            <a:avLst>
              <a:gd name="adj" fmla="val 26911"/>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9" name="مستطيل مستدير الزوايا 8"/>
          <p:cNvSpPr/>
          <p:nvPr/>
        </p:nvSpPr>
        <p:spPr>
          <a:xfrm>
            <a:off x="357158" y="3071810"/>
            <a:ext cx="1285884" cy="928694"/>
          </a:xfrm>
          <a:prstGeom prst="roundRect">
            <a:avLst>
              <a:gd name="adj" fmla="val 26911"/>
            </a:avLst>
          </a:prstGeom>
          <a:solidFill>
            <a:schemeClr val="tx2">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0" name="مستطيل مستدير الزوايا 9"/>
          <p:cNvSpPr/>
          <p:nvPr/>
        </p:nvSpPr>
        <p:spPr>
          <a:xfrm>
            <a:off x="2000232" y="4214818"/>
            <a:ext cx="1285884" cy="857256"/>
          </a:xfrm>
          <a:prstGeom prst="roundRect">
            <a:avLst>
              <a:gd name="adj" fmla="val 26911"/>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مستطيل مستدير الزوايا 10"/>
          <p:cNvSpPr/>
          <p:nvPr/>
        </p:nvSpPr>
        <p:spPr>
          <a:xfrm>
            <a:off x="357158" y="4143380"/>
            <a:ext cx="1285884" cy="928694"/>
          </a:xfrm>
          <a:prstGeom prst="roundRect">
            <a:avLst>
              <a:gd name="adj" fmla="val 26911"/>
            </a:avLst>
          </a:prstGeom>
          <a:solidFill>
            <a:schemeClr val="tx2">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2" name="مربع نص 11"/>
          <p:cNvSpPr txBox="1"/>
          <p:nvPr/>
        </p:nvSpPr>
        <p:spPr>
          <a:xfrm>
            <a:off x="1928794" y="1357298"/>
            <a:ext cx="1500198" cy="830997"/>
          </a:xfrm>
          <a:prstGeom prst="rect">
            <a:avLst/>
          </a:prstGeom>
          <a:noFill/>
        </p:spPr>
        <p:txBody>
          <a:bodyPr wrap="square" rtlCol="1">
            <a:spAutoFit/>
          </a:bodyPr>
          <a:lstStyle/>
          <a:p>
            <a:pPr algn="ctr"/>
            <a:r>
              <a:rPr lang="ar-SA" sz="2400" b="1" dirty="0" smtClean="0"/>
              <a:t>الحالة الإعرابية</a:t>
            </a:r>
            <a:endParaRPr lang="ar-SA" sz="2400" b="1" dirty="0"/>
          </a:p>
        </p:txBody>
      </p:sp>
      <p:sp>
        <p:nvSpPr>
          <p:cNvPr id="13" name="مربع نص 12"/>
          <p:cNvSpPr txBox="1"/>
          <p:nvPr/>
        </p:nvSpPr>
        <p:spPr>
          <a:xfrm>
            <a:off x="357158" y="1285860"/>
            <a:ext cx="1500198" cy="830997"/>
          </a:xfrm>
          <a:prstGeom prst="rect">
            <a:avLst/>
          </a:prstGeom>
          <a:noFill/>
        </p:spPr>
        <p:txBody>
          <a:bodyPr wrap="square" rtlCol="1">
            <a:spAutoFit/>
          </a:bodyPr>
          <a:lstStyle/>
          <a:p>
            <a:pPr algn="ctr"/>
            <a:r>
              <a:rPr lang="ar-SA" sz="2400" b="1" dirty="0" smtClean="0"/>
              <a:t>العلامة</a:t>
            </a:r>
          </a:p>
          <a:p>
            <a:pPr algn="ctr"/>
            <a:r>
              <a:rPr lang="ar-SA" sz="2400" b="1" dirty="0" smtClean="0"/>
              <a:t>الإعرابية</a:t>
            </a:r>
            <a:endParaRPr lang="ar-SA" sz="2400" b="1" dirty="0"/>
          </a:p>
        </p:txBody>
      </p:sp>
      <p:sp>
        <p:nvSpPr>
          <p:cNvPr id="14" name="مربع نص 13"/>
          <p:cNvSpPr txBox="1"/>
          <p:nvPr/>
        </p:nvSpPr>
        <p:spPr>
          <a:xfrm>
            <a:off x="2214546" y="2272721"/>
            <a:ext cx="928694" cy="584775"/>
          </a:xfrm>
          <a:prstGeom prst="rect">
            <a:avLst/>
          </a:prstGeom>
          <a:noFill/>
        </p:spPr>
        <p:txBody>
          <a:bodyPr wrap="square" rtlCol="1">
            <a:spAutoFit/>
          </a:bodyPr>
          <a:lstStyle/>
          <a:p>
            <a:pPr algn="ctr"/>
            <a:r>
              <a:rPr lang="ar-SA" sz="3200" b="1" dirty="0" smtClean="0">
                <a:solidFill>
                  <a:srgbClr val="C00000"/>
                </a:solidFill>
              </a:rPr>
              <a:t>الرفع</a:t>
            </a:r>
            <a:endParaRPr lang="ar-SA" sz="2000" b="1" dirty="0">
              <a:solidFill>
                <a:srgbClr val="C00000"/>
              </a:solidFill>
            </a:endParaRPr>
          </a:p>
        </p:txBody>
      </p:sp>
      <p:sp>
        <p:nvSpPr>
          <p:cNvPr id="15" name="مربع نص 14"/>
          <p:cNvSpPr txBox="1"/>
          <p:nvPr/>
        </p:nvSpPr>
        <p:spPr>
          <a:xfrm>
            <a:off x="357158" y="2000240"/>
            <a:ext cx="1214446" cy="1077218"/>
          </a:xfrm>
          <a:prstGeom prst="rect">
            <a:avLst/>
          </a:prstGeom>
          <a:noFill/>
        </p:spPr>
        <p:txBody>
          <a:bodyPr wrap="square" rtlCol="1">
            <a:spAutoFit/>
          </a:bodyPr>
          <a:lstStyle/>
          <a:p>
            <a:pPr algn="ctr"/>
            <a:r>
              <a:rPr lang="ar-SA" sz="3200" b="1" dirty="0" smtClean="0">
                <a:solidFill>
                  <a:srgbClr val="C00000"/>
                </a:solidFill>
              </a:rPr>
              <a:t>ثبوت النون</a:t>
            </a:r>
            <a:endParaRPr lang="ar-SA" sz="2000" b="1" dirty="0">
              <a:solidFill>
                <a:srgbClr val="C00000"/>
              </a:solidFill>
            </a:endParaRPr>
          </a:p>
        </p:txBody>
      </p:sp>
      <p:sp>
        <p:nvSpPr>
          <p:cNvPr id="16" name="مربع نص 15"/>
          <p:cNvSpPr txBox="1"/>
          <p:nvPr/>
        </p:nvSpPr>
        <p:spPr>
          <a:xfrm>
            <a:off x="2143108" y="3267205"/>
            <a:ext cx="1071570" cy="584775"/>
          </a:xfrm>
          <a:prstGeom prst="rect">
            <a:avLst/>
          </a:prstGeom>
          <a:noFill/>
        </p:spPr>
        <p:txBody>
          <a:bodyPr wrap="square" rtlCol="1">
            <a:spAutoFit/>
          </a:bodyPr>
          <a:lstStyle/>
          <a:p>
            <a:pPr algn="ctr"/>
            <a:r>
              <a:rPr lang="ar-SA" sz="3200" b="1" dirty="0" smtClean="0">
                <a:solidFill>
                  <a:srgbClr val="C00000"/>
                </a:solidFill>
              </a:rPr>
              <a:t>النصب</a:t>
            </a:r>
            <a:endParaRPr lang="ar-SA" sz="2000" b="1" dirty="0">
              <a:solidFill>
                <a:srgbClr val="C00000"/>
              </a:solidFill>
            </a:endParaRPr>
          </a:p>
        </p:txBody>
      </p:sp>
      <p:sp>
        <p:nvSpPr>
          <p:cNvPr id="17" name="مربع نص 16"/>
          <p:cNvSpPr txBox="1"/>
          <p:nvPr/>
        </p:nvSpPr>
        <p:spPr>
          <a:xfrm>
            <a:off x="357158" y="2994724"/>
            <a:ext cx="1214446" cy="1077218"/>
          </a:xfrm>
          <a:prstGeom prst="rect">
            <a:avLst/>
          </a:prstGeom>
          <a:noFill/>
        </p:spPr>
        <p:txBody>
          <a:bodyPr wrap="square" rtlCol="1">
            <a:spAutoFit/>
          </a:bodyPr>
          <a:lstStyle/>
          <a:p>
            <a:pPr algn="ctr"/>
            <a:r>
              <a:rPr lang="ar-SA" sz="3200" b="1" dirty="0" smtClean="0">
                <a:solidFill>
                  <a:srgbClr val="C00000"/>
                </a:solidFill>
              </a:rPr>
              <a:t>حذف النون</a:t>
            </a:r>
            <a:endParaRPr lang="ar-SA" sz="2000" b="1" dirty="0">
              <a:solidFill>
                <a:srgbClr val="C00000"/>
              </a:solidFill>
            </a:endParaRPr>
          </a:p>
        </p:txBody>
      </p:sp>
      <p:sp>
        <p:nvSpPr>
          <p:cNvPr id="18" name="مربع نص 17"/>
          <p:cNvSpPr txBox="1"/>
          <p:nvPr/>
        </p:nvSpPr>
        <p:spPr>
          <a:xfrm>
            <a:off x="2214546" y="4338775"/>
            <a:ext cx="928694" cy="584775"/>
          </a:xfrm>
          <a:prstGeom prst="rect">
            <a:avLst/>
          </a:prstGeom>
          <a:noFill/>
        </p:spPr>
        <p:txBody>
          <a:bodyPr wrap="square" rtlCol="1">
            <a:spAutoFit/>
          </a:bodyPr>
          <a:lstStyle/>
          <a:p>
            <a:pPr algn="ctr"/>
            <a:r>
              <a:rPr lang="ar-SA" sz="3200" b="1" dirty="0" smtClean="0">
                <a:solidFill>
                  <a:srgbClr val="C00000"/>
                </a:solidFill>
              </a:rPr>
              <a:t>الجزم</a:t>
            </a:r>
            <a:endParaRPr lang="ar-SA" sz="2000" b="1" dirty="0">
              <a:solidFill>
                <a:srgbClr val="C00000"/>
              </a:solidFill>
            </a:endParaRPr>
          </a:p>
        </p:txBody>
      </p:sp>
      <p:sp>
        <p:nvSpPr>
          <p:cNvPr id="19" name="مربع نص 18"/>
          <p:cNvSpPr txBox="1"/>
          <p:nvPr/>
        </p:nvSpPr>
        <p:spPr>
          <a:xfrm>
            <a:off x="357158" y="4066294"/>
            <a:ext cx="1214446" cy="1077218"/>
          </a:xfrm>
          <a:prstGeom prst="rect">
            <a:avLst/>
          </a:prstGeom>
          <a:noFill/>
        </p:spPr>
        <p:txBody>
          <a:bodyPr wrap="square" rtlCol="1">
            <a:spAutoFit/>
          </a:bodyPr>
          <a:lstStyle/>
          <a:p>
            <a:pPr algn="ctr"/>
            <a:r>
              <a:rPr lang="ar-SA" sz="3200" b="1" dirty="0" smtClean="0">
                <a:solidFill>
                  <a:srgbClr val="C00000"/>
                </a:solidFill>
              </a:rPr>
              <a:t>حذف النون</a:t>
            </a:r>
            <a:endParaRPr lang="ar-SA" sz="20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7" presetClass="entr" presetSubtype="1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7" presetClass="entr" presetSubtype="1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17" presetClass="entr" presetSubtype="1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4" grpId="0"/>
      <p:bldP spid="15" grpId="0"/>
      <p:bldP spid="16" grpId="0"/>
      <p:bldP spid="17" grpId="0"/>
      <p:bldP spid="18" grpId="0"/>
      <p:bldP spid="1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دمعة 2"/>
          <p:cNvSpPr/>
          <p:nvPr/>
        </p:nvSpPr>
        <p:spPr>
          <a:xfrm>
            <a:off x="642910" y="1142984"/>
            <a:ext cx="7000924" cy="4786346"/>
          </a:xfrm>
          <a:prstGeom prst="teardrop">
            <a:avLst>
              <a:gd name="adj" fmla="val 121276"/>
            </a:avLst>
          </a:prstGeom>
          <a:solidFill>
            <a:schemeClr val="accent2">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8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الجملة الخبرية المثبتة الفعلية</a:t>
            </a:r>
            <a:endParaRPr lang="ar-SA" sz="8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1"/>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graphicFrame>
        <p:nvGraphicFramePr>
          <p:cNvPr id="5" name="جدول 4"/>
          <p:cNvGraphicFramePr>
            <a:graphicFrameLocks noGrp="1"/>
          </p:cNvGraphicFramePr>
          <p:nvPr/>
        </p:nvGraphicFramePr>
        <p:xfrm>
          <a:off x="500034" y="1214422"/>
          <a:ext cx="8215370" cy="4446631"/>
        </p:xfrm>
        <a:graphic>
          <a:graphicData uri="http://schemas.openxmlformats.org/drawingml/2006/table">
            <a:tbl>
              <a:tblPr rtl="1" firstRow="1" bandRow="1">
                <a:tableStyleId>{21E4AEA4-8DFA-4A89-87EB-49C32662AFE0}</a:tableStyleId>
              </a:tblPr>
              <a:tblGrid>
                <a:gridCol w="4614662"/>
                <a:gridCol w="3600708"/>
              </a:tblGrid>
              <a:tr h="1064455">
                <a:tc>
                  <a:txBody>
                    <a:bodyPr/>
                    <a:lstStyle/>
                    <a:p>
                      <a:pPr algn="ctr" rtl="1"/>
                      <a:r>
                        <a:rPr lang="ar-SA" sz="2200" b="1" dirty="0" smtClean="0">
                          <a:solidFill>
                            <a:schemeClr val="tx1"/>
                          </a:solidFill>
                        </a:rPr>
                        <a:t>الصحفي يطرح قضايا تهم المجتمع في الصحف اليومية</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r>
                        <a:rPr lang="ar-SA" sz="2200" b="1" dirty="0" smtClean="0">
                          <a:solidFill>
                            <a:schemeClr val="tx1"/>
                          </a:solidFill>
                        </a:rPr>
                        <a:t>يطرح الصحفي قضايا تهم المجتمع في الصحف اليومية</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873392">
                <a:tc>
                  <a:txBody>
                    <a:bodyPr/>
                    <a:lstStyle/>
                    <a:p>
                      <a:pPr algn="ctr" rtl="1"/>
                      <a:r>
                        <a:rPr lang="ar-SA" sz="2200" b="1" dirty="0" smtClean="0">
                          <a:solidFill>
                            <a:schemeClr val="tx1"/>
                          </a:solidFill>
                        </a:rPr>
                        <a:t>........... ينزل بمطرقته</a:t>
                      </a:r>
                      <a:r>
                        <a:rPr lang="ar-SA" sz="2200" b="1" baseline="0" dirty="0" smtClean="0">
                          <a:solidFill>
                            <a:schemeClr val="tx1"/>
                          </a:solidFill>
                        </a:rPr>
                        <a:t> على سندانه فتصنع قضبان الحديد</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endParaRPr lang="ar-SA" sz="2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873392">
                <a:tc>
                  <a:txBody>
                    <a:bodyPr/>
                    <a:lstStyle/>
                    <a:p>
                      <a:pPr algn="ctr" rtl="1"/>
                      <a:r>
                        <a:rPr lang="ar-SA" sz="2200" b="1" dirty="0" smtClean="0">
                          <a:solidFill>
                            <a:schemeClr val="tx1"/>
                          </a:solidFill>
                        </a:rPr>
                        <a:t>............ يجلون الأفكار ويهذبون النفوس ويحيون العقول</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endParaRPr lang="ar-SA" sz="2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873392">
                <a:tc>
                  <a:txBody>
                    <a:bodyPr/>
                    <a:lstStyle/>
                    <a:p>
                      <a:pPr algn="ctr" rtl="1"/>
                      <a:r>
                        <a:rPr lang="ar-SA" sz="2200" b="1" dirty="0" smtClean="0">
                          <a:solidFill>
                            <a:schemeClr val="tx1"/>
                          </a:solidFill>
                        </a:rPr>
                        <a:t>............ رفع صوته بالحق </a:t>
                      </a:r>
                      <a:r>
                        <a:rPr lang="ar-SA" sz="2200" b="1" baseline="0" dirty="0" smtClean="0">
                          <a:solidFill>
                            <a:schemeClr val="tx1"/>
                          </a:solidFill>
                        </a:rPr>
                        <a:t>معلناً دخول وقت الصلاة</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endParaRPr lang="ar-SA" sz="2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601648">
                <a:tc>
                  <a:txBody>
                    <a:bodyPr/>
                    <a:lstStyle/>
                    <a:p>
                      <a:pPr algn="ctr" rtl="1"/>
                      <a:r>
                        <a:rPr lang="ar-SA" sz="2200" b="1" dirty="0" smtClean="0">
                          <a:solidFill>
                            <a:schemeClr val="tx1"/>
                          </a:solidFill>
                        </a:rPr>
                        <a:t>.......... تقص القماش لتحوك منه الأثواب الجميلة</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endParaRPr lang="ar-SA" sz="2200" b="1"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bl>
          </a:graphicData>
        </a:graphic>
      </p:graphicFrame>
      <p:sp>
        <p:nvSpPr>
          <p:cNvPr id="6" name="مستطيل مستدير الزوايا 5"/>
          <p:cNvSpPr/>
          <p:nvPr/>
        </p:nvSpPr>
        <p:spPr>
          <a:xfrm>
            <a:off x="5143504" y="5786454"/>
            <a:ext cx="2714644" cy="500066"/>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جمل.................</a:t>
            </a:r>
            <a:endParaRPr lang="ar-SA" sz="2400" b="1" dirty="0">
              <a:solidFill>
                <a:schemeClr val="tx1"/>
              </a:solidFill>
            </a:endParaRPr>
          </a:p>
        </p:txBody>
      </p:sp>
      <p:sp>
        <p:nvSpPr>
          <p:cNvPr id="7" name="مستطيل مستدير الزوايا 6"/>
          <p:cNvSpPr/>
          <p:nvPr/>
        </p:nvSpPr>
        <p:spPr>
          <a:xfrm>
            <a:off x="1142976" y="5786454"/>
            <a:ext cx="2714644" cy="500066"/>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جمل.................</a:t>
            </a:r>
            <a:endParaRPr lang="ar-SA" sz="2400" b="1" dirty="0">
              <a:solidFill>
                <a:schemeClr val="tx1"/>
              </a:solidFill>
            </a:endParaRPr>
          </a:p>
        </p:txBody>
      </p:sp>
      <p:sp>
        <p:nvSpPr>
          <p:cNvPr id="8" name="زاوية مطوية 7"/>
          <p:cNvSpPr/>
          <p:nvPr/>
        </p:nvSpPr>
        <p:spPr>
          <a:xfrm rot="834941">
            <a:off x="7544493" y="322657"/>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أولاً</a:t>
            </a:r>
            <a:endParaRPr lang="ar-SA" sz="2400" b="1" dirty="0">
              <a:solidFill>
                <a:srgbClr val="C00000"/>
              </a:solidFill>
            </a:endParaRPr>
          </a:p>
        </p:txBody>
      </p:sp>
      <p:sp>
        <p:nvSpPr>
          <p:cNvPr id="9" name="مربع نص 8"/>
          <p:cNvSpPr txBox="1"/>
          <p:nvPr/>
        </p:nvSpPr>
        <p:spPr>
          <a:xfrm>
            <a:off x="500034" y="142852"/>
            <a:ext cx="7060133" cy="1077218"/>
          </a:xfrm>
          <a:prstGeom prst="rect">
            <a:avLst/>
          </a:prstGeom>
          <a:noFill/>
        </p:spPr>
        <p:txBody>
          <a:bodyPr wrap="square" rtlCol="1">
            <a:spAutoFit/>
          </a:bodyPr>
          <a:lstStyle/>
          <a:p>
            <a:pPr algn="ctr"/>
            <a:r>
              <a:rPr lang="ar-SA" sz="3200" b="1" dirty="0" smtClean="0">
                <a:cs typeface="DecoType Naskh Extensions" pitchFamily="2" charset="-78"/>
              </a:rPr>
              <a:t>أسمي أصحاب المهن التالية في الفراغات،ثم أعيد كتابتها كما في المثال:</a:t>
            </a:r>
            <a:endParaRPr lang="ar-SA" sz="3200" b="1" dirty="0">
              <a:cs typeface="DecoType Naskh Extensions" pitchFamily="2" charset="-78"/>
            </a:endParaRPr>
          </a:p>
        </p:txBody>
      </p:sp>
      <p:sp>
        <p:nvSpPr>
          <p:cNvPr id="10" name="مربع نص 9"/>
          <p:cNvSpPr txBox="1"/>
          <p:nvPr/>
        </p:nvSpPr>
        <p:spPr>
          <a:xfrm>
            <a:off x="7500958" y="2214554"/>
            <a:ext cx="1000132" cy="584775"/>
          </a:xfrm>
          <a:prstGeom prst="rect">
            <a:avLst/>
          </a:prstGeom>
          <a:noFill/>
        </p:spPr>
        <p:txBody>
          <a:bodyPr wrap="square" rtlCol="1">
            <a:spAutoFit/>
          </a:bodyPr>
          <a:lstStyle/>
          <a:p>
            <a:r>
              <a:rPr lang="ar-SA" sz="3200" b="1" dirty="0" smtClean="0">
                <a:solidFill>
                  <a:srgbClr val="C00000"/>
                </a:solidFill>
              </a:rPr>
              <a:t>الحداد</a:t>
            </a:r>
            <a:endParaRPr lang="ar-SA" b="1" dirty="0">
              <a:solidFill>
                <a:srgbClr val="C00000"/>
              </a:solidFill>
            </a:endParaRPr>
          </a:p>
        </p:txBody>
      </p:sp>
      <p:sp>
        <p:nvSpPr>
          <p:cNvPr id="11" name="مربع نص 10"/>
          <p:cNvSpPr txBox="1"/>
          <p:nvPr/>
        </p:nvSpPr>
        <p:spPr>
          <a:xfrm>
            <a:off x="500034" y="2285992"/>
            <a:ext cx="3643338" cy="830997"/>
          </a:xfrm>
          <a:prstGeom prst="rect">
            <a:avLst/>
          </a:prstGeom>
          <a:noFill/>
        </p:spPr>
        <p:txBody>
          <a:bodyPr wrap="square" rtlCol="1">
            <a:spAutoFit/>
          </a:bodyPr>
          <a:lstStyle/>
          <a:p>
            <a:pPr algn="ctr"/>
            <a:r>
              <a:rPr lang="ar-SA" sz="2400" b="1" dirty="0" smtClean="0">
                <a:solidFill>
                  <a:srgbClr val="C00000"/>
                </a:solidFill>
              </a:rPr>
              <a:t>ينزل الحداد بمطرقته على سندانه فتصنع قضبان الحديد</a:t>
            </a:r>
            <a:endParaRPr lang="ar-SA" sz="1400" b="1" dirty="0">
              <a:solidFill>
                <a:srgbClr val="C00000"/>
              </a:solidFill>
            </a:endParaRPr>
          </a:p>
        </p:txBody>
      </p:sp>
      <p:sp>
        <p:nvSpPr>
          <p:cNvPr id="12" name="مربع نص 11"/>
          <p:cNvSpPr txBox="1"/>
          <p:nvPr/>
        </p:nvSpPr>
        <p:spPr>
          <a:xfrm>
            <a:off x="7286644" y="3098069"/>
            <a:ext cx="1357322" cy="584775"/>
          </a:xfrm>
          <a:prstGeom prst="rect">
            <a:avLst/>
          </a:prstGeom>
          <a:noFill/>
        </p:spPr>
        <p:txBody>
          <a:bodyPr wrap="square" rtlCol="1">
            <a:spAutoFit/>
          </a:bodyPr>
          <a:lstStyle/>
          <a:p>
            <a:r>
              <a:rPr lang="ar-SA" sz="3200" b="1" dirty="0" smtClean="0">
                <a:solidFill>
                  <a:srgbClr val="C00000"/>
                </a:solidFill>
              </a:rPr>
              <a:t>المعلمون</a:t>
            </a:r>
            <a:endParaRPr lang="ar-SA" b="1" dirty="0">
              <a:solidFill>
                <a:srgbClr val="C00000"/>
              </a:solidFill>
            </a:endParaRPr>
          </a:p>
        </p:txBody>
      </p:sp>
      <p:sp>
        <p:nvSpPr>
          <p:cNvPr id="13" name="مربع نص 12"/>
          <p:cNvSpPr txBox="1"/>
          <p:nvPr/>
        </p:nvSpPr>
        <p:spPr>
          <a:xfrm>
            <a:off x="500034" y="3169507"/>
            <a:ext cx="3643338" cy="830997"/>
          </a:xfrm>
          <a:prstGeom prst="rect">
            <a:avLst/>
          </a:prstGeom>
          <a:noFill/>
        </p:spPr>
        <p:txBody>
          <a:bodyPr wrap="square" rtlCol="1">
            <a:spAutoFit/>
          </a:bodyPr>
          <a:lstStyle/>
          <a:p>
            <a:pPr algn="ctr"/>
            <a:r>
              <a:rPr lang="ar-SA" sz="2400" b="1" dirty="0" smtClean="0">
                <a:solidFill>
                  <a:srgbClr val="C00000"/>
                </a:solidFill>
              </a:rPr>
              <a:t>  المعلمون يجلون الأفكار ويهذبون النفوس ويحيون لعقول </a:t>
            </a:r>
            <a:endParaRPr lang="ar-SA" sz="1400" b="1" dirty="0">
              <a:solidFill>
                <a:srgbClr val="C00000"/>
              </a:solidFill>
            </a:endParaRPr>
          </a:p>
        </p:txBody>
      </p:sp>
      <p:sp>
        <p:nvSpPr>
          <p:cNvPr id="14" name="مربع نص 13"/>
          <p:cNvSpPr txBox="1"/>
          <p:nvPr/>
        </p:nvSpPr>
        <p:spPr>
          <a:xfrm>
            <a:off x="7429520" y="3955325"/>
            <a:ext cx="1214446" cy="584775"/>
          </a:xfrm>
          <a:prstGeom prst="rect">
            <a:avLst/>
          </a:prstGeom>
          <a:noFill/>
        </p:spPr>
        <p:txBody>
          <a:bodyPr wrap="square" rtlCol="1">
            <a:spAutoFit/>
          </a:bodyPr>
          <a:lstStyle/>
          <a:p>
            <a:r>
              <a:rPr lang="ar-SA" sz="3200" b="1" dirty="0" smtClean="0">
                <a:solidFill>
                  <a:srgbClr val="C00000"/>
                </a:solidFill>
              </a:rPr>
              <a:t>المؤذن</a:t>
            </a:r>
            <a:endParaRPr lang="ar-SA" b="1" dirty="0">
              <a:solidFill>
                <a:srgbClr val="C00000"/>
              </a:solidFill>
            </a:endParaRPr>
          </a:p>
        </p:txBody>
      </p:sp>
      <p:sp>
        <p:nvSpPr>
          <p:cNvPr id="15" name="مربع نص 14"/>
          <p:cNvSpPr txBox="1"/>
          <p:nvPr/>
        </p:nvSpPr>
        <p:spPr>
          <a:xfrm>
            <a:off x="500034" y="4026763"/>
            <a:ext cx="3643338" cy="830997"/>
          </a:xfrm>
          <a:prstGeom prst="rect">
            <a:avLst/>
          </a:prstGeom>
          <a:noFill/>
        </p:spPr>
        <p:txBody>
          <a:bodyPr wrap="square" rtlCol="1">
            <a:spAutoFit/>
          </a:bodyPr>
          <a:lstStyle/>
          <a:p>
            <a:pPr algn="ctr"/>
            <a:r>
              <a:rPr lang="ar-SA" sz="2400" b="1" dirty="0" smtClean="0">
                <a:solidFill>
                  <a:srgbClr val="C00000"/>
                </a:solidFill>
              </a:rPr>
              <a:t>يرفع المؤذن صوته بالحق معلناً دخول وقت الصلاة </a:t>
            </a:r>
            <a:endParaRPr lang="ar-SA" sz="1400" b="1" dirty="0">
              <a:solidFill>
                <a:srgbClr val="C00000"/>
              </a:solidFill>
            </a:endParaRPr>
          </a:p>
        </p:txBody>
      </p:sp>
      <p:sp>
        <p:nvSpPr>
          <p:cNvPr id="16" name="مربع نص 15"/>
          <p:cNvSpPr txBox="1"/>
          <p:nvPr/>
        </p:nvSpPr>
        <p:spPr>
          <a:xfrm>
            <a:off x="7429520" y="4812581"/>
            <a:ext cx="1214446" cy="584775"/>
          </a:xfrm>
          <a:prstGeom prst="rect">
            <a:avLst/>
          </a:prstGeom>
          <a:noFill/>
        </p:spPr>
        <p:txBody>
          <a:bodyPr wrap="square" rtlCol="1">
            <a:spAutoFit/>
          </a:bodyPr>
          <a:lstStyle/>
          <a:p>
            <a:r>
              <a:rPr lang="ar-SA" sz="3200" b="1" dirty="0" smtClean="0">
                <a:solidFill>
                  <a:srgbClr val="C00000"/>
                </a:solidFill>
              </a:rPr>
              <a:t>الخياطة</a:t>
            </a:r>
            <a:endParaRPr lang="ar-SA" b="1" dirty="0">
              <a:solidFill>
                <a:srgbClr val="C00000"/>
              </a:solidFill>
            </a:endParaRPr>
          </a:p>
        </p:txBody>
      </p:sp>
      <p:sp>
        <p:nvSpPr>
          <p:cNvPr id="17" name="مربع نص 16"/>
          <p:cNvSpPr txBox="1"/>
          <p:nvPr/>
        </p:nvSpPr>
        <p:spPr>
          <a:xfrm>
            <a:off x="428596" y="4884019"/>
            <a:ext cx="3643338" cy="830997"/>
          </a:xfrm>
          <a:prstGeom prst="rect">
            <a:avLst/>
          </a:prstGeom>
          <a:noFill/>
        </p:spPr>
        <p:txBody>
          <a:bodyPr wrap="square" rtlCol="1">
            <a:spAutoFit/>
          </a:bodyPr>
          <a:lstStyle/>
          <a:p>
            <a:pPr algn="ctr"/>
            <a:r>
              <a:rPr lang="ar-SA" sz="2400" b="1" dirty="0" smtClean="0">
                <a:solidFill>
                  <a:srgbClr val="C00000"/>
                </a:solidFill>
              </a:rPr>
              <a:t>تقص الخياطة القماش لتحوك منه الأثواب الجميلة</a:t>
            </a:r>
            <a:endParaRPr lang="ar-SA" sz="1400" b="1" dirty="0">
              <a:solidFill>
                <a:srgbClr val="C00000"/>
              </a:solidFill>
            </a:endParaRPr>
          </a:p>
        </p:txBody>
      </p:sp>
      <p:sp>
        <p:nvSpPr>
          <p:cNvPr id="18" name="مربع نص 17"/>
          <p:cNvSpPr txBox="1"/>
          <p:nvPr/>
        </p:nvSpPr>
        <p:spPr>
          <a:xfrm>
            <a:off x="5643570" y="5773183"/>
            <a:ext cx="1214446" cy="584775"/>
          </a:xfrm>
          <a:prstGeom prst="rect">
            <a:avLst/>
          </a:prstGeom>
          <a:noFill/>
        </p:spPr>
        <p:txBody>
          <a:bodyPr wrap="square" rtlCol="1">
            <a:spAutoFit/>
          </a:bodyPr>
          <a:lstStyle/>
          <a:p>
            <a:r>
              <a:rPr lang="ar-SA" sz="3200" b="1" dirty="0" smtClean="0">
                <a:solidFill>
                  <a:srgbClr val="C00000"/>
                </a:solidFill>
              </a:rPr>
              <a:t>اسمية</a:t>
            </a:r>
            <a:endParaRPr lang="ar-SA" b="1" dirty="0">
              <a:solidFill>
                <a:srgbClr val="C00000"/>
              </a:solidFill>
            </a:endParaRPr>
          </a:p>
        </p:txBody>
      </p:sp>
      <p:sp>
        <p:nvSpPr>
          <p:cNvPr id="19" name="مربع نص 18"/>
          <p:cNvSpPr txBox="1"/>
          <p:nvPr/>
        </p:nvSpPr>
        <p:spPr>
          <a:xfrm>
            <a:off x="1500166" y="5773183"/>
            <a:ext cx="1214446" cy="584775"/>
          </a:xfrm>
          <a:prstGeom prst="rect">
            <a:avLst/>
          </a:prstGeom>
          <a:noFill/>
        </p:spPr>
        <p:txBody>
          <a:bodyPr wrap="square" rtlCol="1">
            <a:spAutoFit/>
          </a:bodyPr>
          <a:lstStyle/>
          <a:p>
            <a:r>
              <a:rPr lang="ar-SA" sz="3200" b="1" dirty="0" smtClean="0">
                <a:solidFill>
                  <a:srgbClr val="C00000"/>
                </a:solidFill>
              </a:rPr>
              <a:t>فعلية</a:t>
            </a:r>
            <a:endParaRPr lang="ar-SA"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80">
                                          <p:stCondLst>
                                            <p:cond delay="0"/>
                                          </p:stCondLst>
                                        </p:cTn>
                                        <p:tgtEl>
                                          <p:spTgt spid="7"/>
                                        </p:tgtEl>
                                      </p:cBhvr>
                                    </p:animEffect>
                                    <p:anim calcmode="lin" valueType="num">
                                      <p:cBhvr>
                                        <p:cTn id="2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gtEl>
                                      </p:cBhvr>
                                      <p:to x="100000" y="60000"/>
                                    </p:animScale>
                                    <p:animScale>
                                      <p:cBhvr>
                                        <p:cTn id="30" dur="166" decel="50000">
                                          <p:stCondLst>
                                            <p:cond delay="676"/>
                                          </p:stCondLst>
                                        </p:cTn>
                                        <p:tgtEl>
                                          <p:spTgt spid="7"/>
                                        </p:tgtEl>
                                      </p:cBhvr>
                                      <p:to x="100000" y="100000"/>
                                    </p:animScale>
                                    <p:animScale>
                                      <p:cBhvr>
                                        <p:cTn id="31" dur="26">
                                          <p:stCondLst>
                                            <p:cond delay="1312"/>
                                          </p:stCondLst>
                                        </p:cTn>
                                        <p:tgtEl>
                                          <p:spTgt spid="7"/>
                                        </p:tgtEl>
                                      </p:cBhvr>
                                      <p:to x="100000" y="80000"/>
                                    </p:animScale>
                                    <p:animScale>
                                      <p:cBhvr>
                                        <p:cTn id="32" dur="166" decel="50000">
                                          <p:stCondLst>
                                            <p:cond delay="1338"/>
                                          </p:stCondLst>
                                        </p:cTn>
                                        <p:tgtEl>
                                          <p:spTgt spid="7"/>
                                        </p:tgtEl>
                                      </p:cBhvr>
                                      <p:to x="100000" y="100000"/>
                                    </p:animScale>
                                    <p:animScale>
                                      <p:cBhvr>
                                        <p:cTn id="33" dur="26">
                                          <p:stCondLst>
                                            <p:cond delay="1642"/>
                                          </p:stCondLst>
                                        </p:cTn>
                                        <p:tgtEl>
                                          <p:spTgt spid="7"/>
                                        </p:tgtEl>
                                      </p:cBhvr>
                                      <p:to x="100000" y="90000"/>
                                    </p:animScale>
                                    <p:animScale>
                                      <p:cBhvr>
                                        <p:cTn id="34" dur="166" decel="50000">
                                          <p:stCondLst>
                                            <p:cond delay="1668"/>
                                          </p:stCondLst>
                                        </p:cTn>
                                        <p:tgtEl>
                                          <p:spTgt spid="7"/>
                                        </p:tgtEl>
                                      </p:cBhvr>
                                      <p:to x="100000" y="100000"/>
                                    </p:animScale>
                                    <p:animScale>
                                      <p:cBhvr>
                                        <p:cTn id="35" dur="26">
                                          <p:stCondLst>
                                            <p:cond delay="1808"/>
                                          </p:stCondLst>
                                        </p:cTn>
                                        <p:tgtEl>
                                          <p:spTgt spid="7"/>
                                        </p:tgtEl>
                                      </p:cBhvr>
                                      <p:to x="100000" y="95000"/>
                                    </p:animScale>
                                    <p:animScale>
                                      <p:cBhvr>
                                        <p:cTn id="36" dur="166" decel="50000">
                                          <p:stCondLst>
                                            <p:cond delay="1834"/>
                                          </p:stCondLst>
                                        </p:cTn>
                                        <p:tgtEl>
                                          <p:spTgt spid="7"/>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80">
                                          <p:stCondLst>
                                            <p:cond delay="0"/>
                                          </p:stCondLst>
                                        </p:cTn>
                                        <p:tgtEl>
                                          <p:spTgt spid="6"/>
                                        </p:tgtEl>
                                      </p:cBhvr>
                                    </p:animEffect>
                                    <p:anim calcmode="lin" valueType="num">
                                      <p:cBhvr>
                                        <p:cTn id="40"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5" dur="26">
                                          <p:stCondLst>
                                            <p:cond delay="650"/>
                                          </p:stCondLst>
                                        </p:cTn>
                                        <p:tgtEl>
                                          <p:spTgt spid="6"/>
                                        </p:tgtEl>
                                      </p:cBhvr>
                                      <p:to x="100000" y="60000"/>
                                    </p:animScale>
                                    <p:animScale>
                                      <p:cBhvr>
                                        <p:cTn id="46" dur="166" decel="50000">
                                          <p:stCondLst>
                                            <p:cond delay="676"/>
                                          </p:stCondLst>
                                        </p:cTn>
                                        <p:tgtEl>
                                          <p:spTgt spid="6"/>
                                        </p:tgtEl>
                                      </p:cBhvr>
                                      <p:to x="100000" y="100000"/>
                                    </p:animScale>
                                    <p:animScale>
                                      <p:cBhvr>
                                        <p:cTn id="47" dur="26">
                                          <p:stCondLst>
                                            <p:cond delay="1312"/>
                                          </p:stCondLst>
                                        </p:cTn>
                                        <p:tgtEl>
                                          <p:spTgt spid="6"/>
                                        </p:tgtEl>
                                      </p:cBhvr>
                                      <p:to x="100000" y="80000"/>
                                    </p:animScale>
                                    <p:animScale>
                                      <p:cBhvr>
                                        <p:cTn id="48" dur="166" decel="50000">
                                          <p:stCondLst>
                                            <p:cond delay="1338"/>
                                          </p:stCondLst>
                                        </p:cTn>
                                        <p:tgtEl>
                                          <p:spTgt spid="6"/>
                                        </p:tgtEl>
                                      </p:cBhvr>
                                      <p:to x="100000" y="100000"/>
                                    </p:animScale>
                                    <p:animScale>
                                      <p:cBhvr>
                                        <p:cTn id="49" dur="26">
                                          <p:stCondLst>
                                            <p:cond delay="1642"/>
                                          </p:stCondLst>
                                        </p:cTn>
                                        <p:tgtEl>
                                          <p:spTgt spid="6"/>
                                        </p:tgtEl>
                                      </p:cBhvr>
                                      <p:to x="100000" y="90000"/>
                                    </p:animScale>
                                    <p:animScale>
                                      <p:cBhvr>
                                        <p:cTn id="50" dur="166" decel="50000">
                                          <p:stCondLst>
                                            <p:cond delay="1668"/>
                                          </p:stCondLst>
                                        </p:cTn>
                                        <p:tgtEl>
                                          <p:spTgt spid="6"/>
                                        </p:tgtEl>
                                      </p:cBhvr>
                                      <p:to x="100000" y="100000"/>
                                    </p:animScale>
                                    <p:animScale>
                                      <p:cBhvr>
                                        <p:cTn id="51" dur="26">
                                          <p:stCondLst>
                                            <p:cond delay="1808"/>
                                          </p:stCondLst>
                                        </p:cTn>
                                        <p:tgtEl>
                                          <p:spTgt spid="6"/>
                                        </p:tgtEl>
                                      </p:cBhvr>
                                      <p:to x="100000" y="95000"/>
                                    </p:animScale>
                                    <p:animScale>
                                      <p:cBhvr>
                                        <p:cTn id="52" dur="166" decel="50000">
                                          <p:stCondLst>
                                            <p:cond delay="1834"/>
                                          </p:stCondLst>
                                        </p:cTn>
                                        <p:tgtEl>
                                          <p:spTgt spid="6"/>
                                        </p:tgtEl>
                                      </p:cBhvr>
                                      <p:to x="100000" y="100000"/>
                                    </p:animScale>
                                  </p:childTnLst>
                                </p:cTn>
                              </p:par>
                              <p:par>
                                <p:cTn id="53" presetID="21" presetClass="entr" presetSubtype="4"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heel(4)">
                                      <p:cBhvr>
                                        <p:cTn id="55" dur="1000"/>
                                        <p:tgtEl>
                                          <p:spTgt spid="9"/>
                                        </p:tgtEl>
                                      </p:cBhvr>
                                    </p:animEffect>
                                  </p:childTnLst>
                                </p:cTn>
                              </p:par>
                              <p:par>
                                <p:cTn id="56" presetID="21" presetClass="entr" presetSubtype="4" fill="hold" grpId="0" nodeType="with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heel(4)">
                                      <p:cBhvr>
                                        <p:cTn id="58" dur="1000"/>
                                        <p:tgtEl>
                                          <p:spTgt spid="8"/>
                                        </p:tgtEl>
                                      </p:cBhvr>
                                    </p:animEffect>
                                  </p:childTnLst>
                                </p:cTn>
                              </p:par>
                            </p:childTnLst>
                          </p:cTn>
                        </p:par>
                      </p:childTnLst>
                    </p:cTn>
                  </p:par>
                  <p:par>
                    <p:cTn id="59" fill="hold">
                      <p:stCondLst>
                        <p:cond delay="indefinite"/>
                      </p:stCondLst>
                      <p:childTnLst>
                        <p:par>
                          <p:cTn id="60" fill="hold">
                            <p:stCondLst>
                              <p:cond delay="0"/>
                            </p:stCondLst>
                            <p:childTnLst>
                              <p:par>
                                <p:cTn id="61" presetID="13" presetClass="entr" presetSubtype="16" fill="hold" grpId="0"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plus(in)">
                                      <p:cBhvr>
                                        <p:cTn id="63" dur="1000"/>
                                        <p:tgtEl>
                                          <p:spTgt spid="10"/>
                                        </p:tgtEl>
                                      </p:cBhvr>
                                    </p:animEffect>
                                  </p:childTnLst>
                                </p:cTn>
                              </p:par>
                              <p:par>
                                <p:cTn id="64" presetID="13" presetClass="entr" presetSubtype="16" fill="hold" grpId="0"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plus(in)">
                                      <p:cBhvr>
                                        <p:cTn id="66" dur="1000"/>
                                        <p:tgtEl>
                                          <p:spTgt spid="11"/>
                                        </p:tgtEl>
                                      </p:cBhvr>
                                    </p:animEffect>
                                  </p:childTnLst>
                                </p:cTn>
                              </p:par>
                            </p:childTnLst>
                          </p:cTn>
                        </p:par>
                      </p:childTnLst>
                    </p:cTn>
                  </p:par>
                  <p:par>
                    <p:cTn id="67" fill="hold">
                      <p:stCondLst>
                        <p:cond delay="indefinite"/>
                      </p:stCondLst>
                      <p:childTnLst>
                        <p:par>
                          <p:cTn id="68" fill="hold">
                            <p:stCondLst>
                              <p:cond delay="0"/>
                            </p:stCondLst>
                            <p:childTnLst>
                              <p:par>
                                <p:cTn id="69" presetID="13" presetClass="entr" presetSubtype="16" fill="hold" grpId="0" nodeType="click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plus(in)">
                                      <p:cBhvr>
                                        <p:cTn id="71" dur="1000"/>
                                        <p:tgtEl>
                                          <p:spTgt spid="12"/>
                                        </p:tgtEl>
                                      </p:cBhvr>
                                    </p:animEffect>
                                  </p:childTnLst>
                                </p:cTn>
                              </p:par>
                              <p:par>
                                <p:cTn id="72" presetID="13" presetClass="entr" presetSubtype="16"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plus(in)">
                                      <p:cBhvr>
                                        <p:cTn id="74" dur="1000"/>
                                        <p:tgtEl>
                                          <p:spTgt spid="13"/>
                                        </p:tgtEl>
                                      </p:cBhvr>
                                    </p:animEffect>
                                  </p:childTnLst>
                                </p:cTn>
                              </p:par>
                            </p:childTnLst>
                          </p:cTn>
                        </p:par>
                      </p:childTnLst>
                    </p:cTn>
                  </p:par>
                  <p:par>
                    <p:cTn id="75" fill="hold">
                      <p:stCondLst>
                        <p:cond delay="indefinite"/>
                      </p:stCondLst>
                      <p:childTnLst>
                        <p:par>
                          <p:cTn id="76" fill="hold">
                            <p:stCondLst>
                              <p:cond delay="0"/>
                            </p:stCondLst>
                            <p:childTnLst>
                              <p:par>
                                <p:cTn id="77" presetID="13" presetClass="entr" presetSubtype="16"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plus(in)">
                                      <p:cBhvr>
                                        <p:cTn id="79" dur="1000"/>
                                        <p:tgtEl>
                                          <p:spTgt spid="14"/>
                                        </p:tgtEl>
                                      </p:cBhvr>
                                    </p:animEffect>
                                  </p:childTnLst>
                                </p:cTn>
                              </p:par>
                              <p:par>
                                <p:cTn id="80" presetID="13" presetClass="entr" presetSubtype="16"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plus(in)">
                                      <p:cBhvr>
                                        <p:cTn id="82" dur="1000"/>
                                        <p:tgtEl>
                                          <p:spTgt spid="15"/>
                                        </p:tgtEl>
                                      </p:cBhvr>
                                    </p:animEffect>
                                  </p:childTnLst>
                                </p:cTn>
                              </p:par>
                            </p:childTnLst>
                          </p:cTn>
                        </p:par>
                      </p:childTnLst>
                    </p:cTn>
                  </p:par>
                  <p:par>
                    <p:cTn id="83" fill="hold">
                      <p:stCondLst>
                        <p:cond delay="indefinite"/>
                      </p:stCondLst>
                      <p:childTnLst>
                        <p:par>
                          <p:cTn id="84" fill="hold">
                            <p:stCondLst>
                              <p:cond delay="0"/>
                            </p:stCondLst>
                            <p:childTnLst>
                              <p:par>
                                <p:cTn id="85" presetID="13" presetClass="entr" presetSubtype="16" fill="hold" grpId="0" nodeType="click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plus(in)">
                                      <p:cBhvr>
                                        <p:cTn id="87" dur="1000"/>
                                        <p:tgtEl>
                                          <p:spTgt spid="16"/>
                                        </p:tgtEl>
                                      </p:cBhvr>
                                    </p:animEffect>
                                  </p:childTnLst>
                                </p:cTn>
                              </p:par>
                              <p:par>
                                <p:cTn id="88" presetID="13" presetClass="entr" presetSubtype="16" fill="hold" grpId="0" nodeType="with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plus(in)">
                                      <p:cBhvr>
                                        <p:cTn id="90" dur="1000"/>
                                        <p:tgtEl>
                                          <p:spTgt spid="17"/>
                                        </p:tgtEl>
                                      </p:cBhvr>
                                    </p:animEffect>
                                  </p:childTnLst>
                                </p:cTn>
                              </p:par>
                            </p:childTnLst>
                          </p:cTn>
                        </p:par>
                      </p:childTnLst>
                    </p:cTn>
                  </p:par>
                  <p:par>
                    <p:cTn id="91" fill="hold">
                      <p:stCondLst>
                        <p:cond delay="indefinite"/>
                      </p:stCondLst>
                      <p:childTnLst>
                        <p:par>
                          <p:cTn id="92" fill="hold">
                            <p:stCondLst>
                              <p:cond delay="0"/>
                            </p:stCondLst>
                            <p:childTnLst>
                              <p:par>
                                <p:cTn id="93" presetID="13" presetClass="entr" presetSubtype="16" fill="hold" grpId="0" nodeType="clickEffect">
                                  <p:stCondLst>
                                    <p:cond delay="0"/>
                                  </p:stCondLst>
                                  <p:childTnLst>
                                    <p:set>
                                      <p:cBhvr>
                                        <p:cTn id="94" dur="1" fill="hold">
                                          <p:stCondLst>
                                            <p:cond delay="0"/>
                                          </p:stCondLst>
                                        </p:cTn>
                                        <p:tgtEl>
                                          <p:spTgt spid="18"/>
                                        </p:tgtEl>
                                        <p:attrNameLst>
                                          <p:attrName>style.visibility</p:attrName>
                                        </p:attrNameLst>
                                      </p:cBhvr>
                                      <p:to>
                                        <p:strVal val="visible"/>
                                      </p:to>
                                    </p:set>
                                    <p:animEffect transition="in" filter="plus(in)">
                                      <p:cBhvr>
                                        <p:cTn id="95" dur="1000"/>
                                        <p:tgtEl>
                                          <p:spTgt spid="18"/>
                                        </p:tgtEl>
                                      </p:cBhvr>
                                    </p:animEffect>
                                  </p:childTnLst>
                                </p:cTn>
                              </p:par>
                              <p:par>
                                <p:cTn id="96" presetID="13" presetClass="entr" presetSubtype="16" fill="hold" grpId="0" nodeType="withEffect">
                                  <p:stCondLst>
                                    <p:cond delay="0"/>
                                  </p:stCondLst>
                                  <p:childTnLst>
                                    <p:set>
                                      <p:cBhvr>
                                        <p:cTn id="97" dur="1" fill="hold">
                                          <p:stCondLst>
                                            <p:cond delay="0"/>
                                          </p:stCondLst>
                                        </p:cTn>
                                        <p:tgtEl>
                                          <p:spTgt spid="19"/>
                                        </p:tgtEl>
                                        <p:attrNameLst>
                                          <p:attrName>style.visibility</p:attrName>
                                        </p:attrNameLst>
                                      </p:cBhvr>
                                      <p:to>
                                        <p:strVal val="visible"/>
                                      </p:to>
                                    </p:set>
                                    <p:animEffect transition="in" filter="plus(in)">
                                      <p:cBhvr>
                                        <p:cTn id="98"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p:bldP spid="12" grpId="0"/>
      <p:bldP spid="13" grpId="0"/>
      <p:bldP spid="14" grpId="0"/>
      <p:bldP spid="15" grpId="0"/>
      <p:bldP spid="16" grpId="0"/>
      <p:bldP spid="17" grpId="0"/>
      <p:bldP spid="18" grpId="0"/>
      <p:bldP spid="1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4" name="مستطيل مستدير الزوايا 3"/>
          <p:cNvSpPr/>
          <p:nvPr/>
        </p:nvSpPr>
        <p:spPr>
          <a:xfrm>
            <a:off x="785786" y="142852"/>
            <a:ext cx="7572428" cy="1643074"/>
          </a:xfrm>
          <a:prstGeom prst="roundRect">
            <a:avLst/>
          </a:prstGeom>
          <a:gradFill flip="none" rotWithShape="1">
            <a:gsLst>
              <a:gs pos="0">
                <a:schemeClr val="accent2">
                  <a:lumMod val="75000"/>
                  <a:tint val="66000"/>
                  <a:satMod val="160000"/>
                </a:schemeClr>
              </a:gs>
              <a:gs pos="50000">
                <a:schemeClr val="accent2">
                  <a:lumMod val="75000"/>
                  <a:tint val="44500"/>
                  <a:satMod val="160000"/>
                </a:schemeClr>
              </a:gs>
              <a:gs pos="100000">
                <a:schemeClr val="accent2">
                  <a:lumMod val="75000"/>
                  <a:tint val="23500"/>
                  <a:satMod val="160000"/>
                </a:scheme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342900" indent="-342900" algn="ctr">
              <a:buAutoNum type="arabicParenR"/>
            </a:pPr>
            <a:r>
              <a:rPr lang="ar-SA" sz="2400" b="1" dirty="0" smtClean="0">
                <a:solidFill>
                  <a:schemeClr val="tx1"/>
                </a:solidFill>
              </a:rPr>
              <a:t>أصنف العبارات السابقة في الحقلين(أ) و(ب) وفق أنواع الجمل.</a:t>
            </a:r>
          </a:p>
          <a:p>
            <a:pPr marL="342900" indent="-342900" algn="ctr">
              <a:buAutoNum type="arabicParenR"/>
            </a:pPr>
            <a:r>
              <a:rPr lang="ar-SA" sz="2400" b="1" dirty="0" smtClean="0">
                <a:solidFill>
                  <a:schemeClr val="tx1"/>
                </a:solidFill>
              </a:rPr>
              <a:t>أكمل من خلال ما تعلمته من قواعد نحوية آنفاً:</a:t>
            </a:r>
          </a:p>
          <a:p>
            <a:pPr marL="342900" indent="-342900" algn="ctr">
              <a:buFontTx/>
              <a:buChar char="-"/>
            </a:pPr>
            <a:r>
              <a:rPr lang="ar-SA" sz="2400" b="1" dirty="0" smtClean="0">
                <a:solidFill>
                  <a:schemeClr val="tx1"/>
                </a:solidFill>
              </a:rPr>
              <a:t>الجملة الفعلية تتألف من ...............،و...................</a:t>
            </a:r>
          </a:p>
          <a:p>
            <a:pPr marL="342900" indent="-342900" algn="ctr">
              <a:buFontTx/>
              <a:buChar char="-"/>
            </a:pPr>
            <a:r>
              <a:rPr lang="ar-SA" sz="2400" b="1" dirty="0" smtClean="0">
                <a:solidFill>
                  <a:schemeClr val="tx1"/>
                </a:solidFill>
              </a:rPr>
              <a:t>أنواع الفعل ثلاثة:...............،و...............،و.................</a:t>
            </a:r>
            <a:endParaRPr lang="ar-SA" sz="2400" b="1" dirty="0">
              <a:solidFill>
                <a:schemeClr val="tx1"/>
              </a:solidFill>
            </a:endParaRPr>
          </a:p>
        </p:txBody>
      </p:sp>
      <p:sp>
        <p:nvSpPr>
          <p:cNvPr id="5" name="مربع نص 4"/>
          <p:cNvSpPr txBox="1"/>
          <p:nvPr/>
        </p:nvSpPr>
        <p:spPr>
          <a:xfrm>
            <a:off x="3571868" y="857232"/>
            <a:ext cx="1071570" cy="523220"/>
          </a:xfrm>
          <a:prstGeom prst="rect">
            <a:avLst/>
          </a:prstGeom>
          <a:noFill/>
        </p:spPr>
        <p:txBody>
          <a:bodyPr wrap="square" rtlCol="1">
            <a:spAutoFit/>
          </a:bodyPr>
          <a:lstStyle/>
          <a:p>
            <a:pPr algn="ctr"/>
            <a:r>
              <a:rPr lang="ar-SA" sz="2800" b="1" dirty="0" smtClean="0">
                <a:solidFill>
                  <a:srgbClr val="C00000"/>
                </a:solidFill>
              </a:rPr>
              <a:t>الفعل</a:t>
            </a:r>
            <a:endParaRPr lang="ar-SA" b="1" dirty="0">
              <a:solidFill>
                <a:srgbClr val="C00000"/>
              </a:solidFill>
            </a:endParaRPr>
          </a:p>
        </p:txBody>
      </p:sp>
      <p:sp>
        <p:nvSpPr>
          <p:cNvPr id="6" name="مربع نص 5"/>
          <p:cNvSpPr txBox="1"/>
          <p:nvPr/>
        </p:nvSpPr>
        <p:spPr>
          <a:xfrm>
            <a:off x="1714480" y="857232"/>
            <a:ext cx="1071570" cy="523220"/>
          </a:xfrm>
          <a:prstGeom prst="rect">
            <a:avLst/>
          </a:prstGeom>
          <a:noFill/>
        </p:spPr>
        <p:txBody>
          <a:bodyPr wrap="square" rtlCol="1">
            <a:spAutoFit/>
          </a:bodyPr>
          <a:lstStyle/>
          <a:p>
            <a:pPr algn="ctr"/>
            <a:r>
              <a:rPr lang="ar-SA" sz="2800" b="1" dirty="0" smtClean="0">
                <a:solidFill>
                  <a:srgbClr val="C00000"/>
                </a:solidFill>
              </a:rPr>
              <a:t>الفاعل</a:t>
            </a:r>
            <a:endParaRPr lang="ar-SA" b="1" dirty="0">
              <a:solidFill>
                <a:srgbClr val="C00000"/>
              </a:solidFill>
            </a:endParaRPr>
          </a:p>
        </p:txBody>
      </p:sp>
      <p:sp>
        <p:nvSpPr>
          <p:cNvPr id="7" name="مربع نص 6"/>
          <p:cNvSpPr txBox="1"/>
          <p:nvPr/>
        </p:nvSpPr>
        <p:spPr>
          <a:xfrm>
            <a:off x="4572000" y="1262706"/>
            <a:ext cx="1071570" cy="523220"/>
          </a:xfrm>
          <a:prstGeom prst="rect">
            <a:avLst/>
          </a:prstGeom>
          <a:noFill/>
        </p:spPr>
        <p:txBody>
          <a:bodyPr wrap="square" rtlCol="1">
            <a:spAutoFit/>
          </a:bodyPr>
          <a:lstStyle/>
          <a:p>
            <a:pPr algn="ctr"/>
            <a:r>
              <a:rPr lang="ar-SA" sz="2800" b="1" dirty="0" smtClean="0">
                <a:solidFill>
                  <a:srgbClr val="C00000"/>
                </a:solidFill>
              </a:rPr>
              <a:t>الماضي</a:t>
            </a:r>
            <a:endParaRPr lang="ar-SA" b="1" dirty="0">
              <a:solidFill>
                <a:srgbClr val="C00000"/>
              </a:solidFill>
            </a:endParaRPr>
          </a:p>
        </p:txBody>
      </p:sp>
      <p:sp>
        <p:nvSpPr>
          <p:cNvPr id="8" name="مربع نص 7"/>
          <p:cNvSpPr txBox="1"/>
          <p:nvPr/>
        </p:nvSpPr>
        <p:spPr>
          <a:xfrm>
            <a:off x="3071802" y="1285860"/>
            <a:ext cx="1214446" cy="523220"/>
          </a:xfrm>
          <a:prstGeom prst="rect">
            <a:avLst/>
          </a:prstGeom>
          <a:noFill/>
        </p:spPr>
        <p:txBody>
          <a:bodyPr wrap="square" rtlCol="1">
            <a:spAutoFit/>
          </a:bodyPr>
          <a:lstStyle/>
          <a:p>
            <a:pPr algn="ctr"/>
            <a:r>
              <a:rPr lang="ar-SA" sz="2800" b="1" dirty="0" smtClean="0">
                <a:solidFill>
                  <a:srgbClr val="C00000"/>
                </a:solidFill>
              </a:rPr>
              <a:t>المضارع</a:t>
            </a:r>
            <a:endParaRPr lang="ar-SA" b="1" dirty="0">
              <a:solidFill>
                <a:srgbClr val="C00000"/>
              </a:solidFill>
            </a:endParaRPr>
          </a:p>
        </p:txBody>
      </p:sp>
      <p:sp>
        <p:nvSpPr>
          <p:cNvPr id="9" name="مربع نص 8"/>
          <p:cNvSpPr txBox="1"/>
          <p:nvPr/>
        </p:nvSpPr>
        <p:spPr>
          <a:xfrm>
            <a:off x="1571604" y="1285860"/>
            <a:ext cx="1071570" cy="523220"/>
          </a:xfrm>
          <a:prstGeom prst="rect">
            <a:avLst/>
          </a:prstGeom>
          <a:noFill/>
        </p:spPr>
        <p:txBody>
          <a:bodyPr wrap="square" rtlCol="1">
            <a:spAutoFit/>
          </a:bodyPr>
          <a:lstStyle/>
          <a:p>
            <a:pPr algn="ctr"/>
            <a:r>
              <a:rPr lang="ar-SA" sz="2800" b="1" dirty="0" smtClean="0">
                <a:solidFill>
                  <a:srgbClr val="C00000"/>
                </a:solidFill>
              </a:rPr>
              <a:t>الأمر</a:t>
            </a:r>
            <a:endParaRPr lang="ar-SA" b="1" dirty="0">
              <a:solidFill>
                <a:srgbClr val="C00000"/>
              </a:solidFill>
            </a:endParaRPr>
          </a:p>
        </p:txBody>
      </p:sp>
      <p:sp>
        <p:nvSpPr>
          <p:cNvPr id="10" name="زاوية مطوية 9"/>
          <p:cNvSpPr/>
          <p:nvPr/>
        </p:nvSpPr>
        <p:spPr>
          <a:xfrm rot="834941">
            <a:off x="7413846" y="2095297"/>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  </a:t>
            </a:r>
            <a:r>
              <a:rPr lang="ar-SA" sz="2800" b="1" dirty="0" smtClean="0">
                <a:solidFill>
                  <a:schemeClr val="tx1"/>
                </a:solidFill>
              </a:rPr>
              <a:t>ثانياً</a:t>
            </a:r>
            <a:endParaRPr lang="ar-SA" sz="2400" b="1" dirty="0">
              <a:solidFill>
                <a:srgbClr val="C00000"/>
              </a:solidFill>
            </a:endParaRPr>
          </a:p>
        </p:txBody>
      </p:sp>
      <p:sp>
        <p:nvSpPr>
          <p:cNvPr id="11" name="مربع نص 10"/>
          <p:cNvSpPr txBox="1"/>
          <p:nvPr/>
        </p:nvSpPr>
        <p:spPr>
          <a:xfrm>
            <a:off x="655139" y="1857364"/>
            <a:ext cx="7060133" cy="1077218"/>
          </a:xfrm>
          <a:prstGeom prst="rect">
            <a:avLst/>
          </a:prstGeom>
          <a:noFill/>
        </p:spPr>
        <p:txBody>
          <a:bodyPr wrap="square" rtlCol="1">
            <a:spAutoFit/>
          </a:bodyPr>
          <a:lstStyle/>
          <a:p>
            <a:pPr algn="ctr"/>
            <a:r>
              <a:rPr lang="ar-SA" sz="3200" b="1" dirty="0" smtClean="0">
                <a:cs typeface="DecoType Naskh Extensions" pitchFamily="2" charset="-78"/>
              </a:rPr>
              <a:t>أقارن  بين كل جملتين فيما يلي من حيث المعنى،ثم أكمل التصنيف:</a:t>
            </a:r>
            <a:endParaRPr lang="ar-SA" sz="3200" b="1" dirty="0">
              <a:cs typeface="DecoType Naskh Extensions" pitchFamily="2" charset="-78"/>
            </a:endParaRPr>
          </a:p>
        </p:txBody>
      </p:sp>
      <p:sp>
        <p:nvSpPr>
          <p:cNvPr id="12" name="مستطيل مستدير الزوايا 11"/>
          <p:cNvSpPr/>
          <p:nvPr/>
        </p:nvSpPr>
        <p:spPr>
          <a:xfrm>
            <a:off x="4929190" y="3071810"/>
            <a:ext cx="3571900" cy="857256"/>
          </a:xfrm>
          <a:prstGeom prst="roundRect">
            <a:avLst/>
          </a:pr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lin ang="16200000" scaled="1"/>
            <a:tileRect/>
          </a:gradFill>
          <a:ln>
            <a:solidFill>
              <a:srgbClr val="C00000"/>
            </a:solidFill>
          </a:ln>
        </p:spPr>
        <p:style>
          <a:lnRef idx="3">
            <a:schemeClr val="lt1"/>
          </a:lnRef>
          <a:fillRef idx="1">
            <a:schemeClr val="accent6"/>
          </a:fillRef>
          <a:effectRef idx="1">
            <a:schemeClr val="accent6"/>
          </a:effectRef>
          <a:fontRef idx="minor">
            <a:schemeClr val="lt1"/>
          </a:fontRef>
        </p:style>
        <p:txBody>
          <a:bodyPr rtlCol="1" anchor="ctr"/>
          <a:lstStyle/>
          <a:p>
            <a:pPr algn="ctr"/>
            <a:r>
              <a:rPr lang="ar-SA" sz="2200" b="1" dirty="0" smtClean="0">
                <a:solidFill>
                  <a:schemeClr val="tx1"/>
                </a:solidFill>
              </a:rPr>
              <a:t>أتم رواد الفضاء بناء محطات فضائية في مدارات حول الأرض </a:t>
            </a:r>
            <a:endParaRPr lang="ar-SA" sz="2200" b="1" dirty="0">
              <a:solidFill>
                <a:schemeClr val="tx1"/>
              </a:solidFill>
            </a:endParaRPr>
          </a:p>
        </p:txBody>
      </p:sp>
      <p:sp>
        <p:nvSpPr>
          <p:cNvPr id="13" name="مستطيل مستدير الزوايا 12"/>
          <p:cNvSpPr/>
          <p:nvPr/>
        </p:nvSpPr>
        <p:spPr>
          <a:xfrm>
            <a:off x="642910" y="3071810"/>
            <a:ext cx="3571900" cy="857256"/>
          </a:xfrm>
          <a:prstGeom prst="roundRect">
            <a:avLst/>
          </a:pr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lin ang="16200000" scaled="1"/>
            <a:tileRect/>
          </a:gradFill>
          <a:ln>
            <a:solidFill>
              <a:srgbClr val="C00000"/>
            </a:solidFill>
          </a:ln>
        </p:spPr>
        <p:style>
          <a:lnRef idx="3">
            <a:schemeClr val="lt1"/>
          </a:lnRef>
          <a:fillRef idx="1">
            <a:schemeClr val="accent6"/>
          </a:fillRef>
          <a:effectRef idx="1">
            <a:schemeClr val="accent6"/>
          </a:effectRef>
          <a:fontRef idx="minor">
            <a:schemeClr val="lt1"/>
          </a:fontRef>
        </p:style>
        <p:txBody>
          <a:bodyPr rtlCol="1" anchor="ctr"/>
          <a:lstStyle/>
          <a:p>
            <a:pPr algn="ctr"/>
            <a:r>
              <a:rPr lang="ar-SA" sz="2200" b="1" dirty="0" smtClean="0">
                <a:solidFill>
                  <a:schemeClr val="tx1"/>
                </a:solidFill>
              </a:rPr>
              <a:t>ما أتم رواد الفضاء بناء محطات فضائية في مدارات حول الأرض </a:t>
            </a:r>
            <a:endParaRPr lang="ar-SA" sz="2200" b="1" dirty="0">
              <a:solidFill>
                <a:schemeClr val="tx1"/>
              </a:solidFill>
            </a:endParaRPr>
          </a:p>
        </p:txBody>
      </p:sp>
      <p:sp>
        <p:nvSpPr>
          <p:cNvPr id="14" name="مستطيل مستدير الزوايا 13"/>
          <p:cNvSpPr/>
          <p:nvPr/>
        </p:nvSpPr>
        <p:spPr>
          <a:xfrm>
            <a:off x="5072066" y="4214818"/>
            <a:ext cx="3571900" cy="857256"/>
          </a:xfrm>
          <a:prstGeom prst="roundRect">
            <a:avLst/>
          </a:pr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lin ang="16200000" scaled="1"/>
            <a:tileRect/>
          </a:gradFill>
          <a:ln>
            <a:solidFill>
              <a:srgbClr val="C00000"/>
            </a:solidFill>
          </a:ln>
        </p:spPr>
        <p:style>
          <a:lnRef idx="3">
            <a:schemeClr val="lt1"/>
          </a:lnRef>
          <a:fillRef idx="1">
            <a:schemeClr val="accent6"/>
          </a:fillRef>
          <a:effectRef idx="1">
            <a:schemeClr val="accent6"/>
          </a:effectRef>
          <a:fontRef idx="minor">
            <a:schemeClr val="lt1"/>
          </a:fontRef>
        </p:style>
        <p:txBody>
          <a:bodyPr rtlCol="1" anchor="ctr"/>
          <a:lstStyle/>
          <a:p>
            <a:pPr algn="ctr"/>
            <a:r>
              <a:rPr lang="ar-SA" sz="2200" b="1" dirty="0" smtClean="0">
                <a:solidFill>
                  <a:schemeClr val="tx1"/>
                </a:solidFill>
              </a:rPr>
              <a:t>يتم رواد الفضاء بناء محطات فضائية في مدارات حول الأرض </a:t>
            </a:r>
            <a:endParaRPr lang="ar-SA" sz="2200" b="1" dirty="0">
              <a:solidFill>
                <a:schemeClr val="tx1"/>
              </a:solidFill>
            </a:endParaRPr>
          </a:p>
        </p:txBody>
      </p:sp>
      <p:sp>
        <p:nvSpPr>
          <p:cNvPr id="15" name="مستطيل مستدير الزوايا 14"/>
          <p:cNvSpPr/>
          <p:nvPr/>
        </p:nvSpPr>
        <p:spPr>
          <a:xfrm>
            <a:off x="1000100" y="4214818"/>
            <a:ext cx="3571900" cy="857256"/>
          </a:xfrm>
          <a:prstGeom prst="roundRect">
            <a:avLst/>
          </a:pr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lin ang="16200000" scaled="1"/>
            <a:tileRect/>
          </a:gradFill>
          <a:ln>
            <a:solidFill>
              <a:srgbClr val="C00000"/>
            </a:solidFill>
          </a:ln>
        </p:spPr>
        <p:style>
          <a:lnRef idx="3">
            <a:schemeClr val="lt1"/>
          </a:lnRef>
          <a:fillRef idx="1">
            <a:schemeClr val="accent6"/>
          </a:fillRef>
          <a:effectRef idx="1">
            <a:schemeClr val="accent6"/>
          </a:effectRef>
          <a:fontRef idx="minor">
            <a:schemeClr val="lt1"/>
          </a:fontRef>
        </p:style>
        <p:txBody>
          <a:bodyPr rtlCol="1" anchor="ctr"/>
          <a:lstStyle/>
          <a:p>
            <a:pPr algn="ctr"/>
            <a:r>
              <a:rPr lang="ar-SA" sz="2200" b="1" dirty="0" smtClean="0">
                <a:solidFill>
                  <a:schemeClr val="tx1"/>
                </a:solidFill>
              </a:rPr>
              <a:t>يتم رواد الفضاء بناء محطات فضائية في مدارات حول الأرض </a:t>
            </a:r>
            <a:endParaRPr lang="ar-SA" sz="2200" b="1" dirty="0">
              <a:solidFill>
                <a:schemeClr val="tx1"/>
              </a:solidFill>
            </a:endParaRPr>
          </a:p>
        </p:txBody>
      </p:sp>
      <p:sp>
        <p:nvSpPr>
          <p:cNvPr id="17" name="مستطيل مستدير الزوايا 16"/>
          <p:cNvSpPr/>
          <p:nvPr/>
        </p:nvSpPr>
        <p:spPr>
          <a:xfrm>
            <a:off x="4643438" y="5357826"/>
            <a:ext cx="3571900" cy="857256"/>
          </a:xfrm>
          <a:prstGeom prst="roundRect">
            <a:avLst/>
          </a:pr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lin ang="16200000" scaled="1"/>
            <a:tileRect/>
          </a:gradFill>
          <a:ln>
            <a:solidFill>
              <a:srgbClr val="C00000"/>
            </a:solidFill>
          </a:ln>
        </p:spPr>
        <p:style>
          <a:lnRef idx="3">
            <a:schemeClr val="lt1"/>
          </a:lnRef>
          <a:fillRef idx="1">
            <a:schemeClr val="accent6"/>
          </a:fillRef>
          <a:effectRef idx="1">
            <a:schemeClr val="accent6"/>
          </a:effectRef>
          <a:fontRef idx="minor">
            <a:schemeClr val="lt1"/>
          </a:fontRef>
        </p:style>
        <p:txBody>
          <a:bodyPr rtlCol="1" anchor="ctr"/>
          <a:lstStyle/>
          <a:p>
            <a:pPr algn="ctr"/>
            <a:r>
              <a:rPr lang="ar-SA" sz="2200" b="1" dirty="0" smtClean="0">
                <a:solidFill>
                  <a:schemeClr val="tx1"/>
                </a:solidFill>
              </a:rPr>
              <a:t>جملتان فعليتان مثبتتان</a:t>
            </a:r>
            <a:endParaRPr lang="ar-SA" sz="2200" b="1" dirty="0">
              <a:solidFill>
                <a:schemeClr val="tx1"/>
              </a:solidFill>
            </a:endParaRPr>
          </a:p>
        </p:txBody>
      </p:sp>
      <p:sp>
        <p:nvSpPr>
          <p:cNvPr id="18" name="مستطيل مستدير الزوايا 17"/>
          <p:cNvSpPr/>
          <p:nvPr/>
        </p:nvSpPr>
        <p:spPr>
          <a:xfrm>
            <a:off x="571472" y="5357826"/>
            <a:ext cx="3571900" cy="857256"/>
          </a:xfrm>
          <a:prstGeom prst="roundRect">
            <a:avLst/>
          </a:pr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lin ang="16200000" scaled="1"/>
            <a:tileRect/>
          </a:gradFill>
          <a:ln>
            <a:solidFill>
              <a:srgbClr val="C00000"/>
            </a:solidFill>
          </a:ln>
        </p:spPr>
        <p:style>
          <a:lnRef idx="3">
            <a:schemeClr val="lt1"/>
          </a:lnRef>
          <a:fillRef idx="1">
            <a:schemeClr val="accent6"/>
          </a:fillRef>
          <a:effectRef idx="1">
            <a:schemeClr val="accent6"/>
          </a:effectRef>
          <a:fontRef idx="minor">
            <a:schemeClr val="lt1"/>
          </a:fontRef>
        </p:style>
        <p:txBody>
          <a:bodyPr rtlCol="1" anchor="ctr"/>
          <a:lstStyle/>
          <a:p>
            <a:pPr algn="ctr"/>
            <a:r>
              <a:rPr lang="ar-SA" sz="2200" b="1" dirty="0" smtClean="0">
                <a:solidFill>
                  <a:schemeClr val="tx1"/>
                </a:solidFill>
              </a:rPr>
              <a:t>جملتان.................</a:t>
            </a:r>
            <a:endParaRPr lang="ar-SA" sz="2200" b="1" dirty="0">
              <a:solidFill>
                <a:schemeClr val="tx1"/>
              </a:solidFill>
            </a:endParaRPr>
          </a:p>
        </p:txBody>
      </p:sp>
      <p:sp>
        <p:nvSpPr>
          <p:cNvPr id="19" name="مربع نص 18"/>
          <p:cNvSpPr txBox="1"/>
          <p:nvPr/>
        </p:nvSpPr>
        <p:spPr>
          <a:xfrm>
            <a:off x="714348" y="5548986"/>
            <a:ext cx="2143140" cy="523220"/>
          </a:xfrm>
          <a:prstGeom prst="rect">
            <a:avLst/>
          </a:prstGeom>
          <a:noFill/>
        </p:spPr>
        <p:txBody>
          <a:bodyPr wrap="square" rtlCol="1">
            <a:spAutoFit/>
          </a:bodyPr>
          <a:lstStyle/>
          <a:p>
            <a:pPr algn="ctr"/>
            <a:r>
              <a:rPr lang="ar-SA" sz="2800" b="1" dirty="0" smtClean="0">
                <a:solidFill>
                  <a:srgbClr val="C00000"/>
                </a:solidFill>
              </a:rPr>
              <a:t>فعليتان منفيتان</a:t>
            </a:r>
            <a:endParaRPr lang="ar-SA"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heel(4)">
                                      <p:cBhvr>
                                        <p:cTn id="10" dur="1000"/>
                                        <p:tgtEl>
                                          <p:spTgt spid="10"/>
                                        </p:tgtEl>
                                      </p:cBhvr>
                                    </p:animEffect>
                                  </p:childTnLst>
                                </p:cTn>
                              </p:par>
                              <p:par>
                                <p:cTn id="11" presetID="17" presetClass="entr" presetSubtype="8"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ppt_x</p:attrName>
                                        </p:attrNameLst>
                                      </p:cBhvr>
                                      <p:tavLst>
                                        <p:tav tm="0">
                                          <p:val>
                                            <p:strVal val="#ppt_x-#ppt_w/2"/>
                                          </p:val>
                                        </p:tav>
                                        <p:tav tm="100000">
                                          <p:val>
                                            <p:strVal val="#ppt_x"/>
                                          </p:val>
                                        </p:tav>
                                      </p:tavLst>
                                    </p:anim>
                                    <p:anim calcmode="lin" valueType="num">
                                      <p:cBhvr>
                                        <p:cTn id="14" dur="500" fill="hold"/>
                                        <p:tgtEl>
                                          <p:spTgt spid="12"/>
                                        </p:tgtEl>
                                        <p:attrNameLst>
                                          <p:attrName>ppt_y</p:attrName>
                                        </p:attrNameLst>
                                      </p:cBhvr>
                                      <p:tavLst>
                                        <p:tav tm="0">
                                          <p:val>
                                            <p:strVal val="#ppt_y"/>
                                          </p:val>
                                        </p:tav>
                                        <p:tav tm="100000">
                                          <p:val>
                                            <p:strVal val="#ppt_y"/>
                                          </p:val>
                                        </p:tav>
                                      </p:tavLst>
                                    </p:anim>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strVal val="#ppt_h"/>
                                          </p:val>
                                        </p:tav>
                                        <p:tav tm="100000">
                                          <p:val>
                                            <p:strVal val="#ppt_h"/>
                                          </p:val>
                                        </p:tav>
                                      </p:tavLst>
                                    </p:anim>
                                  </p:childTnLst>
                                </p:cTn>
                              </p:par>
                              <p:par>
                                <p:cTn id="17" presetID="17"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ppt_x</p:attrName>
                                        </p:attrNameLst>
                                      </p:cBhvr>
                                      <p:tavLst>
                                        <p:tav tm="0">
                                          <p:val>
                                            <p:strVal val="#ppt_x-#ppt_w/2"/>
                                          </p:val>
                                        </p:tav>
                                        <p:tav tm="100000">
                                          <p:val>
                                            <p:strVal val="#ppt_x"/>
                                          </p:val>
                                        </p:tav>
                                      </p:tavLst>
                                    </p:anim>
                                    <p:anim calcmode="lin" valueType="num">
                                      <p:cBhvr>
                                        <p:cTn id="20" dur="500" fill="hold"/>
                                        <p:tgtEl>
                                          <p:spTgt spid="13"/>
                                        </p:tgtEl>
                                        <p:attrNameLst>
                                          <p:attrName>ppt_y</p:attrName>
                                        </p:attrNameLst>
                                      </p:cBhvr>
                                      <p:tavLst>
                                        <p:tav tm="0">
                                          <p:val>
                                            <p:strVal val="#ppt_y"/>
                                          </p:val>
                                        </p:tav>
                                        <p:tav tm="100000">
                                          <p:val>
                                            <p:strVal val="#ppt_y"/>
                                          </p:val>
                                        </p:tav>
                                      </p:tavLst>
                                    </p:anim>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strVal val="#ppt_h"/>
                                          </p:val>
                                        </p:tav>
                                        <p:tav tm="100000">
                                          <p:val>
                                            <p:strVal val="#ppt_h"/>
                                          </p:val>
                                        </p:tav>
                                      </p:tavLst>
                                    </p:anim>
                                  </p:childTnLst>
                                </p:cTn>
                              </p:par>
                              <p:par>
                                <p:cTn id="23" presetID="17" presetClass="entr" presetSubtype="8"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ppt_x</p:attrName>
                                        </p:attrNameLst>
                                      </p:cBhvr>
                                      <p:tavLst>
                                        <p:tav tm="0">
                                          <p:val>
                                            <p:strVal val="#ppt_x-#ppt_w/2"/>
                                          </p:val>
                                        </p:tav>
                                        <p:tav tm="100000">
                                          <p:val>
                                            <p:strVal val="#ppt_x"/>
                                          </p:val>
                                        </p:tav>
                                      </p:tavLst>
                                    </p:anim>
                                    <p:anim calcmode="lin" valueType="num">
                                      <p:cBhvr>
                                        <p:cTn id="26" dur="500" fill="hold"/>
                                        <p:tgtEl>
                                          <p:spTgt spid="14"/>
                                        </p:tgtEl>
                                        <p:attrNameLst>
                                          <p:attrName>ppt_y</p:attrName>
                                        </p:attrNameLst>
                                      </p:cBhvr>
                                      <p:tavLst>
                                        <p:tav tm="0">
                                          <p:val>
                                            <p:strVal val="#ppt_y"/>
                                          </p:val>
                                        </p:tav>
                                        <p:tav tm="100000">
                                          <p:val>
                                            <p:strVal val="#ppt_y"/>
                                          </p:val>
                                        </p:tav>
                                      </p:tavLst>
                                    </p:anim>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strVal val="#ppt_h"/>
                                          </p:val>
                                        </p:tav>
                                        <p:tav tm="100000">
                                          <p:val>
                                            <p:strVal val="#ppt_h"/>
                                          </p:val>
                                        </p:tav>
                                      </p:tavLst>
                                    </p:anim>
                                  </p:childTnLst>
                                </p:cTn>
                              </p:par>
                              <p:par>
                                <p:cTn id="29" presetID="17" presetClass="entr" presetSubtype="8"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ppt_x</p:attrName>
                                        </p:attrNameLst>
                                      </p:cBhvr>
                                      <p:tavLst>
                                        <p:tav tm="0">
                                          <p:val>
                                            <p:strVal val="#ppt_x-#ppt_w/2"/>
                                          </p:val>
                                        </p:tav>
                                        <p:tav tm="100000">
                                          <p:val>
                                            <p:strVal val="#ppt_x"/>
                                          </p:val>
                                        </p:tav>
                                      </p:tavLst>
                                    </p:anim>
                                    <p:anim calcmode="lin" valueType="num">
                                      <p:cBhvr>
                                        <p:cTn id="32" dur="500" fill="hold"/>
                                        <p:tgtEl>
                                          <p:spTgt spid="15"/>
                                        </p:tgtEl>
                                        <p:attrNameLst>
                                          <p:attrName>ppt_y</p:attrName>
                                        </p:attrNameLst>
                                      </p:cBhvr>
                                      <p:tavLst>
                                        <p:tav tm="0">
                                          <p:val>
                                            <p:strVal val="#ppt_y"/>
                                          </p:val>
                                        </p:tav>
                                        <p:tav tm="100000">
                                          <p:val>
                                            <p:strVal val="#ppt_y"/>
                                          </p:val>
                                        </p:tav>
                                      </p:tavLst>
                                    </p:anim>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strVal val="#ppt_h"/>
                                          </p:val>
                                        </p:tav>
                                        <p:tav tm="100000">
                                          <p:val>
                                            <p:strVal val="#ppt_h"/>
                                          </p:val>
                                        </p:tav>
                                      </p:tavLst>
                                    </p:anim>
                                  </p:childTnLst>
                                </p:cTn>
                              </p:par>
                              <p:par>
                                <p:cTn id="35" presetID="17" presetClass="entr" presetSubtype="8"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ppt_x</p:attrName>
                                        </p:attrNameLst>
                                      </p:cBhvr>
                                      <p:tavLst>
                                        <p:tav tm="0">
                                          <p:val>
                                            <p:strVal val="#ppt_x-#ppt_w/2"/>
                                          </p:val>
                                        </p:tav>
                                        <p:tav tm="100000">
                                          <p:val>
                                            <p:strVal val="#ppt_x"/>
                                          </p:val>
                                        </p:tav>
                                      </p:tavLst>
                                    </p:anim>
                                    <p:anim calcmode="lin" valueType="num">
                                      <p:cBhvr>
                                        <p:cTn id="38" dur="500" fill="hold"/>
                                        <p:tgtEl>
                                          <p:spTgt spid="17"/>
                                        </p:tgtEl>
                                        <p:attrNameLst>
                                          <p:attrName>ppt_y</p:attrName>
                                        </p:attrNameLst>
                                      </p:cBhvr>
                                      <p:tavLst>
                                        <p:tav tm="0">
                                          <p:val>
                                            <p:strVal val="#ppt_y"/>
                                          </p:val>
                                        </p:tav>
                                        <p:tav tm="100000">
                                          <p:val>
                                            <p:strVal val="#ppt_y"/>
                                          </p:val>
                                        </p:tav>
                                      </p:tavLst>
                                    </p:anim>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strVal val="#ppt_h"/>
                                          </p:val>
                                        </p:tav>
                                        <p:tav tm="100000">
                                          <p:val>
                                            <p:strVal val="#ppt_h"/>
                                          </p:val>
                                        </p:tav>
                                      </p:tavLst>
                                    </p:anim>
                                  </p:childTnLst>
                                </p:cTn>
                              </p:par>
                              <p:par>
                                <p:cTn id="41" presetID="17" presetClass="entr" presetSubtype="8"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ppt_x</p:attrName>
                                        </p:attrNameLst>
                                      </p:cBhvr>
                                      <p:tavLst>
                                        <p:tav tm="0">
                                          <p:val>
                                            <p:strVal val="#ppt_x-#ppt_w/2"/>
                                          </p:val>
                                        </p:tav>
                                        <p:tav tm="100000">
                                          <p:val>
                                            <p:strVal val="#ppt_x"/>
                                          </p:val>
                                        </p:tav>
                                      </p:tavLst>
                                    </p:anim>
                                    <p:anim calcmode="lin" valueType="num">
                                      <p:cBhvr>
                                        <p:cTn id="44" dur="500" fill="hold"/>
                                        <p:tgtEl>
                                          <p:spTgt spid="18"/>
                                        </p:tgtEl>
                                        <p:attrNameLst>
                                          <p:attrName>ppt_y</p:attrName>
                                        </p:attrNameLst>
                                      </p:cBhvr>
                                      <p:tavLst>
                                        <p:tav tm="0">
                                          <p:val>
                                            <p:strVal val="#ppt_y"/>
                                          </p:val>
                                        </p:tav>
                                        <p:tav tm="100000">
                                          <p:val>
                                            <p:strVal val="#ppt_y"/>
                                          </p:val>
                                        </p:tav>
                                      </p:tavLst>
                                    </p:anim>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18" presetClass="entr" presetSubtype="6"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strips(downRight)">
                                      <p:cBhvr>
                                        <p:cTn id="51" dur="500"/>
                                        <p:tgtEl>
                                          <p:spTgt spid="5"/>
                                        </p:tgtEl>
                                      </p:cBhvr>
                                    </p:animEffect>
                                  </p:childTnLst>
                                </p:cTn>
                              </p:par>
                            </p:childTnLst>
                          </p:cTn>
                        </p:par>
                      </p:childTnLst>
                    </p:cTn>
                  </p:par>
                  <p:par>
                    <p:cTn id="52" fill="hold">
                      <p:stCondLst>
                        <p:cond delay="indefinite"/>
                      </p:stCondLst>
                      <p:childTnLst>
                        <p:par>
                          <p:cTn id="53" fill="hold">
                            <p:stCondLst>
                              <p:cond delay="0"/>
                            </p:stCondLst>
                            <p:childTnLst>
                              <p:par>
                                <p:cTn id="54" presetID="18" presetClass="entr" presetSubtype="6"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strips(downRight)">
                                      <p:cBhvr>
                                        <p:cTn id="56" dur="500"/>
                                        <p:tgtEl>
                                          <p:spTgt spid="6"/>
                                        </p:tgtEl>
                                      </p:cBhvr>
                                    </p:animEffect>
                                  </p:childTnLst>
                                </p:cTn>
                              </p:par>
                            </p:childTnLst>
                          </p:cTn>
                        </p:par>
                      </p:childTnLst>
                    </p:cTn>
                  </p:par>
                  <p:par>
                    <p:cTn id="57" fill="hold">
                      <p:stCondLst>
                        <p:cond delay="indefinite"/>
                      </p:stCondLst>
                      <p:childTnLst>
                        <p:par>
                          <p:cTn id="58" fill="hold">
                            <p:stCondLst>
                              <p:cond delay="0"/>
                            </p:stCondLst>
                            <p:childTnLst>
                              <p:par>
                                <p:cTn id="59" presetID="18" presetClass="entr" presetSubtype="6"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strips(downRight)">
                                      <p:cBhvr>
                                        <p:cTn id="61" dur="500"/>
                                        <p:tgtEl>
                                          <p:spTgt spid="7"/>
                                        </p:tgtEl>
                                      </p:cBhvr>
                                    </p:animEffect>
                                  </p:childTnLst>
                                </p:cTn>
                              </p:par>
                            </p:childTnLst>
                          </p:cTn>
                        </p:par>
                      </p:childTnLst>
                    </p:cTn>
                  </p:par>
                  <p:par>
                    <p:cTn id="62" fill="hold">
                      <p:stCondLst>
                        <p:cond delay="indefinite"/>
                      </p:stCondLst>
                      <p:childTnLst>
                        <p:par>
                          <p:cTn id="63" fill="hold">
                            <p:stCondLst>
                              <p:cond delay="0"/>
                            </p:stCondLst>
                            <p:childTnLst>
                              <p:par>
                                <p:cTn id="64" presetID="18" presetClass="entr" presetSubtype="6" fill="hold" grpId="0" nodeType="click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strips(downRight)">
                                      <p:cBhvr>
                                        <p:cTn id="66" dur="500"/>
                                        <p:tgtEl>
                                          <p:spTgt spid="8"/>
                                        </p:tgtEl>
                                      </p:cBhvr>
                                    </p:animEffect>
                                  </p:childTnLst>
                                </p:cTn>
                              </p:par>
                            </p:childTnLst>
                          </p:cTn>
                        </p:par>
                      </p:childTnLst>
                    </p:cTn>
                  </p:par>
                  <p:par>
                    <p:cTn id="67" fill="hold">
                      <p:stCondLst>
                        <p:cond delay="indefinite"/>
                      </p:stCondLst>
                      <p:childTnLst>
                        <p:par>
                          <p:cTn id="68" fill="hold">
                            <p:stCondLst>
                              <p:cond delay="0"/>
                            </p:stCondLst>
                            <p:childTnLst>
                              <p:par>
                                <p:cTn id="69" presetID="18" presetClass="entr" presetSubtype="6" fill="hold" grpId="0" nodeType="click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strips(downRight)">
                                      <p:cBhvr>
                                        <p:cTn id="71" dur="500"/>
                                        <p:tgtEl>
                                          <p:spTgt spid="9"/>
                                        </p:tgtEl>
                                      </p:cBhvr>
                                    </p:animEffect>
                                  </p:childTnLst>
                                </p:cTn>
                              </p:par>
                            </p:childTnLst>
                          </p:cTn>
                        </p:par>
                      </p:childTnLst>
                    </p:cTn>
                  </p:par>
                  <p:par>
                    <p:cTn id="72" fill="hold">
                      <p:stCondLst>
                        <p:cond delay="indefinite"/>
                      </p:stCondLst>
                      <p:childTnLst>
                        <p:par>
                          <p:cTn id="73" fill="hold">
                            <p:stCondLst>
                              <p:cond delay="0"/>
                            </p:stCondLst>
                            <p:childTnLst>
                              <p:par>
                                <p:cTn id="74" presetID="18" presetClass="entr" presetSubtype="6" fill="hold" grpId="0" nodeType="click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strips(downRight)">
                                      <p:cBhvr>
                                        <p:cTn id="7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animBg="1"/>
      <p:bldP spid="11" grpId="0"/>
      <p:bldP spid="12" grpId="0" animBg="1"/>
      <p:bldP spid="13" grpId="0" animBg="1"/>
      <p:bldP spid="14" grpId="0" animBg="1"/>
      <p:bldP spid="15" grpId="0" animBg="1"/>
      <p:bldP spid="17" grpId="0" animBg="1"/>
      <p:bldP spid="18" grpId="0" animBg="1"/>
      <p:bldP spid="1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سحابة 2"/>
          <p:cNvSpPr/>
          <p:nvPr/>
        </p:nvSpPr>
        <p:spPr>
          <a:xfrm>
            <a:off x="571472" y="285728"/>
            <a:ext cx="7643866" cy="6143644"/>
          </a:xfrm>
          <a:prstGeom prst="cloud">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path path="circle">
              <a:fillToRect l="100000" t="100000"/>
            </a:path>
            <a:tileRect r="-100000" b="-100000"/>
          </a:gradFill>
          <a:ln>
            <a:solidFill>
              <a:schemeClr val="accent6">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endParaRPr lang="ar-SA" sz="4800" b="1" spc="50" dirty="0" smtClean="0">
              <a:ln w="11430"/>
              <a:solidFill>
                <a:schemeClr val="tx1"/>
              </a:solidFill>
              <a:effectLst>
                <a:outerShdw blurRad="76200" dist="50800" dir="5400000" algn="tl" rotWithShape="0">
                  <a:srgbClr val="000000">
                    <a:alpha val="65000"/>
                  </a:srgbClr>
                </a:outerShdw>
              </a:effectLst>
            </a:endParaRPr>
          </a:p>
          <a:p>
            <a:pPr algn="ctr"/>
            <a:r>
              <a:rPr lang="ar-SA" sz="4800" b="1" spc="50" dirty="0" smtClean="0">
                <a:ln w="11430"/>
                <a:solidFill>
                  <a:schemeClr val="tx1"/>
                </a:solidFill>
                <a:effectLst>
                  <a:outerShdw blurRad="76200" dist="50800" dir="5400000" algn="tl" rotWithShape="0">
                    <a:srgbClr val="000000">
                      <a:alpha val="65000"/>
                    </a:srgbClr>
                  </a:outerShdw>
                </a:effectLst>
              </a:rPr>
              <a:t>  من الأدوات التي تدخل على الجملة الخبرية(الفعلية)وتفيد نفي حدوث الفعل:</a:t>
            </a:r>
          </a:p>
          <a:p>
            <a:pPr algn="ctr">
              <a:buFontTx/>
              <a:buChar char="-"/>
            </a:pPr>
            <a:r>
              <a:rPr lang="ar-SA" sz="4400" b="1" spc="50" dirty="0" smtClean="0">
                <a:ln w="11430"/>
                <a:solidFill>
                  <a:schemeClr val="tx1"/>
                </a:solidFill>
                <a:effectLst>
                  <a:outerShdw blurRad="76200" dist="50800" dir="5400000" algn="tl" rotWithShape="0">
                    <a:srgbClr val="000000">
                      <a:alpha val="65000"/>
                    </a:srgbClr>
                  </a:outerShdw>
                </a:effectLst>
              </a:rPr>
              <a:t>(ما) للماضي.</a:t>
            </a:r>
          </a:p>
          <a:p>
            <a:pPr algn="ctr">
              <a:buFontTx/>
              <a:buChar char="-"/>
            </a:pPr>
            <a:r>
              <a:rPr lang="ar-SA" sz="4400" b="1" spc="50" dirty="0" smtClean="0">
                <a:ln w="11430"/>
                <a:solidFill>
                  <a:schemeClr val="tx1"/>
                </a:solidFill>
                <a:effectLst>
                  <a:outerShdw blurRad="76200" dist="50800" dir="5400000" algn="tl" rotWithShape="0">
                    <a:srgbClr val="000000">
                      <a:alpha val="65000"/>
                    </a:srgbClr>
                  </a:outerShdw>
                </a:effectLst>
              </a:rPr>
              <a:t> (ما،لن،لم،لا النافية)للمضارع</a:t>
            </a:r>
            <a:endParaRPr lang="ar-SA" sz="4400" b="1" spc="50" dirty="0">
              <a:ln w="11430"/>
              <a:solidFill>
                <a:schemeClr val="tx1"/>
              </a:solidFill>
              <a:effectLst>
                <a:outerShdw blurRad="76200" dist="50800" dir="5400000" algn="tl" rotWithShape="0">
                  <a:srgbClr val="000000">
                    <a:alpha val="65000"/>
                  </a:srgbClr>
                </a:outerShdw>
              </a:effectLst>
            </a:endParaRPr>
          </a:p>
        </p:txBody>
      </p:sp>
      <p:sp>
        <p:nvSpPr>
          <p:cNvPr id="4" name="سحابة 3"/>
          <p:cNvSpPr/>
          <p:nvPr/>
        </p:nvSpPr>
        <p:spPr>
          <a:xfrm>
            <a:off x="6357950" y="214314"/>
            <a:ext cx="2571768" cy="2285992"/>
          </a:xfrm>
          <a:prstGeom prst="cloud">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200" b="1" dirty="0" smtClean="0">
                <a:solidFill>
                  <a:schemeClr val="tx1"/>
                </a:solidFill>
              </a:rPr>
              <a:t>أتذكر أن:</a:t>
            </a:r>
            <a:endParaRPr lang="ar-SA"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4" name="زاوية مطوية 3"/>
          <p:cNvSpPr/>
          <p:nvPr/>
        </p:nvSpPr>
        <p:spPr>
          <a:xfrm rot="834941">
            <a:off x="7842474" y="179781"/>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ثالثاً</a:t>
            </a:r>
            <a:endParaRPr lang="ar-SA" sz="2400" b="1" dirty="0">
              <a:solidFill>
                <a:srgbClr val="C00000"/>
              </a:solidFill>
            </a:endParaRPr>
          </a:p>
        </p:txBody>
      </p:sp>
      <p:sp>
        <p:nvSpPr>
          <p:cNvPr id="5" name="مربع نص 4"/>
          <p:cNvSpPr txBox="1"/>
          <p:nvPr/>
        </p:nvSpPr>
        <p:spPr>
          <a:xfrm>
            <a:off x="83635" y="137205"/>
            <a:ext cx="7845951" cy="523220"/>
          </a:xfrm>
          <a:prstGeom prst="rect">
            <a:avLst/>
          </a:prstGeom>
          <a:noFill/>
        </p:spPr>
        <p:txBody>
          <a:bodyPr wrap="square" rtlCol="1">
            <a:spAutoFit/>
          </a:bodyPr>
          <a:lstStyle/>
          <a:p>
            <a:pPr algn="ctr"/>
            <a:r>
              <a:rPr lang="ar-SA" sz="2800" b="1" dirty="0" smtClean="0">
                <a:cs typeface="DecoType Naskh Extensions" pitchFamily="2" charset="-78"/>
              </a:rPr>
              <a:t>أقرأ الجمل الخبرية الفعلية التالية،ثم أتابع التصنيف فيما تحته خط وفق النموذج المعطى:</a:t>
            </a:r>
            <a:endParaRPr lang="ar-SA" sz="2800" b="1" dirty="0">
              <a:cs typeface="DecoType Naskh Extensions" pitchFamily="2" charset="-78"/>
            </a:endParaRPr>
          </a:p>
        </p:txBody>
      </p:sp>
      <p:graphicFrame>
        <p:nvGraphicFramePr>
          <p:cNvPr id="6" name="جدول 5"/>
          <p:cNvGraphicFramePr>
            <a:graphicFrameLocks noGrp="1"/>
          </p:cNvGraphicFramePr>
          <p:nvPr/>
        </p:nvGraphicFramePr>
        <p:xfrm>
          <a:off x="142844" y="785794"/>
          <a:ext cx="8715436" cy="5913120"/>
        </p:xfrm>
        <a:graphic>
          <a:graphicData uri="http://schemas.openxmlformats.org/drawingml/2006/table">
            <a:tbl>
              <a:tblPr rtl="1" firstRow="1" bandRow="1">
                <a:tableStyleId>{5C22544A-7EE6-4342-B048-85BDC9FD1C3A}</a:tableStyleId>
              </a:tblPr>
              <a:tblGrid>
                <a:gridCol w="4489480"/>
                <a:gridCol w="1123488"/>
                <a:gridCol w="1047516"/>
                <a:gridCol w="1282010"/>
                <a:gridCol w="772942"/>
              </a:tblGrid>
              <a:tr h="370840">
                <a:tc>
                  <a:txBody>
                    <a:bodyPr/>
                    <a:lstStyle/>
                    <a:p>
                      <a:pPr algn="ctr" rtl="1"/>
                      <a:r>
                        <a:rPr lang="ar-SA" sz="2000" b="1" dirty="0" smtClean="0">
                          <a:solidFill>
                            <a:schemeClr val="tx1"/>
                          </a:solidFill>
                        </a:rPr>
                        <a:t>الجمل الخبرية(الفعلية)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r>
                        <a:rPr lang="ar-SA" sz="2000" b="1" dirty="0" smtClean="0">
                          <a:solidFill>
                            <a:schemeClr val="tx1"/>
                          </a:solidFill>
                        </a:rPr>
                        <a:t>الفعل</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r>
                        <a:rPr lang="ar-SA" sz="2000" b="1" dirty="0" smtClean="0">
                          <a:solidFill>
                            <a:schemeClr val="tx1"/>
                          </a:solidFill>
                        </a:rPr>
                        <a:t>زمن</a:t>
                      </a:r>
                      <a:r>
                        <a:rPr lang="ar-SA" sz="2000" b="1" baseline="0" dirty="0" smtClean="0">
                          <a:solidFill>
                            <a:schemeClr val="tx1"/>
                          </a:solidFill>
                        </a:rPr>
                        <a:t> الفعل</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r>
                        <a:rPr lang="ar-SA" sz="2000" b="1" dirty="0" smtClean="0">
                          <a:solidFill>
                            <a:schemeClr val="tx1"/>
                          </a:solidFill>
                        </a:rPr>
                        <a:t>الفاعل</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rowSpan="10">
                  <a:txBody>
                    <a:bodyPr/>
                    <a:lstStyle/>
                    <a:p>
                      <a:pPr algn="ctr" rtl="1"/>
                      <a:endParaRPr lang="ar-SA" sz="2400" b="1" dirty="0" smtClean="0">
                        <a:solidFill>
                          <a:schemeClr val="tx1"/>
                        </a:solidFill>
                      </a:endParaRPr>
                    </a:p>
                    <a:p>
                      <a:pPr algn="ctr" rtl="1"/>
                      <a:endParaRPr lang="ar-SA" sz="2400" b="1" dirty="0" smtClean="0">
                        <a:solidFill>
                          <a:schemeClr val="tx1"/>
                        </a:solidFill>
                      </a:endParaRPr>
                    </a:p>
                    <a:p>
                      <a:pPr algn="ctr" rtl="1"/>
                      <a:r>
                        <a:rPr lang="ar-SA" sz="2400" b="1" dirty="0" smtClean="0">
                          <a:solidFill>
                            <a:schemeClr val="tx1"/>
                          </a:solidFill>
                        </a:rPr>
                        <a:t>جمل</a:t>
                      </a:r>
                    </a:p>
                    <a:p>
                      <a:pPr algn="ctr" rtl="1"/>
                      <a:r>
                        <a:rPr lang="ar-SA" sz="2400" b="1" dirty="0" smtClean="0">
                          <a:solidFill>
                            <a:schemeClr val="tx1"/>
                          </a:solidFill>
                        </a:rPr>
                        <a:t>خبرية</a:t>
                      </a:r>
                    </a:p>
                    <a:p>
                      <a:pPr algn="ctr" rtl="1"/>
                      <a:r>
                        <a:rPr lang="ar-SA" sz="2400" b="1" dirty="0" smtClean="0">
                          <a:solidFill>
                            <a:schemeClr val="tx1"/>
                          </a:solidFill>
                        </a:rPr>
                        <a:t>فعلية</a:t>
                      </a:r>
                    </a:p>
                    <a:p>
                      <a:pPr algn="ctr" rtl="1"/>
                      <a:r>
                        <a:rPr lang="ar-SA" sz="2400" b="1" dirty="0" smtClean="0">
                          <a:solidFill>
                            <a:schemeClr val="tx1"/>
                          </a:solidFill>
                        </a:rPr>
                        <a:t>مثبتة</a:t>
                      </a:r>
                    </a:p>
                    <a:p>
                      <a:pPr algn="ctr" rtl="1"/>
                      <a:endParaRPr lang="ar-SA" sz="2200" b="1" dirty="0" smtClean="0">
                        <a:solidFill>
                          <a:schemeClr val="tx1"/>
                        </a:solidFill>
                      </a:endParaRPr>
                    </a:p>
                    <a:p>
                      <a:pPr algn="ctr" rtl="1"/>
                      <a:endParaRPr lang="ar-SA" sz="2200" b="1" dirty="0" smtClean="0">
                        <a:solidFill>
                          <a:schemeClr val="tx1"/>
                        </a:solidFill>
                      </a:endParaRPr>
                    </a:p>
                    <a:p>
                      <a:pPr algn="ctr" rtl="1"/>
                      <a:endParaRPr lang="ar-SA" sz="2200" b="1" dirty="0" smtClean="0">
                        <a:solidFill>
                          <a:schemeClr val="tx1"/>
                        </a:solidFill>
                      </a:endParaRPr>
                    </a:p>
                    <a:p>
                      <a:pPr algn="ctr" rtl="1"/>
                      <a:endParaRPr lang="ar-SA" sz="2200" b="1" dirty="0" smtClean="0">
                        <a:solidFill>
                          <a:schemeClr val="tx1"/>
                        </a:solidFill>
                      </a:endParaRPr>
                    </a:p>
                    <a:p>
                      <a:pPr algn="ctr" rtl="1"/>
                      <a:endParaRPr lang="ar-SA" sz="2200" b="1" dirty="0" smtClean="0">
                        <a:solidFill>
                          <a:schemeClr val="tx1"/>
                        </a:solidFill>
                      </a:endParaRPr>
                    </a:p>
                    <a:p>
                      <a:pPr algn="ctr" rtl="1"/>
                      <a:endParaRPr lang="ar-SA" sz="2400" b="1" dirty="0" smtClean="0">
                        <a:solidFill>
                          <a:schemeClr val="tx1"/>
                        </a:solidFill>
                      </a:endParaRPr>
                    </a:p>
                    <a:p>
                      <a:pPr algn="ctr" rtl="1"/>
                      <a:r>
                        <a:rPr lang="ar-SA" sz="2400" b="1" dirty="0" smtClean="0">
                          <a:solidFill>
                            <a:schemeClr val="tx1"/>
                          </a:solidFill>
                        </a:rPr>
                        <a:t>جمل</a:t>
                      </a:r>
                    </a:p>
                    <a:p>
                      <a:pPr algn="ctr" rtl="1"/>
                      <a:r>
                        <a:rPr lang="ar-SA" sz="2400" b="1" dirty="0" smtClean="0">
                          <a:solidFill>
                            <a:schemeClr val="tx1"/>
                          </a:solidFill>
                        </a:rPr>
                        <a:t>خبرية</a:t>
                      </a:r>
                    </a:p>
                    <a:p>
                      <a:pPr algn="ctr" rtl="1"/>
                      <a:r>
                        <a:rPr lang="ar-SA" sz="2400" b="1" dirty="0" smtClean="0">
                          <a:solidFill>
                            <a:schemeClr val="tx1"/>
                          </a:solidFill>
                        </a:rPr>
                        <a:t>فعلية</a:t>
                      </a:r>
                    </a:p>
                    <a:p>
                      <a:pPr algn="ctr" rtl="1"/>
                      <a:r>
                        <a:rPr lang="ar-SA" sz="2400" b="1" dirty="0" smtClean="0">
                          <a:solidFill>
                            <a:schemeClr val="tx1"/>
                          </a:solidFill>
                        </a:rPr>
                        <a:t>منفية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r>
              <a:tr h="370840">
                <a:tc>
                  <a:txBody>
                    <a:bodyPr/>
                    <a:lstStyle/>
                    <a:p>
                      <a:pPr algn="ctr" rtl="1"/>
                      <a:r>
                        <a:rPr lang="ar-SA" sz="2200" b="1" dirty="0" smtClean="0">
                          <a:solidFill>
                            <a:schemeClr val="tx1"/>
                          </a:solidFill>
                        </a:rPr>
                        <a:t> </a:t>
                      </a:r>
                      <a:r>
                        <a:rPr lang="ar-SA" sz="2200" b="1" u="sng" dirty="0" smtClean="0">
                          <a:solidFill>
                            <a:schemeClr val="tx1"/>
                          </a:solidFill>
                        </a:rPr>
                        <a:t>يعاني</a:t>
                      </a:r>
                      <a:r>
                        <a:rPr lang="ar-SA" sz="2200" b="1" dirty="0" smtClean="0">
                          <a:solidFill>
                            <a:schemeClr val="tx1"/>
                          </a:solidFill>
                        </a:rPr>
                        <a:t> البحار كثيراً من المشاقّ أثناء الغوص أملاً في الحصول على صدفة قد تحوي</a:t>
                      </a:r>
                      <a:r>
                        <a:rPr lang="ar-SA" sz="2200" b="1" baseline="0" dirty="0" smtClean="0">
                          <a:solidFill>
                            <a:schemeClr val="tx1"/>
                          </a:solidFill>
                        </a:rPr>
                        <a:t> حبة ثمينة</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r>
                        <a:rPr lang="ar-SA" sz="2200" b="1" dirty="0" smtClean="0">
                          <a:solidFill>
                            <a:schemeClr val="tx1"/>
                          </a:solidFill>
                        </a:rPr>
                        <a:t>مضارع</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r>
                        <a:rPr lang="ar-SA" sz="2200" b="1" dirty="0" smtClean="0">
                          <a:solidFill>
                            <a:schemeClr val="tx1"/>
                          </a:solidFill>
                        </a:rPr>
                        <a:t>البحار</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vMerge="1">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r>
              <a:tr h="370840">
                <a:tc>
                  <a:txBody>
                    <a:bodyPr/>
                    <a:lstStyle/>
                    <a:p>
                      <a:pPr algn="ctr" rtl="1"/>
                      <a:r>
                        <a:rPr lang="ar-SA" sz="2200" b="1" dirty="0" smtClean="0">
                          <a:solidFill>
                            <a:schemeClr val="tx1"/>
                          </a:solidFill>
                        </a:rPr>
                        <a:t>ماذا سيحدث عندما </a:t>
                      </a:r>
                      <a:r>
                        <a:rPr lang="ar-SA" sz="2200" b="1" u="sng" dirty="0" smtClean="0">
                          <a:solidFill>
                            <a:schemeClr val="tx1"/>
                          </a:solidFill>
                        </a:rPr>
                        <a:t>نزرع</a:t>
                      </a:r>
                      <a:r>
                        <a:rPr lang="ar-SA" sz="2200" b="1" dirty="0" smtClean="0">
                          <a:solidFill>
                            <a:schemeClr val="tx1"/>
                          </a:solidFill>
                        </a:rPr>
                        <a:t> اللؤلؤ داخل الصدفة؟</a:t>
                      </a:r>
                    </a:p>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vMerge="1">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r>
              <a:tr h="370840">
                <a:tc>
                  <a:txBody>
                    <a:bodyPr/>
                    <a:lstStyle/>
                    <a:p>
                      <a:pPr algn="ctr" rtl="1"/>
                      <a:r>
                        <a:rPr lang="ar-SA" sz="2200" b="1" dirty="0" smtClean="0">
                          <a:solidFill>
                            <a:schemeClr val="tx1"/>
                          </a:solidFill>
                        </a:rPr>
                        <a:t>سوف </a:t>
                      </a:r>
                      <a:r>
                        <a:rPr lang="ar-SA" sz="2200" b="1" u="sng" dirty="0" smtClean="0">
                          <a:solidFill>
                            <a:schemeClr val="tx1"/>
                          </a:solidFill>
                        </a:rPr>
                        <a:t>أدرس</a:t>
                      </a:r>
                      <a:r>
                        <a:rPr lang="ar-SA" sz="2200" b="1" dirty="0" smtClean="0">
                          <a:solidFill>
                            <a:schemeClr val="tx1"/>
                          </a:solidFill>
                        </a:rPr>
                        <a:t> شيئاً عن حياة المحارة داخل الصدف</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vMerge="1">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r>
              <a:tr h="370840">
                <a:tc>
                  <a:txBody>
                    <a:bodyPr/>
                    <a:lstStyle/>
                    <a:p>
                      <a:pPr algn="ctr" rtl="1"/>
                      <a:r>
                        <a:rPr lang="ar-SA" sz="2200" b="1" dirty="0" smtClean="0">
                          <a:solidFill>
                            <a:schemeClr val="tx1"/>
                          </a:solidFill>
                        </a:rPr>
                        <a:t>ذات يوم </a:t>
                      </a:r>
                      <a:r>
                        <a:rPr lang="ar-SA" sz="2200" b="1" u="sng" dirty="0" smtClean="0">
                          <a:solidFill>
                            <a:schemeClr val="tx1"/>
                          </a:solidFill>
                        </a:rPr>
                        <a:t>حدث</a:t>
                      </a:r>
                      <a:r>
                        <a:rPr lang="ar-SA" sz="2200" b="1" baseline="0" dirty="0" smtClean="0">
                          <a:solidFill>
                            <a:schemeClr val="tx1"/>
                          </a:solidFill>
                        </a:rPr>
                        <a:t> تغيير في اقتصاد هذه الدولة </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vMerge="1">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r>
              <a:tr h="370840">
                <a:tc>
                  <a:txBody>
                    <a:bodyPr/>
                    <a:lstStyle/>
                    <a:p>
                      <a:pPr algn="ctr" rtl="1"/>
                      <a:r>
                        <a:rPr lang="ar-SA" sz="2200" b="1" dirty="0" smtClean="0">
                          <a:solidFill>
                            <a:schemeClr val="tx1"/>
                          </a:solidFill>
                        </a:rPr>
                        <a:t>لقد </a:t>
                      </a:r>
                      <a:r>
                        <a:rPr lang="ar-SA" sz="2200" b="1" u="sng" dirty="0" smtClean="0">
                          <a:solidFill>
                            <a:schemeClr val="tx1"/>
                          </a:solidFill>
                        </a:rPr>
                        <a:t>ماتت</a:t>
                      </a:r>
                      <a:r>
                        <a:rPr lang="ar-SA" sz="2200" b="1" dirty="0" smtClean="0">
                          <a:solidFill>
                            <a:schemeClr val="tx1"/>
                          </a:solidFill>
                        </a:rPr>
                        <a:t> كل المحاورات التي كان</a:t>
                      </a:r>
                      <a:r>
                        <a:rPr lang="ar-SA" sz="2200" b="1" baseline="0" dirty="0" smtClean="0">
                          <a:solidFill>
                            <a:schemeClr val="tx1"/>
                          </a:solidFill>
                        </a:rPr>
                        <a:t> يحلم بها بالفعل</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vMerge="1">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r>
              <a:tr h="370840">
                <a:tc>
                  <a:txBody>
                    <a:bodyPr/>
                    <a:lstStyle/>
                    <a:p>
                      <a:pPr algn="ctr" rtl="1"/>
                      <a:r>
                        <a:rPr lang="ar-SA" sz="2200" b="1" dirty="0" smtClean="0">
                          <a:solidFill>
                            <a:schemeClr val="tx1"/>
                          </a:solidFill>
                        </a:rPr>
                        <a:t>لم </a:t>
                      </a:r>
                      <a:r>
                        <a:rPr lang="ar-SA" sz="2200" b="1" u="sng" dirty="0" smtClean="0">
                          <a:solidFill>
                            <a:schemeClr val="tx1"/>
                          </a:solidFill>
                        </a:rPr>
                        <a:t>يهتم</a:t>
                      </a:r>
                      <a:r>
                        <a:rPr lang="ar-SA" sz="2200" b="1" dirty="0" smtClean="0">
                          <a:solidFill>
                            <a:schemeClr val="tx1"/>
                          </a:solidFill>
                        </a:rPr>
                        <a:t>(ميكوموتو)بما تنبأ به الناس عن إخفاقه</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vMerge="1">
                  <a:txBody>
                    <a:bodyPr/>
                    <a:lstStyle/>
                    <a:p>
                      <a:pPr rtl="1"/>
                      <a:endParaRPr lang="ar-SA"/>
                    </a:p>
                  </a:txBody>
                  <a:tcPr/>
                </a:tc>
              </a:tr>
              <a:tr h="370840">
                <a:tc>
                  <a:txBody>
                    <a:bodyPr/>
                    <a:lstStyle/>
                    <a:p>
                      <a:pPr algn="ctr" rtl="1"/>
                      <a:r>
                        <a:rPr lang="ar-SA" sz="2200" b="1" dirty="0" smtClean="0">
                          <a:solidFill>
                            <a:schemeClr val="tx1"/>
                          </a:solidFill>
                        </a:rPr>
                        <a:t>يصبح الجسم الغريب ناعماً أملس </a:t>
                      </a:r>
                      <a:r>
                        <a:rPr lang="ar-SA" sz="2200" b="1" u="sng" dirty="0" smtClean="0">
                          <a:solidFill>
                            <a:schemeClr val="tx1"/>
                          </a:solidFill>
                        </a:rPr>
                        <a:t>لا يؤذي</a:t>
                      </a:r>
                      <a:endParaRPr lang="ar-SA" sz="2200" b="1" u="sng"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vMerge="1">
                  <a:txBody>
                    <a:bodyPr/>
                    <a:lstStyle/>
                    <a:p>
                      <a:pPr algn="ctr" rtl="1"/>
                      <a:endParaRPr lang="ar-SA" sz="20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r>
              <a:tr h="370840">
                <a:tc>
                  <a:txBody>
                    <a:bodyPr/>
                    <a:lstStyle/>
                    <a:p>
                      <a:pPr algn="ctr" rtl="1"/>
                      <a:r>
                        <a:rPr lang="ar-SA" sz="2200" b="1" dirty="0" smtClean="0">
                          <a:solidFill>
                            <a:schemeClr val="tx1"/>
                          </a:solidFill>
                        </a:rPr>
                        <a:t>إذا نجحت كفكرة فإنها </a:t>
                      </a:r>
                      <a:r>
                        <a:rPr lang="ar-SA" sz="2200" b="1" u="sng" dirty="0" smtClean="0">
                          <a:solidFill>
                            <a:schemeClr val="tx1"/>
                          </a:solidFill>
                        </a:rPr>
                        <a:t>تنجح</a:t>
                      </a:r>
                      <a:r>
                        <a:rPr lang="ar-SA" sz="2200" b="1" dirty="0" smtClean="0">
                          <a:solidFill>
                            <a:schemeClr val="tx1"/>
                          </a:solidFill>
                        </a:rPr>
                        <a:t> كصناعة وتجارة</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vMerge="1">
                  <a:txBody>
                    <a:bodyPr/>
                    <a:lstStyle/>
                    <a:p>
                      <a:pPr rtl="1"/>
                      <a:endParaRPr lang="ar-SA"/>
                    </a:p>
                  </a:txBody>
                  <a:tcPr/>
                </a:tc>
              </a:tr>
              <a:tr h="370840">
                <a:tc>
                  <a:txBody>
                    <a:bodyPr/>
                    <a:lstStyle/>
                    <a:p>
                      <a:pPr algn="ctr" rtl="1"/>
                      <a:r>
                        <a:rPr lang="ar-SA" sz="2200" b="1" dirty="0" smtClean="0">
                          <a:solidFill>
                            <a:schemeClr val="tx1"/>
                          </a:solidFill>
                        </a:rPr>
                        <a:t>ولكنه ما </a:t>
                      </a:r>
                      <a:r>
                        <a:rPr lang="ar-SA" sz="2200" b="1" u="sng" dirty="0" smtClean="0">
                          <a:solidFill>
                            <a:schemeClr val="tx1"/>
                          </a:solidFill>
                        </a:rPr>
                        <a:t>نجح</a:t>
                      </a:r>
                      <a:r>
                        <a:rPr lang="ar-SA" sz="2200" b="1" dirty="0" smtClean="0">
                          <a:solidFill>
                            <a:schemeClr val="tx1"/>
                          </a:solidFill>
                        </a:rPr>
                        <a:t> لفقده الخبرة في علم الأحياء</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c vMerge="1">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lin ang="10800000" scaled="1"/>
                      <a:tileRect/>
                    </a:gradFill>
                  </a:tcPr>
                </a:tc>
              </a:tr>
            </a:tbl>
          </a:graphicData>
        </a:graphic>
      </p:graphicFrame>
      <p:sp>
        <p:nvSpPr>
          <p:cNvPr id="7" name="مربع نص 6"/>
          <p:cNvSpPr txBox="1"/>
          <p:nvPr/>
        </p:nvSpPr>
        <p:spPr>
          <a:xfrm>
            <a:off x="3214678" y="1262706"/>
            <a:ext cx="1071570" cy="523220"/>
          </a:xfrm>
          <a:prstGeom prst="rect">
            <a:avLst/>
          </a:prstGeom>
          <a:noFill/>
        </p:spPr>
        <p:txBody>
          <a:bodyPr wrap="square" rtlCol="1">
            <a:spAutoFit/>
          </a:bodyPr>
          <a:lstStyle/>
          <a:p>
            <a:pPr algn="ctr"/>
            <a:r>
              <a:rPr lang="ar-SA" sz="2800" b="1" dirty="0" smtClean="0">
                <a:solidFill>
                  <a:srgbClr val="C00000"/>
                </a:solidFill>
              </a:rPr>
              <a:t>يعاني</a:t>
            </a:r>
            <a:endParaRPr lang="ar-SA" b="1" dirty="0">
              <a:solidFill>
                <a:srgbClr val="C00000"/>
              </a:solidFill>
            </a:endParaRPr>
          </a:p>
        </p:txBody>
      </p:sp>
      <p:sp>
        <p:nvSpPr>
          <p:cNvPr id="8" name="مربع نص 7"/>
          <p:cNvSpPr txBox="1"/>
          <p:nvPr/>
        </p:nvSpPr>
        <p:spPr>
          <a:xfrm>
            <a:off x="3214678" y="1619896"/>
            <a:ext cx="1071570" cy="523220"/>
          </a:xfrm>
          <a:prstGeom prst="rect">
            <a:avLst/>
          </a:prstGeom>
          <a:noFill/>
        </p:spPr>
        <p:txBody>
          <a:bodyPr wrap="square" rtlCol="1">
            <a:spAutoFit/>
          </a:bodyPr>
          <a:lstStyle/>
          <a:p>
            <a:pPr algn="ctr"/>
            <a:r>
              <a:rPr lang="ar-SA" sz="2800" b="1" dirty="0" smtClean="0">
                <a:solidFill>
                  <a:srgbClr val="C00000"/>
                </a:solidFill>
              </a:rPr>
              <a:t>تحوي</a:t>
            </a:r>
            <a:endParaRPr lang="ar-SA" b="1" dirty="0">
              <a:solidFill>
                <a:srgbClr val="C00000"/>
              </a:solidFill>
            </a:endParaRPr>
          </a:p>
        </p:txBody>
      </p:sp>
      <p:sp>
        <p:nvSpPr>
          <p:cNvPr id="9" name="مربع نص 8"/>
          <p:cNvSpPr txBox="1"/>
          <p:nvPr/>
        </p:nvSpPr>
        <p:spPr>
          <a:xfrm>
            <a:off x="2143108" y="1523328"/>
            <a:ext cx="1071570" cy="523220"/>
          </a:xfrm>
          <a:prstGeom prst="rect">
            <a:avLst/>
          </a:prstGeom>
          <a:noFill/>
        </p:spPr>
        <p:txBody>
          <a:bodyPr wrap="square" rtlCol="1">
            <a:spAutoFit/>
          </a:bodyPr>
          <a:lstStyle/>
          <a:p>
            <a:pPr algn="ctr"/>
            <a:r>
              <a:rPr lang="ar-SA" sz="2800" b="1" dirty="0" smtClean="0">
                <a:solidFill>
                  <a:srgbClr val="C00000"/>
                </a:solidFill>
              </a:rPr>
              <a:t>مضارع</a:t>
            </a:r>
            <a:endParaRPr lang="ar-SA" b="1" dirty="0">
              <a:solidFill>
                <a:srgbClr val="C00000"/>
              </a:solidFill>
            </a:endParaRPr>
          </a:p>
        </p:txBody>
      </p:sp>
      <p:sp>
        <p:nvSpPr>
          <p:cNvPr id="10" name="مربع نص 9"/>
          <p:cNvSpPr txBox="1"/>
          <p:nvPr/>
        </p:nvSpPr>
        <p:spPr>
          <a:xfrm>
            <a:off x="857224" y="1551846"/>
            <a:ext cx="1357322" cy="430887"/>
          </a:xfrm>
          <a:prstGeom prst="rect">
            <a:avLst/>
          </a:prstGeom>
          <a:noFill/>
        </p:spPr>
        <p:txBody>
          <a:bodyPr wrap="square" rtlCol="1">
            <a:spAutoFit/>
          </a:bodyPr>
          <a:lstStyle/>
          <a:p>
            <a:pPr algn="ctr"/>
            <a:r>
              <a:rPr lang="ar-SA" sz="2200" b="1" dirty="0" smtClean="0">
                <a:solidFill>
                  <a:srgbClr val="C00000"/>
                </a:solidFill>
              </a:rPr>
              <a:t>ضمير مستتر</a:t>
            </a:r>
          </a:p>
        </p:txBody>
      </p:sp>
      <p:sp>
        <p:nvSpPr>
          <p:cNvPr id="11" name="مربع نص 10"/>
          <p:cNvSpPr txBox="1"/>
          <p:nvPr/>
        </p:nvSpPr>
        <p:spPr>
          <a:xfrm>
            <a:off x="3214678" y="2214554"/>
            <a:ext cx="1071570" cy="523220"/>
          </a:xfrm>
          <a:prstGeom prst="rect">
            <a:avLst/>
          </a:prstGeom>
          <a:noFill/>
        </p:spPr>
        <p:txBody>
          <a:bodyPr wrap="square" rtlCol="1">
            <a:spAutoFit/>
          </a:bodyPr>
          <a:lstStyle/>
          <a:p>
            <a:pPr algn="ctr"/>
            <a:r>
              <a:rPr lang="ar-SA" sz="2800" b="1" dirty="0" smtClean="0">
                <a:solidFill>
                  <a:srgbClr val="C00000"/>
                </a:solidFill>
              </a:rPr>
              <a:t>يحدث</a:t>
            </a:r>
            <a:endParaRPr lang="ar-SA" b="1" dirty="0">
              <a:solidFill>
                <a:srgbClr val="C00000"/>
              </a:solidFill>
            </a:endParaRPr>
          </a:p>
        </p:txBody>
      </p:sp>
      <p:sp>
        <p:nvSpPr>
          <p:cNvPr id="12" name="مربع نص 11"/>
          <p:cNvSpPr txBox="1"/>
          <p:nvPr/>
        </p:nvSpPr>
        <p:spPr>
          <a:xfrm>
            <a:off x="2143108" y="2237708"/>
            <a:ext cx="1071570" cy="523220"/>
          </a:xfrm>
          <a:prstGeom prst="rect">
            <a:avLst/>
          </a:prstGeom>
          <a:noFill/>
        </p:spPr>
        <p:txBody>
          <a:bodyPr wrap="square" rtlCol="1">
            <a:spAutoFit/>
          </a:bodyPr>
          <a:lstStyle/>
          <a:p>
            <a:pPr algn="ctr"/>
            <a:r>
              <a:rPr lang="ar-SA" sz="2800" b="1" dirty="0" smtClean="0">
                <a:solidFill>
                  <a:srgbClr val="C00000"/>
                </a:solidFill>
              </a:rPr>
              <a:t>مضارع</a:t>
            </a:r>
            <a:endParaRPr lang="ar-SA" b="1" dirty="0">
              <a:solidFill>
                <a:srgbClr val="C00000"/>
              </a:solidFill>
            </a:endParaRPr>
          </a:p>
        </p:txBody>
      </p:sp>
      <p:sp>
        <p:nvSpPr>
          <p:cNvPr id="14" name="مربع نص 13"/>
          <p:cNvSpPr txBox="1"/>
          <p:nvPr/>
        </p:nvSpPr>
        <p:spPr>
          <a:xfrm>
            <a:off x="928662" y="2214554"/>
            <a:ext cx="1285884" cy="430887"/>
          </a:xfrm>
          <a:prstGeom prst="rect">
            <a:avLst/>
          </a:prstGeom>
          <a:noFill/>
        </p:spPr>
        <p:txBody>
          <a:bodyPr wrap="square" rtlCol="1">
            <a:spAutoFit/>
          </a:bodyPr>
          <a:lstStyle/>
          <a:p>
            <a:pPr algn="ctr"/>
            <a:r>
              <a:rPr lang="ar-SA" sz="2200" b="1" dirty="0" smtClean="0">
                <a:solidFill>
                  <a:srgbClr val="C00000"/>
                </a:solidFill>
              </a:rPr>
              <a:t>ضمير(هو)</a:t>
            </a:r>
            <a:endParaRPr lang="ar-SA" sz="2200" b="1" dirty="0">
              <a:solidFill>
                <a:srgbClr val="C00000"/>
              </a:solidFill>
            </a:endParaRPr>
          </a:p>
        </p:txBody>
      </p:sp>
      <p:sp>
        <p:nvSpPr>
          <p:cNvPr id="16" name="مربع نص 15"/>
          <p:cNvSpPr txBox="1"/>
          <p:nvPr/>
        </p:nvSpPr>
        <p:spPr>
          <a:xfrm>
            <a:off x="3214678" y="2596874"/>
            <a:ext cx="1071570" cy="523220"/>
          </a:xfrm>
          <a:prstGeom prst="rect">
            <a:avLst/>
          </a:prstGeom>
          <a:noFill/>
        </p:spPr>
        <p:txBody>
          <a:bodyPr wrap="square" rtlCol="1">
            <a:spAutoFit/>
          </a:bodyPr>
          <a:lstStyle/>
          <a:p>
            <a:pPr algn="ctr"/>
            <a:r>
              <a:rPr lang="ar-SA" sz="2800" b="1" dirty="0" smtClean="0">
                <a:solidFill>
                  <a:srgbClr val="C00000"/>
                </a:solidFill>
              </a:rPr>
              <a:t>نزرع</a:t>
            </a:r>
            <a:endParaRPr lang="ar-SA" b="1" dirty="0">
              <a:solidFill>
                <a:srgbClr val="C00000"/>
              </a:solidFill>
            </a:endParaRPr>
          </a:p>
        </p:txBody>
      </p:sp>
      <p:sp>
        <p:nvSpPr>
          <p:cNvPr id="17" name="مربع نص 16"/>
          <p:cNvSpPr txBox="1"/>
          <p:nvPr/>
        </p:nvSpPr>
        <p:spPr>
          <a:xfrm>
            <a:off x="2143108" y="2620028"/>
            <a:ext cx="1071570" cy="523220"/>
          </a:xfrm>
          <a:prstGeom prst="rect">
            <a:avLst/>
          </a:prstGeom>
          <a:noFill/>
        </p:spPr>
        <p:txBody>
          <a:bodyPr wrap="square" rtlCol="1">
            <a:spAutoFit/>
          </a:bodyPr>
          <a:lstStyle/>
          <a:p>
            <a:pPr algn="ctr"/>
            <a:r>
              <a:rPr lang="ar-SA" sz="2800" b="1" dirty="0" smtClean="0">
                <a:solidFill>
                  <a:srgbClr val="C00000"/>
                </a:solidFill>
              </a:rPr>
              <a:t>مضارع</a:t>
            </a:r>
            <a:endParaRPr lang="ar-SA" b="1" dirty="0">
              <a:solidFill>
                <a:srgbClr val="C00000"/>
              </a:solidFill>
            </a:endParaRPr>
          </a:p>
        </p:txBody>
      </p:sp>
      <p:sp>
        <p:nvSpPr>
          <p:cNvPr id="18" name="مربع نص 17"/>
          <p:cNvSpPr txBox="1"/>
          <p:nvPr/>
        </p:nvSpPr>
        <p:spPr>
          <a:xfrm>
            <a:off x="785786" y="2596874"/>
            <a:ext cx="1428760" cy="430887"/>
          </a:xfrm>
          <a:prstGeom prst="rect">
            <a:avLst/>
          </a:prstGeom>
          <a:noFill/>
        </p:spPr>
        <p:txBody>
          <a:bodyPr wrap="square" rtlCol="1">
            <a:spAutoFit/>
          </a:bodyPr>
          <a:lstStyle/>
          <a:p>
            <a:r>
              <a:rPr lang="ar-SA" sz="2200" b="1" dirty="0" smtClean="0">
                <a:solidFill>
                  <a:srgbClr val="C00000"/>
                </a:solidFill>
              </a:rPr>
              <a:t>ضمير( نحن)</a:t>
            </a:r>
          </a:p>
        </p:txBody>
      </p:sp>
      <p:sp>
        <p:nvSpPr>
          <p:cNvPr id="19" name="مربع نص 18"/>
          <p:cNvSpPr txBox="1"/>
          <p:nvPr/>
        </p:nvSpPr>
        <p:spPr>
          <a:xfrm>
            <a:off x="3286116" y="3096940"/>
            <a:ext cx="1071570" cy="523220"/>
          </a:xfrm>
          <a:prstGeom prst="rect">
            <a:avLst/>
          </a:prstGeom>
          <a:noFill/>
        </p:spPr>
        <p:txBody>
          <a:bodyPr wrap="square" rtlCol="1">
            <a:spAutoFit/>
          </a:bodyPr>
          <a:lstStyle/>
          <a:p>
            <a:pPr algn="ctr"/>
            <a:r>
              <a:rPr lang="ar-SA" sz="2800" b="1" dirty="0" smtClean="0">
                <a:solidFill>
                  <a:srgbClr val="C00000"/>
                </a:solidFill>
              </a:rPr>
              <a:t>أدرس</a:t>
            </a:r>
            <a:endParaRPr lang="ar-SA" b="1" dirty="0">
              <a:solidFill>
                <a:srgbClr val="C00000"/>
              </a:solidFill>
            </a:endParaRPr>
          </a:p>
        </p:txBody>
      </p:sp>
      <p:sp>
        <p:nvSpPr>
          <p:cNvPr id="20" name="مربع نص 19"/>
          <p:cNvSpPr txBox="1"/>
          <p:nvPr/>
        </p:nvSpPr>
        <p:spPr>
          <a:xfrm>
            <a:off x="2214546" y="3120094"/>
            <a:ext cx="1071570" cy="523220"/>
          </a:xfrm>
          <a:prstGeom prst="rect">
            <a:avLst/>
          </a:prstGeom>
          <a:noFill/>
        </p:spPr>
        <p:txBody>
          <a:bodyPr wrap="square" rtlCol="1">
            <a:spAutoFit/>
          </a:bodyPr>
          <a:lstStyle/>
          <a:p>
            <a:pPr algn="ctr"/>
            <a:r>
              <a:rPr lang="ar-SA" sz="2800" b="1" dirty="0" smtClean="0">
                <a:solidFill>
                  <a:srgbClr val="C00000"/>
                </a:solidFill>
              </a:rPr>
              <a:t>مضارع</a:t>
            </a:r>
            <a:endParaRPr lang="ar-SA" b="1" dirty="0">
              <a:solidFill>
                <a:srgbClr val="C00000"/>
              </a:solidFill>
            </a:endParaRPr>
          </a:p>
        </p:txBody>
      </p:sp>
      <p:sp>
        <p:nvSpPr>
          <p:cNvPr id="22" name="مربع نص 21"/>
          <p:cNvSpPr txBox="1"/>
          <p:nvPr/>
        </p:nvSpPr>
        <p:spPr>
          <a:xfrm>
            <a:off x="714348" y="3140989"/>
            <a:ext cx="1428760" cy="430887"/>
          </a:xfrm>
          <a:prstGeom prst="rect">
            <a:avLst/>
          </a:prstGeom>
          <a:noFill/>
        </p:spPr>
        <p:txBody>
          <a:bodyPr wrap="square" rtlCol="1">
            <a:spAutoFit/>
          </a:bodyPr>
          <a:lstStyle/>
          <a:p>
            <a:r>
              <a:rPr lang="ar-SA" sz="2200" b="1" dirty="0" smtClean="0">
                <a:solidFill>
                  <a:srgbClr val="C00000"/>
                </a:solidFill>
              </a:rPr>
              <a:t>ضمير( أنا)</a:t>
            </a:r>
          </a:p>
        </p:txBody>
      </p:sp>
      <p:sp>
        <p:nvSpPr>
          <p:cNvPr id="23" name="مربع نص 22"/>
          <p:cNvSpPr txBox="1"/>
          <p:nvPr/>
        </p:nvSpPr>
        <p:spPr>
          <a:xfrm>
            <a:off x="3286116" y="3739882"/>
            <a:ext cx="1071570" cy="523220"/>
          </a:xfrm>
          <a:prstGeom prst="rect">
            <a:avLst/>
          </a:prstGeom>
          <a:noFill/>
        </p:spPr>
        <p:txBody>
          <a:bodyPr wrap="square" rtlCol="1">
            <a:spAutoFit/>
          </a:bodyPr>
          <a:lstStyle/>
          <a:p>
            <a:pPr algn="ctr"/>
            <a:r>
              <a:rPr lang="ar-SA" sz="2800" b="1" dirty="0" smtClean="0">
                <a:solidFill>
                  <a:srgbClr val="C00000"/>
                </a:solidFill>
              </a:rPr>
              <a:t>حدث</a:t>
            </a:r>
            <a:endParaRPr lang="ar-SA" b="1" dirty="0">
              <a:solidFill>
                <a:srgbClr val="C00000"/>
              </a:solidFill>
            </a:endParaRPr>
          </a:p>
        </p:txBody>
      </p:sp>
      <p:sp>
        <p:nvSpPr>
          <p:cNvPr id="24" name="مربع نص 23"/>
          <p:cNvSpPr txBox="1"/>
          <p:nvPr/>
        </p:nvSpPr>
        <p:spPr>
          <a:xfrm>
            <a:off x="2214546" y="3763036"/>
            <a:ext cx="1071570" cy="523220"/>
          </a:xfrm>
          <a:prstGeom prst="rect">
            <a:avLst/>
          </a:prstGeom>
          <a:noFill/>
        </p:spPr>
        <p:txBody>
          <a:bodyPr wrap="square" rtlCol="1">
            <a:spAutoFit/>
          </a:bodyPr>
          <a:lstStyle/>
          <a:p>
            <a:pPr algn="ctr"/>
            <a:r>
              <a:rPr lang="ar-SA" sz="2800" b="1" dirty="0" smtClean="0">
                <a:solidFill>
                  <a:srgbClr val="C00000"/>
                </a:solidFill>
              </a:rPr>
              <a:t>ماض</a:t>
            </a:r>
            <a:endParaRPr lang="ar-SA" b="1" dirty="0">
              <a:solidFill>
                <a:srgbClr val="C00000"/>
              </a:solidFill>
            </a:endParaRPr>
          </a:p>
        </p:txBody>
      </p:sp>
      <p:sp>
        <p:nvSpPr>
          <p:cNvPr id="25" name="مربع نص 24"/>
          <p:cNvSpPr txBox="1"/>
          <p:nvPr/>
        </p:nvSpPr>
        <p:spPr>
          <a:xfrm>
            <a:off x="1000100" y="3714752"/>
            <a:ext cx="1071570" cy="523220"/>
          </a:xfrm>
          <a:prstGeom prst="rect">
            <a:avLst/>
          </a:prstGeom>
          <a:noFill/>
        </p:spPr>
        <p:txBody>
          <a:bodyPr wrap="square" rtlCol="1">
            <a:spAutoFit/>
          </a:bodyPr>
          <a:lstStyle/>
          <a:p>
            <a:pPr algn="ctr"/>
            <a:r>
              <a:rPr lang="ar-SA" sz="2800" b="1" dirty="0" smtClean="0">
                <a:solidFill>
                  <a:srgbClr val="C00000"/>
                </a:solidFill>
              </a:rPr>
              <a:t>تغيير</a:t>
            </a:r>
            <a:endParaRPr lang="ar-SA" b="1" dirty="0">
              <a:solidFill>
                <a:srgbClr val="C00000"/>
              </a:solidFill>
            </a:endParaRPr>
          </a:p>
        </p:txBody>
      </p:sp>
      <p:sp>
        <p:nvSpPr>
          <p:cNvPr id="26" name="مربع نص 25"/>
          <p:cNvSpPr txBox="1"/>
          <p:nvPr/>
        </p:nvSpPr>
        <p:spPr>
          <a:xfrm>
            <a:off x="3286116" y="4311386"/>
            <a:ext cx="1071570" cy="523220"/>
          </a:xfrm>
          <a:prstGeom prst="rect">
            <a:avLst/>
          </a:prstGeom>
          <a:noFill/>
        </p:spPr>
        <p:txBody>
          <a:bodyPr wrap="square" rtlCol="1">
            <a:spAutoFit/>
          </a:bodyPr>
          <a:lstStyle/>
          <a:p>
            <a:pPr algn="ctr"/>
            <a:r>
              <a:rPr lang="ar-SA" sz="2800" b="1" dirty="0" smtClean="0">
                <a:solidFill>
                  <a:srgbClr val="C00000"/>
                </a:solidFill>
              </a:rPr>
              <a:t>ماتت</a:t>
            </a:r>
            <a:endParaRPr lang="ar-SA" b="1" dirty="0">
              <a:solidFill>
                <a:srgbClr val="C00000"/>
              </a:solidFill>
            </a:endParaRPr>
          </a:p>
        </p:txBody>
      </p:sp>
      <p:sp>
        <p:nvSpPr>
          <p:cNvPr id="27" name="مربع نص 26"/>
          <p:cNvSpPr txBox="1"/>
          <p:nvPr/>
        </p:nvSpPr>
        <p:spPr>
          <a:xfrm>
            <a:off x="2214546" y="4334540"/>
            <a:ext cx="1071570" cy="523220"/>
          </a:xfrm>
          <a:prstGeom prst="rect">
            <a:avLst/>
          </a:prstGeom>
          <a:noFill/>
        </p:spPr>
        <p:txBody>
          <a:bodyPr wrap="square" rtlCol="1">
            <a:spAutoFit/>
          </a:bodyPr>
          <a:lstStyle/>
          <a:p>
            <a:pPr algn="ctr"/>
            <a:r>
              <a:rPr lang="ar-SA" sz="2800" b="1" dirty="0" smtClean="0">
                <a:solidFill>
                  <a:srgbClr val="C00000"/>
                </a:solidFill>
              </a:rPr>
              <a:t>ماض</a:t>
            </a:r>
            <a:endParaRPr lang="ar-SA" b="1" dirty="0">
              <a:solidFill>
                <a:srgbClr val="C00000"/>
              </a:solidFill>
            </a:endParaRPr>
          </a:p>
        </p:txBody>
      </p:sp>
      <p:sp>
        <p:nvSpPr>
          <p:cNvPr id="28" name="مربع نص 27"/>
          <p:cNvSpPr txBox="1"/>
          <p:nvPr/>
        </p:nvSpPr>
        <p:spPr>
          <a:xfrm>
            <a:off x="1000100" y="4286256"/>
            <a:ext cx="1071570" cy="523220"/>
          </a:xfrm>
          <a:prstGeom prst="rect">
            <a:avLst/>
          </a:prstGeom>
          <a:noFill/>
        </p:spPr>
        <p:txBody>
          <a:bodyPr wrap="square" rtlCol="1">
            <a:spAutoFit/>
          </a:bodyPr>
          <a:lstStyle/>
          <a:p>
            <a:pPr algn="ctr"/>
            <a:r>
              <a:rPr lang="ar-SA" sz="2800" b="1" dirty="0" smtClean="0">
                <a:solidFill>
                  <a:srgbClr val="C00000"/>
                </a:solidFill>
              </a:rPr>
              <a:t>كل</a:t>
            </a:r>
            <a:endParaRPr lang="ar-SA" b="1" dirty="0">
              <a:solidFill>
                <a:srgbClr val="C00000"/>
              </a:solidFill>
            </a:endParaRPr>
          </a:p>
        </p:txBody>
      </p:sp>
      <p:sp>
        <p:nvSpPr>
          <p:cNvPr id="29" name="مربع نص 28"/>
          <p:cNvSpPr txBox="1"/>
          <p:nvPr/>
        </p:nvSpPr>
        <p:spPr>
          <a:xfrm>
            <a:off x="3357554" y="4954328"/>
            <a:ext cx="1071570" cy="523220"/>
          </a:xfrm>
          <a:prstGeom prst="rect">
            <a:avLst/>
          </a:prstGeom>
          <a:noFill/>
        </p:spPr>
        <p:txBody>
          <a:bodyPr wrap="square" rtlCol="1">
            <a:spAutoFit/>
          </a:bodyPr>
          <a:lstStyle/>
          <a:p>
            <a:pPr algn="ctr"/>
            <a:r>
              <a:rPr lang="ar-SA" sz="2800" b="1" dirty="0" smtClean="0">
                <a:solidFill>
                  <a:srgbClr val="C00000"/>
                </a:solidFill>
              </a:rPr>
              <a:t>يهتم</a:t>
            </a:r>
            <a:endParaRPr lang="ar-SA" b="1" dirty="0">
              <a:solidFill>
                <a:srgbClr val="C00000"/>
              </a:solidFill>
            </a:endParaRPr>
          </a:p>
        </p:txBody>
      </p:sp>
      <p:sp>
        <p:nvSpPr>
          <p:cNvPr id="30" name="مربع نص 29"/>
          <p:cNvSpPr txBox="1"/>
          <p:nvPr/>
        </p:nvSpPr>
        <p:spPr>
          <a:xfrm>
            <a:off x="2214546" y="4929198"/>
            <a:ext cx="1071570" cy="523220"/>
          </a:xfrm>
          <a:prstGeom prst="rect">
            <a:avLst/>
          </a:prstGeom>
          <a:noFill/>
        </p:spPr>
        <p:txBody>
          <a:bodyPr wrap="square" rtlCol="1">
            <a:spAutoFit/>
          </a:bodyPr>
          <a:lstStyle/>
          <a:p>
            <a:pPr algn="ctr"/>
            <a:r>
              <a:rPr lang="ar-SA" sz="2800" b="1" dirty="0" smtClean="0">
                <a:solidFill>
                  <a:srgbClr val="C00000"/>
                </a:solidFill>
              </a:rPr>
              <a:t>مضارع</a:t>
            </a:r>
            <a:endParaRPr lang="ar-SA" b="1" dirty="0">
              <a:solidFill>
                <a:srgbClr val="C00000"/>
              </a:solidFill>
            </a:endParaRPr>
          </a:p>
        </p:txBody>
      </p:sp>
      <p:sp>
        <p:nvSpPr>
          <p:cNvPr id="31" name="مربع نص 30"/>
          <p:cNvSpPr txBox="1"/>
          <p:nvPr/>
        </p:nvSpPr>
        <p:spPr>
          <a:xfrm>
            <a:off x="857224" y="4929198"/>
            <a:ext cx="1285884" cy="523220"/>
          </a:xfrm>
          <a:prstGeom prst="rect">
            <a:avLst/>
          </a:prstGeom>
          <a:noFill/>
        </p:spPr>
        <p:txBody>
          <a:bodyPr wrap="square" rtlCol="1">
            <a:spAutoFit/>
          </a:bodyPr>
          <a:lstStyle/>
          <a:p>
            <a:pPr algn="ctr"/>
            <a:r>
              <a:rPr lang="ar-SA" sz="2800" b="1" dirty="0" smtClean="0">
                <a:solidFill>
                  <a:srgbClr val="C00000"/>
                </a:solidFill>
              </a:rPr>
              <a:t>ميكوموتو</a:t>
            </a:r>
            <a:endParaRPr lang="ar-SA" b="1" dirty="0">
              <a:solidFill>
                <a:srgbClr val="C00000"/>
              </a:solidFill>
            </a:endParaRPr>
          </a:p>
        </p:txBody>
      </p:sp>
      <p:sp>
        <p:nvSpPr>
          <p:cNvPr id="32" name="مربع نص 31"/>
          <p:cNvSpPr txBox="1"/>
          <p:nvPr/>
        </p:nvSpPr>
        <p:spPr>
          <a:xfrm>
            <a:off x="3357554" y="5382956"/>
            <a:ext cx="1071570" cy="523220"/>
          </a:xfrm>
          <a:prstGeom prst="rect">
            <a:avLst/>
          </a:prstGeom>
          <a:noFill/>
        </p:spPr>
        <p:txBody>
          <a:bodyPr wrap="square" rtlCol="1">
            <a:spAutoFit/>
          </a:bodyPr>
          <a:lstStyle/>
          <a:p>
            <a:pPr algn="ctr"/>
            <a:r>
              <a:rPr lang="ar-SA" sz="2800" b="1" dirty="0" smtClean="0">
                <a:solidFill>
                  <a:srgbClr val="C00000"/>
                </a:solidFill>
              </a:rPr>
              <a:t>يؤذي</a:t>
            </a:r>
            <a:endParaRPr lang="ar-SA" b="1" dirty="0">
              <a:solidFill>
                <a:srgbClr val="C00000"/>
              </a:solidFill>
            </a:endParaRPr>
          </a:p>
        </p:txBody>
      </p:sp>
      <p:sp>
        <p:nvSpPr>
          <p:cNvPr id="33" name="مربع نص 32"/>
          <p:cNvSpPr txBox="1"/>
          <p:nvPr/>
        </p:nvSpPr>
        <p:spPr>
          <a:xfrm>
            <a:off x="2214546" y="5406110"/>
            <a:ext cx="1071570" cy="523220"/>
          </a:xfrm>
          <a:prstGeom prst="rect">
            <a:avLst/>
          </a:prstGeom>
          <a:noFill/>
        </p:spPr>
        <p:txBody>
          <a:bodyPr wrap="square" rtlCol="1">
            <a:spAutoFit/>
          </a:bodyPr>
          <a:lstStyle/>
          <a:p>
            <a:pPr algn="ctr"/>
            <a:r>
              <a:rPr lang="ar-SA" sz="2800" b="1" dirty="0" smtClean="0">
                <a:solidFill>
                  <a:srgbClr val="C00000"/>
                </a:solidFill>
              </a:rPr>
              <a:t>مضارع</a:t>
            </a:r>
            <a:endParaRPr lang="ar-SA" b="1" dirty="0">
              <a:solidFill>
                <a:srgbClr val="C00000"/>
              </a:solidFill>
            </a:endParaRPr>
          </a:p>
        </p:txBody>
      </p:sp>
      <p:sp>
        <p:nvSpPr>
          <p:cNvPr id="34" name="مربع نص 33"/>
          <p:cNvSpPr txBox="1"/>
          <p:nvPr/>
        </p:nvSpPr>
        <p:spPr>
          <a:xfrm>
            <a:off x="857224" y="5357826"/>
            <a:ext cx="1285884" cy="461665"/>
          </a:xfrm>
          <a:prstGeom prst="rect">
            <a:avLst/>
          </a:prstGeom>
          <a:noFill/>
        </p:spPr>
        <p:txBody>
          <a:bodyPr wrap="square" rtlCol="1">
            <a:spAutoFit/>
          </a:bodyPr>
          <a:lstStyle/>
          <a:p>
            <a:pPr algn="ctr"/>
            <a:r>
              <a:rPr lang="ar-SA" sz="2400" b="1" dirty="0" smtClean="0">
                <a:solidFill>
                  <a:srgbClr val="C00000"/>
                </a:solidFill>
              </a:rPr>
              <a:t>ضمير(هو)</a:t>
            </a:r>
            <a:endParaRPr lang="ar-SA" sz="1600" b="1" dirty="0">
              <a:solidFill>
                <a:srgbClr val="C00000"/>
              </a:solidFill>
            </a:endParaRPr>
          </a:p>
        </p:txBody>
      </p:sp>
      <p:sp>
        <p:nvSpPr>
          <p:cNvPr id="35" name="مربع نص 34"/>
          <p:cNvSpPr txBox="1"/>
          <p:nvPr/>
        </p:nvSpPr>
        <p:spPr>
          <a:xfrm>
            <a:off x="3286116" y="5811584"/>
            <a:ext cx="1071570" cy="523220"/>
          </a:xfrm>
          <a:prstGeom prst="rect">
            <a:avLst/>
          </a:prstGeom>
          <a:noFill/>
        </p:spPr>
        <p:txBody>
          <a:bodyPr wrap="square" rtlCol="1">
            <a:spAutoFit/>
          </a:bodyPr>
          <a:lstStyle/>
          <a:p>
            <a:pPr algn="ctr"/>
            <a:r>
              <a:rPr lang="ar-SA" sz="2800" b="1" dirty="0" smtClean="0">
                <a:solidFill>
                  <a:srgbClr val="C00000"/>
                </a:solidFill>
              </a:rPr>
              <a:t>تنجح</a:t>
            </a:r>
            <a:endParaRPr lang="ar-SA" b="1" dirty="0">
              <a:solidFill>
                <a:srgbClr val="C00000"/>
              </a:solidFill>
            </a:endParaRPr>
          </a:p>
        </p:txBody>
      </p:sp>
      <p:sp>
        <p:nvSpPr>
          <p:cNvPr id="36" name="مربع نص 35"/>
          <p:cNvSpPr txBox="1"/>
          <p:nvPr/>
        </p:nvSpPr>
        <p:spPr>
          <a:xfrm>
            <a:off x="2214546" y="5834738"/>
            <a:ext cx="1071570" cy="523220"/>
          </a:xfrm>
          <a:prstGeom prst="rect">
            <a:avLst/>
          </a:prstGeom>
          <a:noFill/>
        </p:spPr>
        <p:txBody>
          <a:bodyPr wrap="square" rtlCol="1">
            <a:spAutoFit/>
          </a:bodyPr>
          <a:lstStyle/>
          <a:p>
            <a:pPr algn="ctr"/>
            <a:r>
              <a:rPr lang="ar-SA" sz="2800" b="1" dirty="0" smtClean="0">
                <a:solidFill>
                  <a:srgbClr val="C00000"/>
                </a:solidFill>
              </a:rPr>
              <a:t>مضارع</a:t>
            </a:r>
            <a:endParaRPr lang="ar-SA" b="1" dirty="0">
              <a:solidFill>
                <a:srgbClr val="C00000"/>
              </a:solidFill>
            </a:endParaRPr>
          </a:p>
        </p:txBody>
      </p:sp>
      <p:sp>
        <p:nvSpPr>
          <p:cNvPr id="37" name="مربع نص 36"/>
          <p:cNvSpPr txBox="1"/>
          <p:nvPr/>
        </p:nvSpPr>
        <p:spPr>
          <a:xfrm>
            <a:off x="857224" y="5824855"/>
            <a:ext cx="1285884" cy="461665"/>
          </a:xfrm>
          <a:prstGeom prst="rect">
            <a:avLst/>
          </a:prstGeom>
          <a:noFill/>
        </p:spPr>
        <p:txBody>
          <a:bodyPr wrap="square" rtlCol="1">
            <a:spAutoFit/>
          </a:bodyPr>
          <a:lstStyle/>
          <a:p>
            <a:pPr algn="ctr"/>
            <a:r>
              <a:rPr lang="ar-SA" sz="2400" b="1" dirty="0" smtClean="0">
                <a:solidFill>
                  <a:srgbClr val="C00000"/>
                </a:solidFill>
              </a:rPr>
              <a:t>ضمير(هي)</a:t>
            </a:r>
            <a:endParaRPr lang="ar-SA" sz="1600" b="1" dirty="0">
              <a:solidFill>
                <a:srgbClr val="C00000"/>
              </a:solidFill>
            </a:endParaRPr>
          </a:p>
        </p:txBody>
      </p:sp>
      <p:sp>
        <p:nvSpPr>
          <p:cNvPr id="38" name="مربع نص 37"/>
          <p:cNvSpPr txBox="1"/>
          <p:nvPr/>
        </p:nvSpPr>
        <p:spPr>
          <a:xfrm>
            <a:off x="3286116" y="6240212"/>
            <a:ext cx="1071570" cy="523220"/>
          </a:xfrm>
          <a:prstGeom prst="rect">
            <a:avLst/>
          </a:prstGeom>
          <a:noFill/>
        </p:spPr>
        <p:txBody>
          <a:bodyPr wrap="square" rtlCol="1">
            <a:spAutoFit/>
          </a:bodyPr>
          <a:lstStyle/>
          <a:p>
            <a:pPr algn="ctr"/>
            <a:r>
              <a:rPr lang="ar-SA" sz="2800" b="1" dirty="0" smtClean="0">
                <a:solidFill>
                  <a:srgbClr val="C00000"/>
                </a:solidFill>
              </a:rPr>
              <a:t>نجح</a:t>
            </a:r>
            <a:endParaRPr lang="ar-SA" b="1" dirty="0">
              <a:solidFill>
                <a:srgbClr val="C00000"/>
              </a:solidFill>
            </a:endParaRPr>
          </a:p>
        </p:txBody>
      </p:sp>
      <p:sp>
        <p:nvSpPr>
          <p:cNvPr id="39" name="مربع نص 38"/>
          <p:cNvSpPr txBox="1"/>
          <p:nvPr/>
        </p:nvSpPr>
        <p:spPr>
          <a:xfrm>
            <a:off x="2214546" y="6263366"/>
            <a:ext cx="1071570" cy="523220"/>
          </a:xfrm>
          <a:prstGeom prst="rect">
            <a:avLst/>
          </a:prstGeom>
          <a:noFill/>
        </p:spPr>
        <p:txBody>
          <a:bodyPr wrap="square" rtlCol="1">
            <a:spAutoFit/>
          </a:bodyPr>
          <a:lstStyle/>
          <a:p>
            <a:pPr algn="ctr"/>
            <a:r>
              <a:rPr lang="ar-SA" sz="2800" b="1" dirty="0" smtClean="0">
                <a:solidFill>
                  <a:srgbClr val="C00000"/>
                </a:solidFill>
              </a:rPr>
              <a:t>ماض</a:t>
            </a:r>
            <a:endParaRPr lang="ar-SA" b="1" dirty="0">
              <a:solidFill>
                <a:srgbClr val="C00000"/>
              </a:solidFill>
            </a:endParaRPr>
          </a:p>
        </p:txBody>
      </p:sp>
      <p:sp>
        <p:nvSpPr>
          <p:cNvPr id="40" name="مربع نص 39"/>
          <p:cNvSpPr txBox="1"/>
          <p:nvPr/>
        </p:nvSpPr>
        <p:spPr>
          <a:xfrm>
            <a:off x="857224" y="6215082"/>
            <a:ext cx="1285884" cy="461665"/>
          </a:xfrm>
          <a:prstGeom prst="rect">
            <a:avLst/>
          </a:prstGeom>
          <a:noFill/>
        </p:spPr>
        <p:txBody>
          <a:bodyPr wrap="square" rtlCol="1">
            <a:spAutoFit/>
          </a:bodyPr>
          <a:lstStyle/>
          <a:p>
            <a:pPr algn="ctr"/>
            <a:r>
              <a:rPr lang="ar-SA" sz="2400" b="1" dirty="0" smtClean="0">
                <a:solidFill>
                  <a:srgbClr val="C00000"/>
                </a:solidFill>
              </a:rPr>
              <a:t>ضمير(هي)</a:t>
            </a:r>
            <a:endParaRPr lang="ar-SA" sz="16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6"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trips(downRight)">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6"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strips(downRigh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6"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strips(downRight)">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6"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strips(downRight)">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6"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strips(downRight)">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18" presetClass="entr" presetSubtype="6"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strips(downRight)">
                                      <p:cBhvr>
                                        <p:cTn id="40" dur="5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18" presetClass="entr" presetSubtype="6"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strips(downRight)">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6"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strips(downRight)">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18" presetClass="entr" presetSubtype="6"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strips(downRight)">
                                      <p:cBhvr>
                                        <p:cTn id="55" dur="500"/>
                                        <p:tgtEl>
                                          <p:spTgt spid="17"/>
                                        </p:tgtEl>
                                      </p:cBhvr>
                                    </p:animEffect>
                                  </p:childTnLst>
                                </p:cTn>
                              </p:par>
                            </p:childTnLst>
                          </p:cTn>
                        </p:par>
                      </p:childTnLst>
                    </p:cTn>
                  </p:par>
                  <p:par>
                    <p:cTn id="56" fill="hold">
                      <p:stCondLst>
                        <p:cond delay="indefinite"/>
                      </p:stCondLst>
                      <p:childTnLst>
                        <p:par>
                          <p:cTn id="57" fill="hold">
                            <p:stCondLst>
                              <p:cond delay="0"/>
                            </p:stCondLst>
                            <p:childTnLst>
                              <p:par>
                                <p:cTn id="58" presetID="18" presetClass="entr" presetSubtype="6"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strips(downRight)">
                                      <p:cBhvr>
                                        <p:cTn id="60" dur="500"/>
                                        <p:tgtEl>
                                          <p:spTgt spid="18"/>
                                        </p:tgtEl>
                                      </p:cBhvr>
                                    </p:animEffect>
                                  </p:childTnLst>
                                </p:cTn>
                              </p:par>
                            </p:childTnLst>
                          </p:cTn>
                        </p:par>
                      </p:childTnLst>
                    </p:cTn>
                  </p:par>
                  <p:par>
                    <p:cTn id="61" fill="hold">
                      <p:stCondLst>
                        <p:cond delay="indefinite"/>
                      </p:stCondLst>
                      <p:childTnLst>
                        <p:par>
                          <p:cTn id="62" fill="hold">
                            <p:stCondLst>
                              <p:cond delay="0"/>
                            </p:stCondLst>
                            <p:childTnLst>
                              <p:par>
                                <p:cTn id="63" presetID="18" presetClass="entr" presetSubtype="6" fill="hold" grpId="0" nodeType="click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strips(downRight)">
                                      <p:cBhvr>
                                        <p:cTn id="65" dur="500"/>
                                        <p:tgtEl>
                                          <p:spTgt spid="19"/>
                                        </p:tgtEl>
                                      </p:cBhvr>
                                    </p:animEffect>
                                  </p:childTnLst>
                                </p:cTn>
                              </p:par>
                            </p:childTnLst>
                          </p:cTn>
                        </p:par>
                      </p:childTnLst>
                    </p:cTn>
                  </p:par>
                  <p:par>
                    <p:cTn id="66" fill="hold">
                      <p:stCondLst>
                        <p:cond delay="indefinite"/>
                      </p:stCondLst>
                      <p:childTnLst>
                        <p:par>
                          <p:cTn id="67" fill="hold">
                            <p:stCondLst>
                              <p:cond delay="0"/>
                            </p:stCondLst>
                            <p:childTnLst>
                              <p:par>
                                <p:cTn id="68" presetID="18" presetClass="entr" presetSubtype="6" fill="hold" grpId="0" nodeType="click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strips(downRight)">
                                      <p:cBhvr>
                                        <p:cTn id="70" dur="500"/>
                                        <p:tgtEl>
                                          <p:spTgt spid="20"/>
                                        </p:tgtEl>
                                      </p:cBhvr>
                                    </p:animEffect>
                                  </p:childTnLst>
                                </p:cTn>
                              </p:par>
                            </p:childTnLst>
                          </p:cTn>
                        </p:par>
                      </p:childTnLst>
                    </p:cTn>
                  </p:par>
                  <p:par>
                    <p:cTn id="71" fill="hold">
                      <p:stCondLst>
                        <p:cond delay="indefinite"/>
                      </p:stCondLst>
                      <p:childTnLst>
                        <p:par>
                          <p:cTn id="72" fill="hold">
                            <p:stCondLst>
                              <p:cond delay="0"/>
                            </p:stCondLst>
                            <p:childTnLst>
                              <p:par>
                                <p:cTn id="73" presetID="18" presetClass="entr" presetSubtype="6" fill="hold" grpId="0" nodeType="click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strips(downRight)">
                                      <p:cBhvr>
                                        <p:cTn id="75" dur="500"/>
                                        <p:tgtEl>
                                          <p:spTgt spid="22"/>
                                        </p:tgtEl>
                                      </p:cBhvr>
                                    </p:animEffect>
                                  </p:childTnLst>
                                </p:cTn>
                              </p:par>
                            </p:childTnLst>
                          </p:cTn>
                        </p:par>
                      </p:childTnLst>
                    </p:cTn>
                  </p:par>
                  <p:par>
                    <p:cTn id="76" fill="hold">
                      <p:stCondLst>
                        <p:cond delay="indefinite"/>
                      </p:stCondLst>
                      <p:childTnLst>
                        <p:par>
                          <p:cTn id="77" fill="hold">
                            <p:stCondLst>
                              <p:cond delay="0"/>
                            </p:stCondLst>
                            <p:childTnLst>
                              <p:par>
                                <p:cTn id="78" presetID="18" presetClass="entr" presetSubtype="6" fill="hold" grpId="0" nodeType="click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strips(downRight)">
                                      <p:cBhvr>
                                        <p:cTn id="80" dur="500"/>
                                        <p:tgtEl>
                                          <p:spTgt spid="23"/>
                                        </p:tgtEl>
                                      </p:cBhvr>
                                    </p:animEffect>
                                  </p:childTnLst>
                                </p:cTn>
                              </p:par>
                            </p:childTnLst>
                          </p:cTn>
                        </p:par>
                      </p:childTnLst>
                    </p:cTn>
                  </p:par>
                  <p:par>
                    <p:cTn id="81" fill="hold">
                      <p:stCondLst>
                        <p:cond delay="indefinite"/>
                      </p:stCondLst>
                      <p:childTnLst>
                        <p:par>
                          <p:cTn id="82" fill="hold">
                            <p:stCondLst>
                              <p:cond delay="0"/>
                            </p:stCondLst>
                            <p:childTnLst>
                              <p:par>
                                <p:cTn id="83" presetID="18" presetClass="entr" presetSubtype="6" fill="hold" grpId="0" nodeType="click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strips(downRight)">
                                      <p:cBhvr>
                                        <p:cTn id="85" dur="500"/>
                                        <p:tgtEl>
                                          <p:spTgt spid="24"/>
                                        </p:tgtEl>
                                      </p:cBhvr>
                                    </p:animEffect>
                                  </p:childTnLst>
                                </p:cTn>
                              </p:par>
                            </p:childTnLst>
                          </p:cTn>
                        </p:par>
                      </p:childTnLst>
                    </p:cTn>
                  </p:par>
                  <p:par>
                    <p:cTn id="86" fill="hold">
                      <p:stCondLst>
                        <p:cond delay="indefinite"/>
                      </p:stCondLst>
                      <p:childTnLst>
                        <p:par>
                          <p:cTn id="87" fill="hold">
                            <p:stCondLst>
                              <p:cond delay="0"/>
                            </p:stCondLst>
                            <p:childTnLst>
                              <p:par>
                                <p:cTn id="88" presetID="18" presetClass="entr" presetSubtype="6" fill="hold" grpId="0" nodeType="click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strips(downRight)">
                                      <p:cBhvr>
                                        <p:cTn id="90" dur="500"/>
                                        <p:tgtEl>
                                          <p:spTgt spid="25"/>
                                        </p:tgtEl>
                                      </p:cBhvr>
                                    </p:animEffect>
                                  </p:childTnLst>
                                </p:cTn>
                              </p:par>
                            </p:childTnLst>
                          </p:cTn>
                        </p:par>
                      </p:childTnLst>
                    </p:cTn>
                  </p:par>
                  <p:par>
                    <p:cTn id="91" fill="hold">
                      <p:stCondLst>
                        <p:cond delay="indefinite"/>
                      </p:stCondLst>
                      <p:childTnLst>
                        <p:par>
                          <p:cTn id="92" fill="hold">
                            <p:stCondLst>
                              <p:cond delay="0"/>
                            </p:stCondLst>
                            <p:childTnLst>
                              <p:par>
                                <p:cTn id="93" presetID="18" presetClass="entr" presetSubtype="6" fill="hold" grpId="0" nodeType="click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strips(downRight)">
                                      <p:cBhvr>
                                        <p:cTn id="95" dur="500"/>
                                        <p:tgtEl>
                                          <p:spTgt spid="26"/>
                                        </p:tgtEl>
                                      </p:cBhvr>
                                    </p:animEffect>
                                  </p:childTnLst>
                                </p:cTn>
                              </p:par>
                            </p:childTnLst>
                          </p:cTn>
                        </p:par>
                      </p:childTnLst>
                    </p:cTn>
                  </p:par>
                  <p:par>
                    <p:cTn id="96" fill="hold">
                      <p:stCondLst>
                        <p:cond delay="indefinite"/>
                      </p:stCondLst>
                      <p:childTnLst>
                        <p:par>
                          <p:cTn id="97" fill="hold">
                            <p:stCondLst>
                              <p:cond delay="0"/>
                            </p:stCondLst>
                            <p:childTnLst>
                              <p:par>
                                <p:cTn id="98" presetID="18" presetClass="entr" presetSubtype="6" fill="hold" grpId="0" nodeType="click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downRight)">
                                      <p:cBhvr>
                                        <p:cTn id="100" dur="500"/>
                                        <p:tgtEl>
                                          <p:spTgt spid="27"/>
                                        </p:tgtEl>
                                      </p:cBhvr>
                                    </p:animEffect>
                                  </p:childTnLst>
                                </p:cTn>
                              </p:par>
                            </p:childTnLst>
                          </p:cTn>
                        </p:par>
                      </p:childTnLst>
                    </p:cTn>
                  </p:par>
                  <p:par>
                    <p:cTn id="101" fill="hold">
                      <p:stCondLst>
                        <p:cond delay="indefinite"/>
                      </p:stCondLst>
                      <p:childTnLst>
                        <p:par>
                          <p:cTn id="102" fill="hold">
                            <p:stCondLst>
                              <p:cond delay="0"/>
                            </p:stCondLst>
                            <p:childTnLst>
                              <p:par>
                                <p:cTn id="103" presetID="18" presetClass="entr" presetSubtype="6" fill="hold" grpId="0" nodeType="clickEffect">
                                  <p:stCondLst>
                                    <p:cond delay="0"/>
                                  </p:stCondLst>
                                  <p:childTnLst>
                                    <p:set>
                                      <p:cBhvr>
                                        <p:cTn id="104" dur="1" fill="hold">
                                          <p:stCondLst>
                                            <p:cond delay="0"/>
                                          </p:stCondLst>
                                        </p:cTn>
                                        <p:tgtEl>
                                          <p:spTgt spid="28"/>
                                        </p:tgtEl>
                                        <p:attrNameLst>
                                          <p:attrName>style.visibility</p:attrName>
                                        </p:attrNameLst>
                                      </p:cBhvr>
                                      <p:to>
                                        <p:strVal val="visible"/>
                                      </p:to>
                                    </p:set>
                                    <p:animEffect transition="in" filter="strips(downRight)">
                                      <p:cBhvr>
                                        <p:cTn id="105" dur="500"/>
                                        <p:tgtEl>
                                          <p:spTgt spid="28"/>
                                        </p:tgtEl>
                                      </p:cBhvr>
                                    </p:animEffect>
                                  </p:childTnLst>
                                </p:cTn>
                              </p:par>
                            </p:childTnLst>
                          </p:cTn>
                        </p:par>
                      </p:childTnLst>
                    </p:cTn>
                  </p:par>
                  <p:par>
                    <p:cTn id="106" fill="hold">
                      <p:stCondLst>
                        <p:cond delay="indefinite"/>
                      </p:stCondLst>
                      <p:childTnLst>
                        <p:par>
                          <p:cTn id="107" fill="hold">
                            <p:stCondLst>
                              <p:cond delay="0"/>
                            </p:stCondLst>
                            <p:childTnLst>
                              <p:par>
                                <p:cTn id="108" presetID="18" presetClass="entr" presetSubtype="6" fill="hold" grpId="0" nodeType="clickEffect">
                                  <p:stCondLst>
                                    <p:cond delay="0"/>
                                  </p:stCondLst>
                                  <p:childTnLst>
                                    <p:set>
                                      <p:cBhvr>
                                        <p:cTn id="109" dur="1" fill="hold">
                                          <p:stCondLst>
                                            <p:cond delay="0"/>
                                          </p:stCondLst>
                                        </p:cTn>
                                        <p:tgtEl>
                                          <p:spTgt spid="29"/>
                                        </p:tgtEl>
                                        <p:attrNameLst>
                                          <p:attrName>style.visibility</p:attrName>
                                        </p:attrNameLst>
                                      </p:cBhvr>
                                      <p:to>
                                        <p:strVal val="visible"/>
                                      </p:to>
                                    </p:set>
                                    <p:animEffect transition="in" filter="strips(downRight)">
                                      <p:cBhvr>
                                        <p:cTn id="110" dur="500"/>
                                        <p:tgtEl>
                                          <p:spTgt spid="29"/>
                                        </p:tgtEl>
                                      </p:cBhvr>
                                    </p:animEffect>
                                  </p:childTnLst>
                                </p:cTn>
                              </p:par>
                            </p:childTnLst>
                          </p:cTn>
                        </p:par>
                      </p:childTnLst>
                    </p:cTn>
                  </p:par>
                  <p:par>
                    <p:cTn id="111" fill="hold">
                      <p:stCondLst>
                        <p:cond delay="indefinite"/>
                      </p:stCondLst>
                      <p:childTnLst>
                        <p:par>
                          <p:cTn id="112" fill="hold">
                            <p:stCondLst>
                              <p:cond delay="0"/>
                            </p:stCondLst>
                            <p:childTnLst>
                              <p:par>
                                <p:cTn id="113" presetID="18" presetClass="entr" presetSubtype="6" fill="hold" grpId="0" nodeType="clickEffect">
                                  <p:stCondLst>
                                    <p:cond delay="0"/>
                                  </p:stCondLst>
                                  <p:childTnLst>
                                    <p:set>
                                      <p:cBhvr>
                                        <p:cTn id="114" dur="1" fill="hold">
                                          <p:stCondLst>
                                            <p:cond delay="0"/>
                                          </p:stCondLst>
                                        </p:cTn>
                                        <p:tgtEl>
                                          <p:spTgt spid="30"/>
                                        </p:tgtEl>
                                        <p:attrNameLst>
                                          <p:attrName>style.visibility</p:attrName>
                                        </p:attrNameLst>
                                      </p:cBhvr>
                                      <p:to>
                                        <p:strVal val="visible"/>
                                      </p:to>
                                    </p:set>
                                    <p:animEffect transition="in" filter="strips(downRight)">
                                      <p:cBhvr>
                                        <p:cTn id="115" dur="500"/>
                                        <p:tgtEl>
                                          <p:spTgt spid="30"/>
                                        </p:tgtEl>
                                      </p:cBhvr>
                                    </p:animEffect>
                                  </p:childTnLst>
                                </p:cTn>
                              </p:par>
                            </p:childTnLst>
                          </p:cTn>
                        </p:par>
                      </p:childTnLst>
                    </p:cTn>
                  </p:par>
                  <p:par>
                    <p:cTn id="116" fill="hold">
                      <p:stCondLst>
                        <p:cond delay="indefinite"/>
                      </p:stCondLst>
                      <p:childTnLst>
                        <p:par>
                          <p:cTn id="117" fill="hold">
                            <p:stCondLst>
                              <p:cond delay="0"/>
                            </p:stCondLst>
                            <p:childTnLst>
                              <p:par>
                                <p:cTn id="118" presetID="18" presetClass="entr" presetSubtype="6" fill="hold" grpId="0" nodeType="clickEffect">
                                  <p:stCondLst>
                                    <p:cond delay="0"/>
                                  </p:stCondLst>
                                  <p:childTnLst>
                                    <p:set>
                                      <p:cBhvr>
                                        <p:cTn id="119" dur="1" fill="hold">
                                          <p:stCondLst>
                                            <p:cond delay="0"/>
                                          </p:stCondLst>
                                        </p:cTn>
                                        <p:tgtEl>
                                          <p:spTgt spid="31"/>
                                        </p:tgtEl>
                                        <p:attrNameLst>
                                          <p:attrName>style.visibility</p:attrName>
                                        </p:attrNameLst>
                                      </p:cBhvr>
                                      <p:to>
                                        <p:strVal val="visible"/>
                                      </p:to>
                                    </p:set>
                                    <p:animEffect transition="in" filter="strips(downRight)">
                                      <p:cBhvr>
                                        <p:cTn id="120" dur="500"/>
                                        <p:tgtEl>
                                          <p:spTgt spid="31"/>
                                        </p:tgtEl>
                                      </p:cBhvr>
                                    </p:animEffect>
                                  </p:childTnLst>
                                </p:cTn>
                              </p:par>
                            </p:childTnLst>
                          </p:cTn>
                        </p:par>
                      </p:childTnLst>
                    </p:cTn>
                  </p:par>
                  <p:par>
                    <p:cTn id="121" fill="hold">
                      <p:stCondLst>
                        <p:cond delay="indefinite"/>
                      </p:stCondLst>
                      <p:childTnLst>
                        <p:par>
                          <p:cTn id="122" fill="hold">
                            <p:stCondLst>
                              <p:cond delay="0"/>
                            </p:stCondLst>
                            <p:childTnLst>
                              <p:par>
                                <p:cTn id="123" presetID="18" presetClass="entr" presetSubtype="6" fill="hold" grpId="0" nodeType="clickEffect">
                                  <p:stCondLst>
                                    <p:cond delay="0"/>
                                  </p:stCondLst>
                                  <p:childTnLst>
                                    <p:set>
                                      <p:cBhvr>
                                        <p:cTn id="124" dur="1" fill="hold">
                                          <p:stCondLst>
                                            <p:cond delay="0"/>
                                          </p:stCondLst>
                                        </p:cTn>
                                        <p:tgtEl>
                                          <p:spTgt spid="32"/>
                                        </p:tgtEl>
                                        <p:attrNameLst>
                                          <p:attrName>style.visibility</p:attrName>
                                        </p:attrNameLst>
                                      </p:cBhvr>
                                      <p:to>
                                        <p:strVal val="visible"/>
                                      </p:to>
                                    </p:set>
                                    <p:animEffect transition="in" filter="strips(downRight)">
                                      <p:cBhvr>
                                        <p:cTn id="125" dur="500"/>
                                        <p:tgtEl>
                                          <p:spTgt spid="32"/>
                                        </p:tgtEl>
                                      </p:cBhvr>
                                    </p:animEffect>
                                  </p:childTnLst>
                                </p:cTn>
                              </p:par>
                            </p:childTnLst>
                          </p:cTn>
                        </p:par>
                      </p:childTnLst>
                    </p:cTn>
                  </p:par>
                  <p:par>
                    <p:cTn id="126" fill="hold">
                      <p:stCondLst>
                        <p:cond delay="indefinite"/>
                      </p:stCondLst>
                      <p:childTnLst>
                        <p:par>
                          <p:cTn id="127" fill="hold">
                            <p:stCondLst>
                              <p:cond delay="0"/>
                            </p:stCondLst>
                            <p:childTnLst>
                              <p:par>
                                <p:cTn id="128" presetID="18" presetClass="entr" presetSubtype="6" fill="hold" grpId="0" nodeType="clickEffect">
                                  <p:stCondLst>
                                    <p:cond delay="0"/>
                                  </p:stCondLst>
                                  <p:childTnLst>
                                    <p:set>
                                      <p:cBhvr>
                                        <p:cTn id="129" dur="1" fill="hold">
                                          <p:stCondLst>
                                            <p:cond delay="0"/>
                                          </p:stCondLst>
                                        </p:cTn>
                                        <p:tgtEl>
                                          <p:spTgt spid="33"/>
                                        </p:tgtEl>
                                        <p:attrNameLst>
                                          <p:attrName>style.visibility</p:attrName>
                                        </p:attrNameLst>
                                      </p:cBhvr>
                                      <p:to>
                                        <p:strVal val="visible"/>
                                      </p:to>
                                    </p:set>
                                    <p:animEffect transition="in" filter="strips(downRight)">
                                      <p:cBhvr>
                                        <p:cTn id="130" dur="500"/>
                                        <p:tgtEl>
                                          <p:spTgt spid="33"/>
                                        </p:tgtEl>
                                      </p:cBhvr>
                                    </p:animEffect>
                                  </p:childTnLst>
                                </p:cTn>
                              </p:par>
                            </p:childTnLst>
                          </p:cTn>
                        </p:par>
                      </p:childTnLst>
                    </p:cTn>
                  </p:par>
                  <p:par>
                    <p:cTn id="131" fill="hold">
                      <p:stCondLst>
                        <p:cond delay="indefinite"/>
                      </p:stCondLst>
                      <p:childTnLst>
                        <p:par>
                          <p:cTn id="132" fill="hold">
                            <p:stCondLst>
                              <p:cond delay="0"/>
                            </p:stCondLst>
                            <p:childTnLst>
                              <p:par>
                                <p:cTn id="133" presetID="18" presetClass="entr" presetSubtype="6" fill="hold" grpId="0" nodeType="clickEffect">
                                  <p:stCondLst>
                                    <p:cond delay="0"/>
                                  </p:stCondLst>
                                  <p:childTnLst>
                                    <p:set>
                                      <p:cBhvr>
                                        <p:cTn id="134" dur="1" fill="hold">
                                          <p:stCondLst>
                                            <p:cond delay="0"/>
                                          </p:stCondLst>
                                        </p:cTn>
                                        <p:tgtEl>
                                          <p:spTgt spid="34"/>
                                        </p:tgtEl>
                                        <p:attrNameLst>
                                          <p:attrName>style.visibility</p:attrName>
                                        </p:attrNameLst>
                                      </p:cBhvr>
                                      <p:to>
                                        <p:strVal val="visible"/>
                                      </p:to>
                                    </p:set>
                                    <p:animEffect transition="in" filter="strips(downRight)">
                                      <p:cBhvr>
                                        <p:cTn id="135" dur="500"/>
                                        <p:tgtEl>
                                          <p:spTgt spid="34"/>
                                        </p:tgtEl>
                                      </p:cBhvr>
                                    </p:animEffect>
                                  </p:childTnLst>
                                </p:cTn>
                              </p:par>
                            </p:childTnLst>
                          </p:cTn>
                        </p:par>
                      </p:childTnLst>
                    </p:cTn>
                  </p:par>
                  <p:par>
                    <p:cTn id="136" fill="hold">
                      <p:stCondLst>
                        <p:cond delay="indefinite"/>
                      </p:stCondLst>
                      <p:childTnLst>
                        <p:par>
                          <p:cTn id="137" fill="hold">
                            <p:stCondLst>
                              <p:cond delay="0"/>
                            </p:stCondLst>
                            <p:childTnLst>
                              <p:par>
                                <p:cTn id="138" presetID="18" presetClass="entr" presetSubtype="6" fill="hold" grpId="0" nodeType="clickEffect">
                                  <p:stCondLst>
                                    <p:cond delay="0"/>
                                  </p:stCondLst>
                                  <p:childTnLst>
                                    <p:set>
                                      <p:cBhvr>
                                        <p:cTn id="139" dur="1" fill="hold">
                                          <p:stCondLst>
                                            <p:cond delay="0"/>
                                          </p:stCondLst>
                                        </p:cTn>
                                        <p:tgtEl>
                                          <p:spTgt spid="35"/>
                                        </p:tgtEl>
                                        <p:attrNameLst>
                                          <p:attrName>style.visibility</p:attrName>
                                        </p:attrNameLst>
                                      </p:cBhvr>
                                      <p:to>
                                        <p:strVal val="visible"/>
                                      </p:to>
                                    </p:set>
                                    <p:animEffect transition="in" filter="strips(downRight)">
                                      <p:cBhvr>
                                        <p:cTn id="140" dur="500"/>
                                        <p:tgtEl>
                                          <p:spTgt spid="35"/>
                                        </p:tgtEl>
                                      </p:cBhvr>
                                    </p:animEffect>
                                  </p:childTnLst>
                                </p:cTn>
                              </p:par>
                            </p:childTnLst>
                          </p:cTn>
                        </p:par>
                      </p:childTnLst>
                    </p:cTn>
                  </p:par>
                  <p:par>
                    <p:cTn id="141" fill="hold">
                      <p:stCondLst>
                        <p:cond delay="indefinite"/>
                      </p:stCondLst>
                      <p:childTnLst>
                        <p:par>
                          <p:cTn id="142" fill="hold">
                            <p:stCondLst>
                              <p:cond delay="0"/>
                            </p:stCondLst>
                            <p:childTnLst>
                              <p:par>
                                <p:cTn id="143" presetID="18" presetClass="entr" presetSubtype="6" fill="hold" grpId="0" nodeType="clickEffect">
                                  <p:stCondLst>
                                    <p:cond delay="0"/>
                                  </p:stCondLst>
                                  <p:childTnLst>
                                    <p:set>
                                      <p:cBhvr>
                                        <p:cTn id="144" dur="1" fill="hold">
                                          <p:stCondLst>
                                            <p:cond delay="0"/>
                                          </p:stCondLst>
                                        </p:cTn>
                                        <p:tgtEl>
                                          <p:spTgt spid="36"/>
                                        </p:tgtEl>
                                        <p:attrNameLst>
                                          <p:attrName>style.visibility</p:attrName>
                                        </p:attrNameLst>
                                      </p:cBhvr>
                                      <p:to>
                                        <p:strVal val="visible"/>
                                      </p:to>
                                    </p:set>
                                    <p:animEffect transition="in" filter="strips(downRight)">
                                      <p:cBhvr>
                                        <p:cTn id="145" dur="500"/>
                                        <p:tgtEl>
                                          <p:spTgt spid="36"/>
                                        </p:tgtEl>
                                      </p:cBhvr>
                                    </p:animEffect>
                                  </p:childTnLst>
                                </p:cTn>
                              </p:par>
                            </p:childTnLst>
                          </p:cTn>
                        </p:par>
                      </p:childTnLst>
                    </p:cTn>
                  </p:par>
                  <p:par>
                    <p:cTn id="146" fill="hold">
                      <p:stCondLst>
                        <p:cond delay="indefinite"/>
                      </p:stCondLst>
                      <p:childTnLst>
                        <p:par>
                          <p:cTn id="147" fill="hold">
                            <p:stCondLst>
                              <p:cond delay="0"/>
                            </p:stCondLst>
                            <p:childTnLst>
                              <p:par>
                                <p:cTn id="148" presetID="18" presetClass="entr" presetSubtype="6" fill="hold" grpId="0" nodeType="clickEffect">
                                  <p:stCondLst>
                                    <p:cond delay="0"/>
                                  </p:stCondLst>
                                  <p:childTnLst>
                                    <p:set>
                                      <p:cBhvr>
                                        <p:cTn id="149" dur="1" fill="hold">
                                          <p:stCondLst>
                                            <p:cond delay="0"/>
                                          </p:stCondLst>
                                        </p:cTn>
                                        <p:tgtEl>
                                          <p:spTgt spid="37"/>
                                        </p:tgtEl>
                                        <p:attrNameLst>
                                          <p:attrName>style.visibility</p:attrName>
                                        </p:attrNameLst>
                                      </p:cBhvr>
                                      <p:to>
                                        <p:strVal val="visible"/>
                                      </p:to>
                                    </p:set>
                                    <p:animEffect transition="in" filter="strips(downRight)">
                                      <p:cBhvr>
                                        <p:cTn id="150" dur="500"/>
                                        <p:tgtEl>
                                          <p:spTgt spid="37"/>
                                        </p:tgtEl>
                                      </p:cBhvr>
                                    </p:animEffect>
                                  </p:childTnLst>
                                </p:cTn>
                              </p:par>
                            </p:childTnLst>
                          </p:cTn>
                        </p:par>
                      </p:childTnLst>
                    </p:cTn>
                  </p:par>
                  <p:par>
                    <p:cTn id="151" fill="hold">
                      <p:stCondLst>
                        <p:cond delay="indefinite"/>
                      </p:stCondLst>
                      <p:childTnLst>
                        <p:par>
                          <p:cTn id="152" fill="hold">
                            <p:stCondLst>
                              <p:cond delay="0"/>
                            </p:stCondLst>
                            <p:childTnLst>
                              <p:par>
                                <p:cTn id="153" presetID="18" presetClass="entr" presetSubtype="6" fill="hold" grpId="0" nodeType="clickEffect">
                                  <p:stCondLst>
                                    <p:cond delay="0"/>
                                  </p:stCondLst>
                                  <p:childTnLst>
                                    <p:set>
                                      <p:cBhvr>
                                        <p:cTn id="154" dur="1" fill="hold">
                                          <p:stCondLst>
                                            <p:cond delay="0"/>
                                          </p:stCondLst>
                                        </p:cTn>
                                        <p:tgtEl>
                                          <p:spTgt spid="38"/>
                                        </p:tgtEl>
                                        <p:attrNameLst>
                                          <p:attrName>style.visibility</p:attrName>
                                        </p:attrNameLst>
                                      </p:cBhvr>
                                      <p:to>
                                        <p:strVal val="visible"/>
                                      </p:to>
                                    </p:set>
                                    <p:animEffect transition="in" filter="strips(downRight)">
                                      <p:cBhvr>
                                        <p:cTn id="155" dur="500"/>
                                        <p:tgtEl>
                                          <p:spTgt spid="38"/>
                                        </p:tgtEl>
                                      </p:cBhvr>
                                    </p:animEffect>
                                  </p:childTnLst>
                                </p:cTn>
                              </p:par>
                            </p:childTnLst>
                          </p:cTn>
                        </p:par>
                      </p:childTnLst>
                    </p:cTn>
                  </p:par>
                  <p:par>
                    <p:cTn id="156" fill="hold">
                      <p:stCondLst>
                        <p:cond delay="indefinite"/>
                      </p:stCondLst>
                      <p:childTnLst>
                        <p:par>
                          <p:cTn id="157" fill="hold">
                            <p:stCondLst>
                              <p:cond delay="0"/>
                            </p:stCondLst>
                            <p:childTnLst>
                              <p:par>
                                <p:cTn id="158" presetID="18" presetClass="entr" presetSubtype="6" fill="hold" grpId="0" nodeType="clickEffect">
                                  <p:stCondLst>
                                    <p:cond delay="0"/>
                                  </p:stCondLst>
                                  <p:childTnLst>
                                    <p:set>
                                      <p:cBhvr>
                                        <p:cTn id="159" dur="1" fill="hold">
                                          <p:stCondLst>
                                            <p:cond delay="0"/>
                                          </p:stCondLst>
                                        </p:cTn>
                                        <p:tgtEl>
                                          <p:spTgt spid="39"/>
                                        </p:tgtEl>
                                        <p:attrNameLst>
                                          <p:attrName>style.visibility</p:attrName>
                                        </p:attrNameLst>
                                      </p:cBhvr>
                                      <p:to>
                                        <p:strVal val="visible"/>
                                      </p:to>
                                    </p:set>
                                    <p:animEffect transition="in" filter="strips(downRight)">
                                      <p:cBhvr>
                                        <p:cTn id="160" dur="500"/>
                                        <p:tgtEl>
                                          <p:spTgt spid="39"/>
                                        </p:tgtEl>
                                      </p:cBhvr>
                                    </p:animEffect>
                                  </p:childTnLst>
                                </p:cTn>
                              </p:par>
                            </p:childTnLst>
                          </p:cTn>
                        </p:par>
                      </p:childTnLst>
                    </p:cTn>
                  </p:par>
                  <p:par>
                    <p:cTn id="161" fill="hold">
                      <p:stCondLst>
                        <p:cond delay="indefinite"/>
                      </p:stCondLst>
                      <p:childTnLst>
                        <p:par>
                          <p:cTn id="162" fill="hold">
                            <p:stCondLst>
                              <p:cond delay="0"/>
                            </p:stCondLst>
                            <p:childTnLst>
                              <p:par>
                                <p:cTn id="163" presetID="18" presetClass="entr" presetSubtype="6" fill="hold" grpId="0" nodeType="clickEffect">
                                  <p:stCondLst>
                                    <p:cond delay="0"/>
                                  </p:stCondLst>
                                  <p:childTnLst>
                                    <p:set>
                                      <p:cBhvr>
                                        <p:cTn id="164" dur="1" fill="hold">
                                          <p:stCondLst>
                                            <p:cond delay="0"/>
                                          </p:stCondLst>
                                        </p:cTn>
                                        <p:tgtEl>
                                          <p:spTgt spid="40"/>
                                        </p:tgtEl>
                                        <p:attrNameLst>
                                          <p:attrName>style.visibility</p:attrName>
                                        </p:attrNameLst>
                                      </p:cBhvr>
                                      <p:to>
                                        <p:strVal val="visible"/>
                                      </p:to>
                                    </p:set>
                                    <p:animEffect transition="in" filter="strips(downRight)">
                                      <p:cBhvr>
                                        <p:cTn id="16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P spid="8" grpId="0"/>
      <p:bldP spid="9" grpId="0"/>
      <p:bldP spid="10" grpId="0"/>
      <p:bldP spid="11" grpId="0"/>
      <p:bldP spid="12" grpId="0"/>
      <p:bldP spid="14" grpId="0"/>
      <p:bldP spid="16" grpId="0"/>
      <p:bldP spid="17" grpId="0"/>
      <p:bldP spid="18" grpId="0"/>
      <p:bldP spid="19" grpId="0"/>
      <p:bldP spid="20"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سحابة 2"/>
          <p:cNvSpPr/>
          <p:nvPr/>
        </p:nvSpPr>
        <p:spPr>
          <a:xfrm>
            <a:off x="571472" y="285728"/>
            <a:ext cx="7643866" cy="6143644"/>
          </a:xfrm>
          <a:prstGeom prst="cloud">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path path="circle">
              <a:fillToRect l="100000" t="100000"/>
            </a:path>
            <a:tileRect r="-100000" b="-100000"/>
          </a:gradFill>
          <a:ln>
            <a:solidFill>
              <a:schemeClr val="accent6">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endParaRPr lang="ar-SA" sz="4800" b="1" spc="50" dirty="0" smtClean="0">
              <a:ln w="11430"/>
              <a:solidFill>
                <a:schemeClr val="tx1"/>
              </a:solidFill>
              <a:effectLst>
                <a:outerShdw blurRad="76200" dist="50800" dir="5400000" algn="tl" rotWithShape="0">
                  <a:srgbClr val="000000">
                    <a:alpha val="65000"/>
                  </a:srgbClr>
                </a:outerShdw>
              </a:effectLst>
            </a:endParaRPr>
          </a:p>
          <a:p>
            <a:pPr algn="ctr"/>
            <a:r>
              <a:rPr lang="ar-SA" sz="4800" b="1" spc="50" dirty="0" smtClean="0">
                <a:ln w="11430"/>
                <a:solidFill>
                  <a:schemeClr val="tx1"/>
                </a:solidFill>
                <a:effectLst>
                  <a:outerShdw blurRad="76200" dist="50800" dir="5400000" algn="tl" rotWithShape="0">
                    <a:srgbClr val="000000">
                      <a:alpha val="65000"/>
                    </a:srgbClr>
                  </a:outerShdw>
                </a:effectLst>
              </a:rPr>
              <a:t>الجملة الخبرية المثبتة (الفعلية)هي التي لم تسبق بأحد أدوات النفي التالية:(ما،لم،لا النافية،لن)</a:t>
            </a:r>
          </a:p>
        </p:txBody>
      </p:sp>
      <p:sp>
        <p:nvSpPr>
          <p:cNvPr id="4" name="سحابة 3"/>
          <p:cNvSpPr/>
          <p:nvPr/>
        </p:nvSpPr>
        <p:spPr>
          <a:xfrm>
            <a:off x="6357950" y="214314"/>
            <a:ext cx="2571768" cy="2285992"/>
          </a:xfrm>
          <a:prstGeom prst="cloud">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200" b="1" dirty="0" smtClean="0">
                <a:solidFill>
                  <a:schemeClr val="tx1"/>
                </a:solidFill>
              </a:rPr>
              <a:t>أستنتج أن:</a:t>
            </a:r>
            <a:endParaRPr lang="ar-SA"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سحابة 2"/>
          <p:cNvSpPr/>
          <p:nvPr/>
        </p:nvSpPr>
        <p:spPr>
          <a:xfrm>
            <a:off x="571472" y="285728"/>
            <a:ext cx="7643866" cy="6143644"/>
          </a:xfrm>
          <a:prstGeom prst="cloud">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path path="circle">
              <a:fillToRect l="100000" t="100000"/>
            </a:path>
            <a:tileRect r="-100000" b="-100000"/>
          </a:gradFill>
          <a:ln>
            <a:solidFill>
              <a:schemeClr val="accent6">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endParaRPr lang="ar-SA" sz="4800" b="1" spc="50" dirty="0" smtClean="0">
              <a:ln w="11430"/>
              <a:solidFill>
                <a:schemeClr val="tx1"/>
              </a:solidFill>
              <a:effectLst>
                <a:outerShdw blurRad="76200" dist="50800" dir="5400000" algn="tl" rotWithShape="0">
                  <a:srgbClr val="000000">
                    <a:alpha val="65000"/>
                  </a:srgbClr>
                </a:outerShdw>
              </a:effectLst>
            </a:endParaRPr>
          </a:p>
          <a:p>
            <a:pPr algn="ctr"/>
            <a:r>
              <a:rPr lang="ar-SA" sz="3600" b="1" spc="50" dirty="0" smtClean="0">
                <a:ln w="11430"/>
                <a:solidFill>
                  <a:schemeClr val="tx1"/>
                </a:solidFill>
                <a:effectLst>
                  <a:outerShdw blurRad="76200" dist="50800" dir="5400000" algn="tl" rotWithShape="0">
                    <a:srgbClr val="000000">
                      <a:alpha val="65000"/>
                    </a:srgbClr>
                  </a:outerShdw>
                </a:effectLst>
              </a:rPr>
              <a:t> السين،وسوف حرفان يختصان بالفعل المضارع،تدل الأولى على المستقبل القريب،والثانية على المستقبل البعيد،أما(قد)فهي حرف يدخل على الماضي فيفيد تحقيق حصوله،وتدخل على المضارع فتفيد التقليل أو الترجيح.</a:t>
            </a:r>
          </a:p>
        </p:txBody>
      </p:sp>
      <p:sp>
        <p:nvSpPr>
          <p:cNvPr id="4" name="سحابة 3"/>
          <p:cNvSpPr/>
          <p:nvPr/>
        </p:nvSpPr>
        <p:spPr>
          <a:xfrm>
            <a:off x="6357950" y="214314"/>
            <a:ext cx="2571768" cy="2285992"/>
          </a:xfrm>
          <a:prstGeom prst="cloud">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200" b="1" dirty="0" smtClean="0">
                <a:solidFill>
                  <a:schemeClr val="tx1"/>
                </a:solidFill>
              </a:rPr>
              <a:t>إضاءة:</a:t>
            </a:r>
            <a:endParaRPr lang="ar-SA"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rot="20303143">
            <a:off x="7761724" y="297839"/>
            <a:ext cx="1000132" cy="830997"/>
          </a:xfrm>
          <a:prstGeom prst="rect">
            <a:avLst/>
          </a:prstGeom>
          <a:noFill/>
        </p:spPr>
        <p:txBody>
          <a:bodyPr wrap="square" rtlCol="1">
            <a:spAutoFit/>
          </a:bodyPr>
          <a:lstStyle/>
          <a:p>
            <a:pPr algn="ctr"/>
            <a:r>
              <a:rPr lang="ar-SA" sz="2400" b="1" dirty="0" smtClean="0">
                <a:solidFill>
                  <a:schemeClr val="accent2">
                    <a:lumMod val="50000"/>
                  </a:schemeClr>
                </a:solidFill>
                <a:sym typeface="MS Outlook"/>
              </a:rPr>
              <a:t></a:t>
            </a:r>
            <a:endParaRPr lang="ar-SA" sz="2400" b="1" dirty="0" smtClean="0">
              <a:solidFill>
                <a:schemeClr val="accent2">
                  <a:lumMod val="50000"/>
                </a:schemeClr>
              </a:solidFill>
              <a:sym typeface="Wingdings"/>
            </a:endParaRPr>
          </a:p>
          <a:p>
            <a:pPr algn="ctr"/>
            <a:r>
              <a:rPr lang="ar-SA" sz="2400" b="1" dirty="0" smtClean="0">
                <a:solidFill>
                  <a:schemeClr val="accent2">
                    <a:lumMod val="50000"/>
                  </a:schemeClr>
                </a:solidFill>
                <a:sym typeface="Wingdings"/>
              </a:rPr>
              <a:t> شفهي</a:t>
            </a:r>
            <a:endParaRPr lang="ar-SA" sz="2400" b="1" dirty="0">
              <a:solidFill>
                <a:schemeClr val="accent2">
                  <a:lumMod val="50000"/>
                </a:schemeClr>
              </a:solidFill>
            </a:endParaRPr>
          </a:p>
        </p:txBody>
      </p:sp>
      <p:sp>
        <p:nvSpPr>
          <p:cNvPr id="4" name="شكل بيضاوي 3"/>
          <p:cNvSpPr/>
          <p:nvPr/>
        </p:nvSpPr>
        <p:spPr>
          <a:xfrm rot="20493824">
            <a:off x="7861953" y="275699"/>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مربع نص 4"/>
          <p:cNvSpPr txBox="1"/>
          <p:nvPr/>
        </p:nvSpPr>
        <p:spPr>
          <a:xfrm>
            <a:off x="428596" y="1330471"/>
            <a:ext cx="8072494" cy="3170099"/>
          </a:xfrm>
          <a:prstGeom prst="rect">
            <a:avLst/>
          </a:prstGeom>
          <a:noFill/>
        </p:spPr>
        <p:txBody>
          <a:bodyPr wrap="square" rtlCol="1">
            <a:spAutoFit/>
          </a:bodyPr>
          <a:lstStyle/>
          <a:p>
            <a:pPr algn="ctr"/>
            <a:r>
              <a:rPr lang="ar-SA"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DecoType Naskh Extensions" pitchFamily="2" charset="-78"/>
              </a:rPr>
              <a:t>1) أصوغ كما في المثال:</a:t>
            </a:r>
          </a:p>
          <a:p>
            <a:pPr algn="ctr">
              <a:buFont typeface="Arial" pitchFamily="34" charset="0"/>
              <a:buChar char="•"/>
            </a:pPr>
            <a:r>
              <a:rPr lang="ar-SA"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DecoType Naskh Extensions" pitchFamily="2" charset="-78"/>
              </a:rPr>
              <a:t>جعلت النشاط المدرسي جزءاً مهماً في حياتي.</a:t>
            </a:r>
            <a:endParaRPr lang="ar-SA"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DecoType Naskh Extensions" pitchFamily="2" charset="-78"/>
            </a:endParaRPr>
          </a:p>
          <a:p>
            <a:pPr algn="ctr">
              <a:buFont typeface="Arial" pitchFamily="34" charset="0"/>
              <a:buChar char="•"/>
            </a:pPr>
            <a:r>
              <a:rPr lang="ar-SA"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DecoType Naskh Extensions" pitchFamily="2" charset="-78"/>
              </a:rPr>
              <a:t>سأجعل النشاط المدرسي جزءاً مهماً في حياتي.</a:t>
            </a:r>
          </a:p>
          <a:p>
            <a:pPr algn="ctr">
              <a:buFont typeface="Arial" pitchFamily="34" charset="0"/>
              <a:buChar char="•"/>
            </a:pPr>
            <a:r>
              <a:rPr lang="ar-SA"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DecoType Naskh Extensions" pitchFamily="2" charset="-78"/>
              </a:rPr>
              <a:t>اجعل النشاط المدرسي جزءاً مهماً في حياتي.</a:t>
            </a:r>
          </a:p>
          <a:p>
            <a:pPr algn="ctr"/>
            <a:r>
              <a:rPr lang="ar-SA"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DecoType Naskh Extensions" pitchFamily="2" charset="-78"/>
              </a:rPr>
              <a:t>2) أجمع من النص جملاً خبرية فعلية مثبتة وأحدد أركانها.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وسيلة شرح بيضاوية 2"/>
          <p:cNvSpPr/>
          <p:nvPr/>
        </p:nvSpPr>
        <p:spPr>
          <a:xfrm>
            <a:off x="7572396" y="285728"/>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 </a:t>
            </a:r>
            <a:endParaRPr lang="ar-SA" sz="2400" b="1" dirty="0">
              <a:solidFill>
                <a:schemeClr val="tx1"/>
              </a:solidFill>
            </a:endParaRPr>
          </a:p>
        </p:txBody>
      </p:sp>
      <p:sp>
        <p:nvSpPr>
          <p:cNvPr id="4" name="مربع نص 3"/>
          <p:cNvSpPr txBox="1"/>
          <p:nvPr/>
        </p:nvSpPr>
        <p:spPr>
          <a:xfrm>
            <a:off x="3428992" y="285728"/>
            <a:ext cx="4143404" cy="523220"/>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أُنفذ النشاط وفق النماذج المعطاة:</a:t>
            </a:r>
            <a:endParaRPr lang="ar-SA" sz="2800" b="1" dirty="0">
              <a:effectLst>
                <a:glow rad="139700">
                  <a:schemeClr val="accent6">
                    <a:satMod val="175000"/>
                    <a:alpha val="40000"/>
                  </a:schemeClr>
                </a:glow>
              </a:effectLst>
            </a:endParaRPr>
          </a:p>
        </p:txBody>
      </p:sp>
      <p:sp>
        <p:nvSpPr>
          <p:cNvPr id="5" name="مستطيل مستدير الزوايا 4"/>
          <p:cNvSpPr/>
          <p:nvPr/>
        </p:nvSpPr>
        <p:spPr>
          <a:xfrm>
            <a:off x="1643042" y="785794"/>
            <a:ext cx="5072098" cy="71438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 أخلاق التلميذ تقاس بأخلاق المعلمين</a:t>
            </a:r>
          </a:p>
          <a:p>
            <a:pPr algn="ctr"/>
            <a:r>
              <a:rPr lang="ar-SA" sz="2400" b="1" dirty="0" smtClean="0">
                <a:solidFill>
                  <a:schemeClr val="tx1"/>
                </a:solidFill>
              </a:rPr>
              <a:t>   تقاس أخلاق التلميذ بأخلاق المعلمين</a:t>
            </a:r>
            <a:endParaRPr lang="ar-SA" sz="2400" b="1" dirty="0">
              <a:solidFill>
                <a:schemeClr val="tx1"/>
              </a:solidFill>
            </a:endParaRPr>
          </a:p>
        </p:txBody>
      </p:sp>
      <p:sp>
        <p:nvSpPr>
          <p:cNvPr id="6" name="سهم إلى اليسار 5"/>
          <p:cNvSpPr/>
          <p:nvPr/>
        </p:nvSpPr>
        <p:spPr>
          <a:xfrm>
            <a:off x="6215074" y="1571612"/>
            <a:ext cx="2643206" cy="857256"/>
          </a:xfrm>
          <a:prstGeom prst="leftArrow">
            <a:avLst>
              <a:gd name="adj1" fmla="val 72575"/>
              <a:gd name="adj2" fmla="val 50000"/>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dirty="0" smtClean="0">
                <a:solidFill>
                  <a:schemeClr val="tx1"/>
                </a:solidFill>
              </a:rPr>
              <a:t>أخلاق اللاعب تقاس حسناً بـ </a:t>
            </a:r>
            <a:endParaRPr lang="ar-SA" b="1" dirty="0">
              <a:solidFill>
                <a:schemeClr val="tx1"/>
              </a:solidFill>
            </a:endParaRPr>
          </a:p>
        </p:txBody>
      </p:sp>
      <p:sp>
        <p:nvSpPr>
          <p:cNvPr id="7" name="سهم إلى اليسار 6"/>
          <p:cNvSpPr/>
          <p:nvPr/>
        </p:nvSpPr>
        <p:spPr>
          <a:xfrm>
            <a:off x="6215074" y="2357430"/>
            <a:ext cx="2643206" cy="857256"/>
          </a:xfrm>
          <a:prstGeom prst="leftArrow">
            <a:avLst>
              <a:gd name="adj1" fmla="val 72575"/>
              <a:gd name="adj2" fmla="val 50000"/>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أخلاق الجندي تقاس بـ:</a:t>
            </a:r>
            <a:endParaRPr lang="ar-SA" sz="2000" b="1" dirty="0">
              <a:solidFill>
                <a:schemeClr val="tx1"/>
              </a:solidFill>
            </a:endParaRPr>
          </a:p>
        </p:txBody>
      </p:sp>
      <p:sp>
        <p:nvSpPr>
          <p:cNvPr id="10" name="مستطيل مستدير الزوايا 9"/>
          <p:cNvSpPr/>
          <p:nvPr/>
        </p:nvSpPr>
        <p:spPr>
          <a:xfrm>
            <a:off x="1500166" y="3286124"/>
            <a:ext cx="5072098" cy="71438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ب)  ما قضيت وقتي إلا فيما يفيد</a:t>
            </a:r>
          </a:p>
          <a:p>
            <a:pPr algn="ctr"/>
            <a:r>
              <a:rPr lang="ar-SA" sz="2400" b="1" dirty="0" smtClean="0">
                <a:solidFill>
                  <a:schemeClr val="tx1"/>
                </a:solidFill>
              </a:rPr>
              <a:t>قضيت وقتي فيما يفيد</a:t>
            </a:r>
            <a:endParaRPr lang="ar-SA" sz="2400" b="1" dirty="0">
              <a:solidFill>
                <a:schemeClr val="tx1"/>
              </a:solidFill>
            </a:endParaRPr>
          </a:p>
        </p:txBody>
      </p:sp>
      <p:sp>
        <p:nvSpPr>
          <p:cNvPr id="11" name="سهم إلى اليسار 10"/>
          <p:cNvSpPr/>
          <p:nvPr/>
        </p:nvSpPr>
        <p:spPr>
          <a:xfrm>
            <a:off x="6221664" y="4071942"/>
            <a:ext cx="2708054" cy="857256"/>
          </a:xfrm>
          <a:prstGeom prst="leftArrow">
            <a:avLst>
              <a:gd name="adj1" fmla="val 72575"/>
              <a:gd name="adj2" fmla="val 50000"/>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000" b="1" dirty="0">
              <a:solidFill>
                <a:schemeClr val="tx1"/>
              </a:solidFill>
            </a:endParaRPr>
          </a:p>
        </p:txBody>
      </p:sp>
      <p:sp>
        <p:nvSpPr>
          <p:cNvPr id="12" name="سهم إلى اليسار 11"/>
          <p:cNvSpPr/>
          <p:nvPr/>
        </p:nvSpPr>
        <p:spPr>
          <a:xfrm>
            <a:off x="6221664" y="4857760"/>
            <a:ext cx="2708054" cy="857256"/>
          </a:xfrm>
          <a:prstGeom prst="leftArrow">
            <a:avLst>
              <a:gd name="adj1" fmla="val 72575"/>
              <a:gd name="adj2" fmla="val 50000"/>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000" b="1" dirty="0">
              <a:solidFill>
                <a:schemeClr val="tx1"/>
              </a:solidFill>
            </a:endParaRPr>
          </a:p>
        </p:txBody>
      </p:sp>
      <p:sp>
        <p:nvSpPr>
          <p:cNvPr id="13" name="مربع نص 12"/>
          <p:cNvSpPr txBox="1"/>
          <p:nvPr/>
        </p:nvSpPr>
        <p:spPr>
          <a:xfrm>
            <a:off x="214282" y="1571612"/>
            <a:ext cx="6143668" cy="830997"/>
          </a:xfrm>
          <a:prstGeom prst="rect">
            <a:avLst/>
          </a:prstGeom>
          <a:noFill/>
        </p:spPr>
        <p:txBody>
          <a:bodyPr wrap="square" rtlCol="1">
            <a:spAutoFit/>
          </a:bodyPr>
          <a:lstStyle/>
          <a:p>
            <a:pPr algn="ctr"/>
            <a:r>
              <a:rPr lang="ar-SA" sz="2400" b="1" dirty="0" smtClean="0">
                <a:solidFill>
                  <a:srgbClr val="993300"/>
                </a:solidFill>
              </a:rPr>
              <a:t>أخلاق اللاعب تقاس بأخلاق المدرب،تقاس أخلاق اللاعب بأخلاق المدرب</a:t>
            </a:r>
            <a:endParaRPr lang="ar-SA" sz="2400" b="1" dirty="0">
              <a:solidFill>
                <a:srgbClr val="993300"/>
              </a:solidFill>
            </a:endParaRPr>
          </a:p>
        </p:txBody>
      </p:sp>
      <p:sp>
        <p:nvSpPr>
          <p:cNvPr id="14" name="مربع نص 13"/>
          <p:cNvSpPr txBox="1"/>
          <p:nvPr/>
        </p:nvSpPr>
        <p:spPr>
          <a:xfrm>
            <a:off x="214282" y="2357430"/>
            <a:ext cx="6143668" cy="830997"/>
          </a:xfrm>
          <a:prstGeom prst="rect">
            <a:avLst/>
          </a:prstGeom>
          <a:noFill/>
        </p:spPr>
        <p:txBody>
          <a:bodyPr wrap="square" rtlCol="1">
            <a:spAutoFit/>
          </a:bodyPr>
          <a:lstStyle/>
          <a:p>
            <a:pPr algn="ctr"/>
            <a:r>
              <a:rPr lang="ar-SA" sz="2400" b="1" dirty="0" smtClean="0">
                <a:solidFill>
                  <a:srgbClr val="993300"/>
                </a:solidFill>
              </a:rPr>
              <a:t>أخلاق الجندي تقاس بأخلاق القائد،تقاس أخلاق الجندي بأخلاق القائد</a:t>
            </a:r>
            <a:endParaRPr lang="ar-SA" sz="2400" b="1" dirty="0">
              <a:solidFill>
                <a:srgbClr val="993300"/>
              </a:solidFill>
            </a:endParaRPr>
          </a:p>
        </p:txBody>
      </p:sp>
      <p:sp>
        <p:nvSpPr>
          <p:cNvPr id="15" name="مربع نص 14"/>
          <p:cNvSpPr txBox="1"/>
          <p:nvPr/>
        </p:nvSpPr>
        <p:spPr>
          <a:xfrm>
            <a:off x="357158" y="4143380"/>
            <a:ext cx="6143668" cy="830997"/>
          </a:xfrm>
          <a:prstGeom prst="rect">
            <a:avLst/>
          </a:prstGeom>
          <a:noFill/>
        </p:spPr>
        <p:txBody>
          <a:bodyPr wrap="square" rtlCol="1">
            <a:spAutoFit/>
          </a:bodyPr>
          <a:lstStyle/>
          <a:p>
            <a:pPr algn="ctr"/>
            <a:r>
              <a:rPr lang="ar-SA" sz="2400" b="1" dirty="0" smtClean="0">
                <a:solidFill>
                  <a:srgbClr val="993300"/>
                </a:solidFill>
              </a:rPr>
              <a:t>ما مارست هواياتي إلا فيما يجدي،مارست هواياتي فيما يجدي</a:t>
            </a:r>
            <a:endParaRPr lang="ar-SA" sz="2400" b="1" dirty="0">
              <a:solidFill>
                <a:srgbClr val="993300"/>
              </a:solidFill>
            </a:endParaRPr>
          </a:p>
        </p:txBody>
      </p:sp>
      <p:sp>
        <p:nvSpPr>
          <p:cNvPr id="16" name="مربع نص 15"/>
          <p:cNvSpPr txBox="1"/>
          <p:nvPr/>
        </p:nvSpPr>
        <p:spPr>
          <a:xfrm>
            <a:off x="214282" y="4857760"/>
            <a:ext cx="6143668" cy="830997"/>
          </a:xfrm>
          <a:prstGeom prst="rect">
            <a:avLst/>
          </a:prstGeom>
          <a:noFill/>
        </p:spPr>
        <p:txBody>
          <a:bodyPr wrap="square" rtlCol="1">
            <a:spAutoFit/>
          </a:bodyPr>
          <a:lstStyle/>
          <a:p>
            <a:pPr algn="ctr"/>
            <a:r>
              <a:rPr lang="ar-SA" sz="2400" b="1" dirty="0" smtClean="0">
                <a:solidFill>
                  <a:srgbClr val="993300"/>
                </a:solidFill>
              </a:rPr>
              <a:t>ما لعبت كرة القدم إلا في الأماكن المخصصة،لعبت كرة القدم في الأماكن المخصصة.</a:t>
            </a:r>
            <a:endParaRPr lang="ar-SA" sz="2400" b="1" dirty="0">
              <a:solidFill>
                <a:srgbClr val="9933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par>
                                <p:cTn id="11" presetID="24"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to="" calcmode="lin" valueType="num">
                                      <p:cBhvr>
                                        <p:cTn id="19" dur="1" fill="hold"/>
                                        <p:tgtEl>
                                          <p:spTgt spid="6"/>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to="" calcmode="lin" valueType="num">
                                      <p:cBhvr>
                                        <p:cTn id="22" dur="1" fill="hold"/>
                                        <p:tgtEl>
                                          <p:spTgt spid="10"/>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to="" calcmode="lin" valueType="num">
                                      <p:cBhvr>
                                        <p:cTn id="25" dur="1" fill="hold"/>
                                        <p:tgtEl>
                                          <p:spTgt spid="12"/>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to="" calcmode="lin" valueType="num">
                                      <p:cBhvr>
                                        <p:cTn id="28" dur="1" fill="hold"/>
                                        <p:tgtEl>
                                          <p:spTgt spid="11"/>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circle(in)">
                                      <p:cBhvr>
                                        <p:cTn id="33" dur="10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circle(in)">
                                      <p:cBhvr>
                                        <p:cTn id="38" dur="10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circle(in)">
                                      <p:cBhvr>
                                        <p:cTn id="43" dur="10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6" presetClass="entr" presetSubtype="16"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circle(in)">
                                      <p:cBhvr>
                                        <p:cTn id="4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10" grpId="0" animBg="1"/>
      <p:bldP spid="11" grpId="0" animBg="1"/>
      <p:bldP spid="12" grpId="0" animBg="1"/>
      <p:bldP spid="13" grpId="0"/>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دمعة 2"/>
          <p:cNvSpPr/>
          <p:nvPr/>
        </p:nvSpPr>
        <p:spPr>
          <a:xfrm>
            <a:off x="714348" y="1357298"/>
            <a:ext cx="6715172" cy="4786346"/>
          </a:xfrm>
          <a:prstGeom prst="teardrop">
            <a:avLst>
              <a:gd name="adj" fmla="val 121276"/>
            </a:avLst>
          </a:prstGeom>
          <a:solidFill>
            <a:schemeClr val="accent2">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1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التنمية القرائية</a:t>
            </a:r>
            <a:endParaRPr lang="ar-SA" sz="11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1"/>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ستطيل مستدير الزوايا 2"/>
          <p:cNvSpPr/>
          <p:nvPr/>
        </p:nvSpPr>
        <p:spPr>
          <a:xfrm>
            <a:off x="1571604" y="214290"/>
            <a:ext cx="5072098" cy="71438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ج) لم ألتحق بجماعة الكشافة</a:t>
            </a:r>
          </a:p>
          <a:p>
            <a:pPr algn="ctr"/>
            <a:r>
              <a:rPr lang="ar-SA" sz="2400" b="1" dirty="0" smtClean="0">
                <a:solidFill>
                  <a:schemeClr val="tx1"/>
                </a:solidFill>
              </a:rPr>
              <a:t>قد ألتحق بجماعة الكشافة</a:t>
            </a:r>
            <a:endParaRPr lang="ar-SA" sz="2400" b="1" dirty="0">
              <a:solidFill>
                <a:schemeClr val="tx1"/>
              </a:solidFill>
            </a:endParaRPr>
          </a:p>
        </p:txBody>
      </p:sp>
      <p:sp>
        <p:nvSpPr>
          <p:cNvPr id="4" name="سهم إلى اليسار 3"/>
          <p:cNvSpPr/>
          <p:nvPr/>
        </p:nvSpPr>
        <p:spPr>
          <a:xfrm>
            <a:off x="6500826" y="1000108"/>
            <a:ext cx="2428892" cy="857256"/>
          </a:xfrm>
          <a:prstGeom prst="leftArrow">
            <a:avLst>
              <a:gd name="adj1" fmla="val 72575"/>
              <a:gd name="adj2" fmla="val 50000"/>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000" b="1" dirty="0">
              <a:solidFill>
                <a:schemeClr val="tx1"/>
              </a:solidFill>
            </a:endParaRPr>
          </a:p>
        </p:txBody>
      </p:sp>
      <p:sp>
        <p:nvSpPr>
          <p:cNvPr id="5" name="سهم إلى اليسار 4"/>
          <p:cNvSpPr/>
          <p:nvPr/>
        </p:nvSpPr>
        <p:spPr>
          <a:xfrm>
            <a:off x="6500826" y="1785926"/>
            <a:ext cx="2428892" cy="857256"/>
          </a:xfrm>
          <a:prstGeom prst="leftArrow">
            <a:avLst>
              <a:gd name="adj1" fmla="val 72575"/>
              <a:gd name="adj2" fmla="val 50000"/>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000" b="1" dirty="0">
              <a:solidFill>
                <a:schemeClr val="tx1"/>
              </a:solidFill>
            </a:endParaRPr>
          </a:p>
        </p:txBody>
      </p:sp>
      <p:sp>
        <p:nvSpPr>
          <p:cNvPr id="6" name="مربع نص 5"/>
          <p:cNvSpPr txBox="1"/>
          <p:nvPr/>
        </p:nvSpPr>
        <p:spPr>
          <a:xfrm>
            <a:off x="357158" y="1285860"/>
            <a:ext cx="6143668" cy="954107"/>
          </a:xfrm>
          <a:prstGeom prst="rect">
            <a:avLst/>
          </a:prstGeom>
          <a:noFill/>
        </p:spPr>
        <p:txBody>
          <a:bodyPr wrap="square" rtlCol="1">
            <a:spAutoFit/>
          </a:bodyPr>
          <a:lstStyle/>
          <a:p>
            <a:pPr algn="ctr"/>
            <a:r>
              <a:rPr lang="ar-SA" sz="2800" b="1" dirty="0" smtClean="0">
                <a:solidFill>
                  <a:srgbClr val="993300"/>
                </a:solidFill>
              </a:rPr>
              <a:t>لم ألتحق بدورة تدريبية في العطلة الصيفية،قد ألتحق بدورة تدريبية في العطلة الصيفية.</a:t>
            </a:r>
            <a:endParaRPr lang="ar-SA" sz="2800" b="1" dirty="0">
              <a:solidFill>
                <a:srgbClr val="993300"/>
              </a:solidFill>
            </a:endParaRPr>
          </a:p>
        </p:txBody>
      </p:sp>
      <p:sp>
        <p:nvSpPr>
          <p:cNvPr id="7" name="وسيلة شرح بيضاوية 6"/>
          <p:cNvSpPr/>
          <p:nvPr/>
        </p:nvSpPr>
        <p:spPr>
          <a:xfrm>
            <a:off x="7358082" y="2786058"/>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 </a:t>
            </a:r>
            <a:endParaRPr lang="ar-SA" sz="2400" b="1" dirty="0">
              <a:solidFill>
                <a:schemeClr val="tx1"/>
              </a:solidFill>
            </a:endParaRPr>
          </a:p>
        </p:txBody>
      </p:sp>
      <p:sp>
        <p:nvSpPr>
          <p:cNvPr id="8" name="مربع نص 7"/>
          <p:cNvSpPr txBox="1"/>
          <p:nvPr/>
        </p:nvSpPr>
        <p:spPr>
          <a:xfrm>
            <a:off x="857224" y="2972699"/>
            <a:ext cx="6500858" cy="523220"/>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أ)أستخدم كلاً من(السين،وسوف) في جملتين مثبتتين:</a:t>
            </a:r>
            <a:endParaRPr lang="ar-SA" sz="2800" b="1" dirty="0">
              <a:effectLst>
                <a:glow rad="139700">
                  <a:schemeClr val="accent6">
                    <a:satMod val="175000"/>
                    <a:alpha val="40000"/>
                  </a:schemeClr>
                </a:glow>
              </a:effectLst>
            </a:endParaRPr>
          </a:p>
        </p:txBody>
      </p:sp>
      <p:sp>
        <p:nvSpPr>
          <p:cNvPr id="10" name="مربع نص 9"/>
          <p:cNvSpPr txBox="1"/>
          <p:nvPr/>
        </p:nvSpPr>
        <p:spPr>
          <a:xfrm>
            <a:off x="857224" y="3615641"/>
            <a:ext cx="6500858" cy="1384995"/>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ب)(اصبر ولا تستسلم ولتعتمد على التجربة والسؤال والعمل الدؤوب حتى تثبت ما تعتقد أنه صحيح)</a:t>
            </a:r>
          </a:p>
          <a:p>
            <a:pPr algn="ctr"/>
            <a:r>
              <a:rPr lang="ar-SA" sz="2800" b="1" dirty="0" smtClean="0">
                <a:effectLst>
                  <a:glow rad="139700">
                    <a:schemeClr val="accent6">
                      <a:satMod val="175000"/>
                      <a:alpha val="40000"/>
                    </a:schemeClr>
                  </a:glow>
                </a:effectLst>
              </a:rPr>
              <a:t>أستخدم هذا الأسلوب في موقف جديد:</a:t>
            </a:r>
            <a:endParaRPr lang="ar-SA" sz="2800" b="1" dirty="0">
              <a:effectLst>
                <a:glow rad="139700">
                  <a:schemeClr val="accent6">
                    <a:satMod val="175000"/>
                    <a:alpha val="40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to="" calcmode="lin" valueType="num">
                                      <p:cBhvr>
                                        <p:cTn id="13" dur="1" fill="hold"/>
                                        <p:tgtEl>
                                          <p:spTgt spid="4"/>
                                        </p:tgtEl>
                                        <p:attrNameLst>
                                          <p:attrName/>
                                        </p:attrNameLst>
                                      </p:cBhvr>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ircle(in)">
                                      <p:cBhvr>
                                        <p:cTn id="18" dur="1000"/>
                                        <p:tgtEl>
                                          <p:spTgt spid="6"/>
                                        </p:tgtEl>
                                      </p:cBhvr>
                                    </p:animEffect>
                                  </p:childTnLst>
                                </p:cTn>
                              </p:par>
                              <p:par>
                                <p:cTn id="19" presetID="8" presetClass="entr" presetSubtype="16"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diamond(in)">
                                      <p:cBhvr>
                                        <p:cTn id="21" dur="1000"/>
                                        <p:tgtEl>
                                          <p:spTgt spid="7"/>
                                        </p:tgtEl>
                                      </p:cBhvr>
                                    </p:animEffect>
                                  </p:childTnLst>
                                </p:cTn>
                              </p:par>
                              <p:par>
                                <p:cTn id="22" presetID="8" presetClass="entr" presetSubtype="16"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diamond(in)">
                                      <p:cBhvr>
                                        <p:cTn id="24" dur="1000"/>
                                        <p:tgtEl>
                                          <p:spTgt spid="8"/>
                                        </p:tgtEl>
                                      </p:cBhvr>
                                    </p:animEffect>
                                  </p:childTnLst>
                                </p:cTn>
                              </p:par>
                              <p:par>
                                <p:cTn id="25" presetID="8"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amond(in)">
                                      <p:cBhvr>
                                        <p:cTn id="2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animBg="1"/>
      <p:bldP spid="8" grpId="0"/>
      <p:bldP spid="10"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وسيلة شرح بيضاوية 2"/>
          <p:cNvSpPr/>
          <p:nvPr/>
        </p:nvSpPr>
        <p:spPr>
          <a:xfrm>
            <a:off x="7072330" y="428604"/>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نشاط3 </a:t>
            </a:r>
            <a:endParaRPr lang="ar-SA" sz="2400" b="1" dirty="0">
              <a:solidFill>
                <a:schemeClr val="tx1"/>
              </a:solidFill>
            </a:endParaRPr>
          </a:p>
        </p:txBody>
      </p:sp>
      <p:sp>
        <p:nvSpPr>
          <p:cNvPr id="4" name="مربع نص 3"/>
          <p:cNvSpPr txBox="1"/>
          <p:nvPr/>
        </p:nvSpPr>
        <p:spPr>
          <a:xfrm>
            <a:off x="785786" y="537030"/>
            <a:ext cx="7000924" cy="2677656"/>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أجيب عن الأسئلة التالية بجمل فعلية مثبتة:</a:t>
            </a:r>
          </a:p>
          <a:p>
            <a:pPr algn="ctr"/>
            <a:r>
              <a:rPr lang="ar-SA" sz="2800" b="1" dirty="0" smtClean="0">
                <a:effectLst>
                  <a:glow rad="139700">
                    <a:schemeClr val="accent6">
                      <a:satMod val="175000"/>
                      <a:alpha val="40000"/>
                    </a:schemeClr>
                  </a:glow>
                </a:effectLst>
              </a:rPr>
              <a:t>أ) ماذا تفعل إذا:</a:t>
            </a:r>
          </a:p>
          <a:p>
            <a:pPr algn="ctr"/>
            <a:r>
              <a:rPr lang="ar-SA" sz="2800" b="1" dirty="0" smtClean="0">
                <a:effectLst>
                  <a:glow rad="139700">
                    <a:schemeClr val="accent6">
                      <a:satMod val="175000"/>
                      <a:alpha val="40000"/>
                    </a:schemeClr>
                  </a:glow>
                </a:effectLst>
              </a:rPr>
              <a:t>أحببت هواية ولم تجد الوقت الكافي لممارستها.</a:t>
            </a:r>
          </a:p>
          <a:p>
            <a:pPr algn="ctr"/>
            <a:r>
              <a:rPr lang="ar-SA" sz="2800" b="1" dirty="0" smtClean="0">
                <a:effectLst>
                  <a:glow rad="139700">
                    <a:schemeClr val="accent6">
                      <a:satMod val="175000"/>
                      <a:alpha val="40000"/>
                    </a:schemeClr>
                  </a:glow>
                </a:effectLst>
              </a:rPr>
              <a:t>ب) أستعين بالمعجم في معرفة معنى ما تحته خط،ثم أضعه في جملة من إنشائي:</a:t>
            </a:r>
          </a:p>
          <a:p>
            <a:pPr algn="ctr"/>
            <a:r>
              <a:rPr lang="ar-SA" sz="2800" b="1" dirty="0" smtClean="0">
                <a:effectLst>
                  <a:glow rad="139700">
                    <a:schemeClr val="accent6">
                      <a:satMod val="175000"/>
                      <a:alpha val="40000"/>
                    </a:schemeClr>
                  </a:glow>
                </a:effectLst>
              </a:rPr>
              <a:t>الذهب الأسود </a:t>
            </a:r>
            <a:r>
              <a:rPr lang="ar-SA" sz="2800" b="1" u="sng" dirty="0" smtClean="0">
                <a:effectLst>
                  <a:glow rad="139700">
                    <a:schemeClr val="accent6">
                      <a:satMod val="175000"/>
                      <a:alpha val="40000"/>
                    </a:schemeClr>
                  </a:glow>
                </a:effectLst>
              </a:rPr>
              <a:t>غدا عصب </a:t>
            </a:r>
            <a:r>
              <a:rPr lang="ar-SA" sz="2800" b="1" dirty="0" smtClean="0">
                <a:effectLst>
                  <a:glow rad="139700">
                    <a:schemeClr val="accent6">
                      <a:satMod val="175000"/>
                      <a:alpha val="40000"/>
                    </a:schemeClr>
                  </a:glow>
                </a:effectLst>
              </a:rPr>
              <a:t>الحياة الاقتصادية المعاصرة</a:t>
            </a:r>
          </a:p>
        </p:txBody>
      </p:sp>
      <p:sp>
        <p:nvSpPr>
          <p:cNvPr id="5" name="مربع نص 4"/>
          <p:cNvSpPr txBox="1"/>
          <p:nvPr/>
        </p:nvSpPr>
        <p:spPr>
          <a:xfrm>
            <a:off x="1142976" y="3214686"/>
            <a:ext cx="6215106" cy="1077218"/>
          </a:xfrm>
          <a:prstGeom prst="rect">
            <a:avLst/>
          </a:prstGeom>
          <a:noFill/>
        </p:spPr>
        <p:txBody>
          <a:bodyPr wrap="square" rtlCol="1">
            <a:spAutoFit/>
          </a:bodyPr>
          <a:lstStyle/>
          <a:p>
            <a:pPr algn="ctr"/>
            <a:r>
              <a:rPr lang="ar-SA" sz="3200" b="1" dirty="0" smtClean="0">
                <a:solidFill>
                  <a:srgbClr val="993300"/>
                </a:solidFill>
              </a:rPr>
              <a:t>غدا/صار</a:t>
            </a:r>
          </a:p>
          <a:p>
            <a:pPr algn="ctr"/>
            <a:r>
              <a:rPr lang="ar-SA" sz="3200" b="1" dirty="0" smtClean="0">
                <a:solidFill>
                  <a:srgbClr val="993300"/>
                </a:solidFill>
              </a:rPr>
              <a:t>عصب/أطناب المفاصل التي تلائم بينها وتشدها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ircle(in)">
                                      <p:cBhvr>
                                        <p:cTn id="1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دمعة 2"/>
          <p:cNvSpPr/>
          <p:nvPr/>
        </p:nvSpPr>
        <p:spPr>
          <a:xfrm>
            <a:off x="642910" y="1142984"/>
            <a:ext cx="7000924" cy="4786346"/>
          </a:xfrm>
          <a:prstGeom prst="teardrop">
            <a:avLst>
              <a:gd name="adj" fmla="val 121276"/>
            </a:avLst>
          </a:prstGeom>
          <a:solidFill>
            <a:schemeClr val="accent2">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8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رسم الهمزة المتوسطة على واو</a:t>
            </a:r>
            <a:endParaRPr lang="ar-SA" sz="8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1"/>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خطط انسيابي: تحضير 2"/>
          <p:cNvSpPr/>
          <p:nvPr/>
        </p:nvSpPr>
        <p:spPr>
          <a:xfrm>
            <a:off x="857224" y="875382"/>
            <a:ext cx="7072362" cy="1857388"/>
          </a:xfrm>
          <a:prstGeom prst="flowChartPreparation">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 وكانت تجارة اللؤلؤ تدر أرباحاً طائلة على الذين  يعملون فيها،وتعد مصدراً للرزق في اقتصاد كثير من الدول الساحلية.</a:t>
            </a:r>
            <a:endParaRPr lang="ar-SA" sz="2400" b="1" dirty="0">
              <a:solidFill>
                <a:schemeClr val="tx1"/>
              </a:solidFill>
            </a:endParaRPr>
          </a:p>
        </p:txBody>
      </p:sp>
      <p:sp>
        <p:nvSpPr>
          <p:cNvPr id="4" name="زاوية مطوية 3"/>
          <p:cNvSpPr/>
          <p:nvPr/>
        </p:nvSpPr>
        <p:spPr>
          <a:xfrm rot="834941">
            <a:off x="7485284" y="3055451"/>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أولاً</a:t>
            </a:r>
            <a:endParaRPr lang="ar-SA" sz="2400" b="1" dirty="0">
              <a:solidFill>
                <a:srgbClr val="C00000"/>
              </a:solidFill>
            </a:endParaRPr>
          </a:p>
        </p:txBody>
      </p:sp>
      <p:sp>
        <p:nvSpPr>
          <p:cNvPr id="5" name="مربع نص 4"/>
          <p:cNvSpPr txBox="1"/>
          <p:nvPr/>
        </p:nvSpPr>
        <p:spPr>
          <a:xfrm>
            <a:off x="500034" y="3018522"/>
            <a:ext cx="7060133" cy="584775"/>
          </a:xfrm>
          <a:prstGeom prst="rect">
            <a:avLst/>
          </a:prstGeom>
          <a:noFill/>
        </p:spPr>
        <p:txBody>
          <a:bodyPr wrap="square" rtlCol="1">
            <a:spAutoFit/>
          </a:bodyPr>
          <a:lstStyle/>
          <a:p>
            <a:pPr algn="ctr"/>
            <a:r>
              <a:rPr lang="ar-SA" sz="3200" b="1" dirty="0" smtClean="0">
                <a:cs typeface="DecoType Naskh Extensions" pitchFamily="2" charset="-78"/>
              </a:rPr>
              <a:t>أقرأ الجملة السابقة،ثم ألاحظ رسم الهمزة الملونة في الكلمة التالية:</a:t>
            </a:r>
            <a:endParaRPr lang="ar-SA" sz="3200" b="1" dirty="0">
              <a:cs typeface="DecoType Naskh Extensions" pitchFamily="2" charset="-78"/>
            </a:endParaRPr>
          </a:p>
        </p:txBody>
      </p:sp>
      <p:sp>
        <p:nvSpPr>
          <p:cNvPr id="6" name="مخطط انسيابي: تحضير 5"/>
          <p:cNvSpPr/>
          <p:nvPr/>
        </p:nvSpPr>
        <p:spPr>
          <a:xfrm rot="499751">
            <a:off x="3146954" y="3830984"/>
            <a:ext cx="2428892" cy="1214446"/>
          </a:xfrm>
          <a:prstGeom prst="flowChartPreparation">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chemeClr val="tx1"/>
                </a:solidFill>
              </a:rPr>
              <a:t>الل</a:t>
            </a:r>
            <a:r>
              <a:rPr lang="ar-SA" sz="4000" b="1" dirty="0" smtClean="0">
                <a:solidFill>
                  <a:srgbClr val="C00000"/>
                </a:solidFill>
              </a:rPr>
              <a:t>ؤ</a:t>
            </a:r>
            <a:r>
              <a:rPr lang="ar-SA" sz="4000" b="1" dirty="0" smtClean="0">
                <a:solidFill>
                  <a:schemeClr val="tx1"/>
                </a:solidFill>
              </a:rPr>
              <a:t>لؤ</a:t>
            </a:r>
            <a:endParaRPr lang="ar-SA" sz="40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par>
                                <p:cTn id="9" presetID="21"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4)">
                                      <p:cBhvr>
                                        <p:cTn id="11" dur="1000"/>
                                        <p:tgtEl>
                                          <p:spTgt spid="5"/>
                                        </p:tgtEl>
                                      </p:cBhvr>
                                    </p:animEffect>
                                  </p:childTnLst>
                                </p:cTn>
                              </p:par>
                              <p:par>
                                <p:cTn id="12" presetID="21" presetClass="entr" presetSubtype="4"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heel(4)">
                                      <p:cBhvr>
                                        <p:cTn id="14" dur="1000"/>
                                        <p:tgtEl>
                                          <p:spTgt spid="4"/>
                                        </p:tgtEl>
                                      </p:cBhvr>
                                    </p:animEffect>
                                  </p:childTnLst>
                                </p:cTn>
                              </p:par>
                              <p:par>
                                <p:cTn id="15" presetID="17" presetClass="entr" presetSubtype="1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7485284" y="251219"/>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أولاً</a:t>
            </a:r>
            <a:endParaRPr lang="ar-SA" sz="2400" b="1" dirty="0">
              <a:solidFill>
                <a:srgbClr val="C00000"/>
              </a:solidFill>
            </a:endParaRPr>
          </a:p>
        </p:txBody>
      </p:sp>
      <p:sp>
        <p:nvSpPr>
          <p:cNvPr id="4" name="مربع نص 3"/>
          <p:cNvSpPr txBox="1"/>
          <p:nvPr/>
        </p:nvSpPr>
        <p:spPr>
          <a:xfrm>
            <a:off x="500034" y="142852"/>
            <a:ext cx="7060133" cy="584775"/>
          </a:xfrm>
          <a:prstGeom prst="rect">
            <a:avLst/>
          </a:prstGeom>
          <a:noFill/>
        </p:spPr>
        <p:txBody>
          <a:bodyPr wrap="square" rtlCol="1">
            <a:spAutoFit/>
          </a:bodyPr>
          <a:lstStyle/>
          <a:p>
            <a:pPr algn="ctr"/>
            <a:r>
              <a:rPr lang="ar-SA" sz="3200" b="1" dirty="0" smtClean="0">
                <a:cs typeface="DecoType Naskh Extensions" pitchFamily="2" charset="-78"/>
              </a:rPr>
              <a:t>أقرأ الجملة السابقة،ثم ألاحظ رسم الهمزة الملونة في الكلمة التالية:</a:t>
            </a:r>
            <a:endParaRPr lang="ar-SA" sz="3200" b="1" dirty="0">
              <a:cs typeface="DecoType Naskh Extensions" pitchFamily="2" charset="-78"/>
            </a:endParaRPr>
          </a:p>
        </p:txBody>
      </p:sp>
      <p:graphicFrame>
        <p:nvGraphicFramePr>
          <p:cNvPr id="5" name="جدول 4"/>
          <p:cNvGraphicFramePr>
            <a:graphicFrameLocks noGrp="1"/>
          </p:cNvGraphicFramePr>
          <p:nvPr/>
        </p:nvGraphicFramePr>
        <p:xfrm>
          <a:off x="4429124" y="1168384"/>
          <a:ext cx="3643338" cy="1828800"/>
        </p:xfrm>
        <a:graphic>
          <a:graphicData uri="http://schemas.openxmlformats.org/drawingml/2006/table">
            <a:tbl>
              <a:tblPr rtl="1" firstRow="1" bandRow="1">
                <a:tableStyleId>{5C22544A-7EE6-4342-B048-85BDC9FD1C3A}</a:tableStyleId>
              </a:tblPr>
              <a:tblGrid>
                <a:gridCol w="3643338"/>
              </a:tblGrid>
              <a:tr h="416485">
                <a:tc>
                  <a:txBody>
                    <a:bodyPr/>
                    <a:lstStyle/>
                    <a:p>
                      <a:pPr algn="ctr" rtl="1"/>
                      <a:r>
                        <a:rPr lang="ar-SA" sz="2400" b="1" dirty="0" smtClean="0">
                          <a:solidFill>
                            <a:schemeClr val="tx1"/>
                          </a:solidFill>
                        </a:rPr>
                        <a:t>موقع الهمزة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416485">
                <a:tc>
                  <a:txBody>
                    <a:bodyPr/>
                    <a:lstStyle/>
                    <a:p>
                      <a:pPr algn="ctr" rtl="1"/>
                      <a:r>
                        <a:rPr lang="ar-SA" sz="2400" b="1" dirty="0" smtClean="0">
                          <a:solidFill>
                            <a:schemeClr val="tx1"/>
                          </a:solidFill>
                        </a:rPr>
                        <a:t>حركة الهمزة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416485">
                <a:tc>
                  <a:txBody>
                    <a:bodyPr/>
                    <a:lstStyle/>
                    <a:p>
                      <a:pPr algn="ctr" rtl="1"/>
                      <a:r>
                        <a:rPr lang="ar-SA" sz="2400" b="1" dirty="0" smtClean="0">
                          <a:solidFill>
                            <a:schemeClr val="tx1"/>
                          </a:solidFill>
                        </a:rPr>
                        <a:t>حركة الحرف الذي قبل الهمزة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416485">
                <a:tc>
                  <a:txBody>
                    <a:bodyPr/>
                    <a:lstStyle/>
                    <a:p>
                      <a:pPr algn="ctr" rtl="1"/>
                      <a:r>
                        <a:rPr lang="ar-SA" sz="2400" b="1" dirty="0" smtClean="0">
                          <a:solidFill>
                            <a:schemeClr val="tx1"/>
                          </a:solidFill>
                        </a:rPr>
                        <a:t>الحرف الذي رُسمت عليه الهمزة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bl>
          </a:graphicData>
        </a:graphic>
      </p:graphicFrame>
      <p:graphicFrame>
        <p:nvGraphicFramePr>
          <p:cNvPr id="6" name="جدول 5"/>
          <p:cNvGraphicFramePr>
            <a:graphicFrameLocks noGrp="1"/>
          </p:cNvGraphicFramePr>
          <p:nvPr/>
        </p:nvGraphicFramePr>
        <p:xfrm>
          <a:off x="1357290" y="714356"/>
          <a:ext cx="3048000" cy="2286000"/>
        </p:xfrm>
        <a:graphic>
          <a:graphicData uri="http://schemas.openxmlformats.org/drawingml/2006/table">
            <a:tbl>
              <a:tblPr rtl="1" firstRow="1" bandRow="1">
                <a:tableStyleId>{5C22544A-7EE6-4342-B048-85BDC9FD1C3A}</a:tableStyleId>
              </a:tblPr>
              <a:tblGrid>
                <a:gridCol w="3048000"/>
              </a:tblGrid>
              <a:tr h="370840">
                <a:tc>
                  <a:txBody>
                    <a:bodyPr/>
                    <a:lstStyle/>
                    <a:p>
                      <a:pPr algn="ctr" rtl="1"/>
                      <a:r>
                        <a:rPr lang="ar-SA" sz="2400" b="1" dirty="0" smtClean="0">
                          <a:solidFill>
                            <a:schemeClr val="tx1"/>
                          </a:solidFill>
                        </a:rPr>
                        <a:t>الل</a:t>
                      </a:r>
                      <a:r>
                        <a:rPr lang="ar-SA" sz="2400" b="1" dirty="0" smtClean="0">
                          <a:solidFill>
                            <a:srgbClr val="C00000"/>
                          </a:solidFill>
                        </a:rPr>
                        <a:t>ؤ</a:t>
                      </a:r>
                      <a:r>
                        <a:rPr lang="ar-SA" sz="2400" b="1" dirty="0" smtClean="0">
                          <a:solidFill>
                            <a:schemeClr val="tx1"/>
                          </a:solidFill>
                        </a:rPr>
                        <a:t>لؤ</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r>
            </a:tbl>
          </a:graphicData>
        </a:graphic>
      </p:graphicFrame>
      <p:sp>
        <p:nvSpPr>
          <p:cNvPr id="7" name="مربع نص 6"/>
          <p:cNvSpPr txBox="1"/>
          <p:nvPr/>
        </p:nvSpPr>
        <p:spPr>
          <a:xfrm>
            <a:off x="2143108" y="1139796"/>
            <a:ext cx="1357322" cy="523220"/>
          </a:xfrm>
          <a:prstGeom prst="rect">
            <a:avLst/>
          </a:prstGeom>
          <a:noFill/>
        </p:spPr>
        <p:txBody>
          <a:bodyPr wrap="square" rtlCol="1">
            <a:spAutoFit/>
          </a:bodyPr>
          <a:lstStyle/>
          <a:p>
            <a:r>
              <a:rPr lang="ar-SA" sz="2800" b="1" i="1" dirty="0" smtClean="0">
                <a:solidFill>
                  <a:srgbClr val="C00000"/>
                </a:solidFill>
              </a:rPr>
              <a:t>في الوسط</a:t>
            </a:r>
            <a:endParaRPr lang="ar-SA" sz="2800" b="1" i="1" dirty="0">
              <a:solidFill>
                <a:srgbClr val="C00000"/>
              </a:solidFill>
            </a:endParaRPr>
          </a:p>
        </p:txBody>
      </p:sp>
      <p:sp>
        <p:nvSpPr>
          <p:cNvPr id="8" name="مربع نص 7"/>
          <p:cNvSpPr txBox="1"/>
          <p:nvPr/>
        </p:nvSpPr>
        <p:spPr>
          <a:xfrm>
            <a:off x="2143108" y="1616708"/>
            <a:ext cx="1357322" cy="523220"/>
          </a:xfrm>
          <a:prstGeom prst="rect">
            <a:avLst/>
          </a:prstGeom>
          <a:noFill/>
        </p:spPr>
        <p:txBody>
          <a:bodyPr wrap="square" rtlCol="1">
            <a:spAutoFit/>
          </a:bodyPr>
          <a:lstStyle/>
          <a:p>
            <a:pPr algn="ctr"/>
            <a:r>
              <a:rPr lang="ar-SA" sz="2800" b="1" i="1" dirty="0" smtClean="0">
                <a:solidFill>
                  <a:srgbClr val="C00000"/>
                </a:solidFill>
              </a:rPr>
              <a:t>السكون</a:t>
            </a:r>
            <a:endParaRPr lang="ar-SA" sz="2800" b="1" i="1" dirty="0">
              <a:solidFill>
                <a:srgbClr val="C00000"/>
              </a:solidFill>
            </a:endParaRPr>
          </a:p>
        </p:txBody>
      </p:sp>
      <p:sp>
        <p:nvSpPr>
          <p:cNvPr id="9" name="مربع نص 8"/>
          <p:cNvSpPr txBox="1"/>
          <p:nvPr/>
        </p:nvSpPr>
        <p:spPr>
          <a:xfrm>
            <a:off x="2143108" y="2045336"/>
            <a:ext cx="1357322" cy="523220"/>
          </a:xfrm>
          <a:prstGeom prst="rect">
            <a:avLst/>
          </a:prstGeom>
          <a:noFill/>
        </p:spPr>
        <p:txBody>
          <a:bodyPr wrap="square" rtlCol="1">
            <a:spAutoFit/>
          </a:bodyPr>
          <a:lstStyle/>
          <a:p>
            <a:pPr algn="ctr"/>
            <a:r>
              <a:rPr lang="ar-SA" sz="2800" b="1" i="1" dirty="0" smtClean="0">
                <a:solidFill>
                  <a:srgbClr val="C00000"/>
                </a:solidFill>
              </a:rPr>
              <a:t>الضم</a:t>
            </a:r>
            <a:endParaRPr lang="ar-SA" sz="2800" b="1" i="1" dirty="0">
              <a:solidFill>
                <a:srgbClr val="C00000"/>
              </a:solidFill>
            </a:endParaRPr>
          </a:p>
        </p:txBody>
      </p:sp>
      <p:sp>
        <p:nvSpPr>
          <p:cNvPr id="10" name="مربع نص 9"/>
          <p:cNvSpPr txBox="1"/>
          <p:nvPr/>
        </p:nvSpPr>
        <p:spPr>
          <a:xfrm>
            <a:off x="2143108" y="2545402"/>
            <a:ext cx="1357322" cy="523220"/>
          </a:xfrm>
          <a:prstGeom prst="rect">
            <a:avLst/>
          </a:prstGeom>
          <a:noFill/>
        </p:spPr>
        <p:txBody>
          <a:bodyPr wrap="square" rtlCol="1">
            <a:spAutoFit/>
          </a:bodyPr>
          <a:lstStyle/>
          <a:p>
            <a:pPr algn="ctr"/>
            <a:r>
              <a:rPr lang="ar-SA" sz="2800" b="1" i="1" dirty="0" smtClean="0">
                <a:solidFill>
                  <a:srgbClr val="C00000"/>
                </a:solidFill>
              </a:rPr>
              <a:t>الواو</a:t>
            </a:r>
            <a:endParaRPr lang="ar-SA" sz="2800" b="1" i="1" dirty="0">
              <a:solidFill>
                <a:srgbClr val="C00000"/>
              </a:solidFill>
            </a:endParaRPr>
          </a:p>
        </p:txBody>
      </p:sp>
      <p:sp>
        <p:nvSpPr>
          <p:cNvPr id="11" name="مربع نص 10"/>
          <p:cNvSpPr txBox="1"/>
          <p:nvPr/>
        </p:nvSpPr>
        <p:spPr>
          <a:xfrm>
            <a:off x="726577" y="3071810"/>
            <a:ext cx="7060133" cy="584775"/>
          </a:xfrm>
          <a:prstGeom prst="rect">
            <a:avLst/>
          </a:prstGeom>
          <a:noFill/>
        </p:spPr>
        <p:txBody>
          <a:bodyPr wrap="square" rtlCol="1">
            <a:spAutoFit/>
          </a:bodyPr>
          <a:lstStyle/>
          <a:p>
            <a:pPr algn="ctr"/>
            <a:r>
              <a:rPr lang="ar-SA" sz="3200" b="1" dirty="0" smtClean="0">
                <a:cs typeface="DecoType Naskh Extensions" pitchFamily="2" charset="-78"/>
              </a:rPr>
              <a:t>أقرأ الجملة السابقة،ثم ألاحظ رسم الهمزة الملونة في الكلمة التالية:</a:t>
            </a:r>
            <a:endParaRPr lang="ar-SA" sz="3200" b="1" dirty="0">
              <a:cs typeface="DecoType Naskh Extensions" pitchFamily="2" charset="-78"/>
            </a:endParaRPr>
          </a:p>
        </p:txBody>
      </p:sp>
      <p:sp>
        <p:nvSpPr>
          <p:cNvPr id="12" name="مربع نص 11"/>
          <p:cNvSpPr txBox="1"/>
          <p:nvPr/>
        </p:nvSpPr>
        <p:spPr>
          <a:xfrm rot="20303143">
            <a:off x="7883134" y="3085958"/>
            <a:ext cx="1000132" cy="830997"/>
          </a:xfrm>
          <a:prstGeom prst="rect">
            <a:avLst/>
          </a:prstGeom>
          <a:noFill/>
        </p:spPr>
        <p:txBody>
          <a:bodyPr wrap="square" rtlCol="1">
            <a:spAutoFit/>
          </a:bodyPr>
          <a:lstStyle/>
          <a:p>
            <a:pPr algn="ctr"/>
            <a:r>
              <a:rPr lang="ar-SA" sz="2400" b="1" dirty="0" smtClean="0">
                <a:solidFill>
                  <a:schemeClr val="accent2">
                    <a:lumMod val="50000"/>
                  </a:schemeClr>
                </a:solidFill>
                <a:sym typeface="Wingdings"/>
              </a:rPr>
              <a:t></a:t>
            </a:r>
          </a:p>
          <a:p>
            <a:pPr algn="ctr"/>
            <a:r>
              <a:rPr lang="ar-SA" sz="2400" b="1" dirty="0" smtClean="0">
                <a:solidFill>
                  <a:schemeClr val="accent2">
                    <a:lumMod val="50000"/>
                  </a:schemeClr>
                </a:solidFill>
                <a:sym typeface="Wingdings"/>
              </a:rPr>
              <a:t>أقرأ </a:t>
            </a:r>
            <a:endParaRPr lang="ar-SA" sz="2400" b="1" dirty="0">
              <a:solidFill>
                <a:schemeClr val="accent2">
                  <a:lumMod val="50000"/>
                </a:schemeClr>
              </a:solidFill>
            </a:endParaRPr>
          </a:p>
        </p:txBody>
      </p:sp>
      <p:sp>
        <p:nvSpPr>
          <p:cNvPr id="13" name="شكل بيضاوي 12"/>
          <p:cNvSpPr/>
          <p:nvPr/>
        </p:nvSpPr>
        <p:spPr>
          <a:xfrm rot="20493824">
            <a:off x="8004829" y="2976907"/>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4" name="مستطيل مستدير الزوايا 13"/>
          <p:cNvSpPr/>
          <p:nvPr/>
        </p:nvSpPr>
        <p:spPr>
          <a:xfrm>
            <a:off x="714348" y="3714752"/>
            <a:ext cx="7286676" cy="928694"/>
          </a:xfrm>
          <a:prstGeom prst="roundRect">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-....فانطلقت شرارة الفكرة ب</a:t>
            </a:r>
            <a:r>
              <a:rPr lang="ar-SA" sz="2200" b="1" dirty="0" smtClean="0">
                <a:solidFill>
                  <a:srgbClr val="C00000"/>
                </a:solidFill>
              </a:rPr>
              <a:t>السؤال</a:t>
            </a:r>
            <a:r>
              <a:rPr lang="ar-SA" sz="2200" b="1" dirty="0" smtClean="0">
                <a:solidFill>
                  <a:schemeClr val="tx1"/>
                </a:solidFill>
              </a:rPr>
              <a:t> التالي:ماذا سيحدث عندما نزرع اللؤلؤ؟</a:t>
            </a:r>
          </a:p>
          <a:p>
            <a:pPr algn="ctr"/>
            <a:r>
              <a:rPr lang="ar-SA" sz="2200" b="1" dirty="0" smtClean="0">
                <a:solidFill>
                  <a:schemeClr val="tx1"/>
                </a:solidFill>
              </a:rPr>
              <a:t>-....عندما يتسلل جسم غريب إلى صدفتها تحمي نفسها من خشونته </a:t>
            </a:r>
            <a:r>
              <a:rPr lang="ar-SA" sz="2200" b="1" dirty="0" smtClean="0">
                <a:solidFill>
                  <a:srgbClr val="C00000"/>
                </a:solidFill>
              </a:rPr>
              <a:t>المؤذية</a:t>
            </a:r>
            <a:r>
              <a:rPr lang="ar-SA" sz="2200" b="1" dirty="0" smtClean="0">
                <a:solidFill>
                  <a:schemeClr val="tx1"/>
                </a:solidFill>
              </a:rPr>
              <a:t>.</a:t>
            </a:r>
            <a:endParaRPr lang="ar-SA" sz="2200" b="1" dirty="0">
              <a:solidFill>
                <a:schemeClr val="tx1"/>
              </a:solidFill>
            </a:endParaRPr>
          </a:p>
        </p:txBody>
      </p:sp>
      <p:sp>
        <p:nvSpPr>
          <p:cNvPr id="15" name="مستطيل مستدير الزوايا 14"/>
          <p:cNvSpPr/>
          <p:nvPr/>
        </p:nvSpPr>
        <p:spPr>
          <a:xfrm>
            <a:off x="714348" y="4786322"/>
            <a:ext cx="7286676" cy="1285884"/>
          </a:xfrm>
          <a:prstGeom prst="roundRect">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-حمل(ميكوموتو)السلال وراح </a:t>
            </a:r>
            <a:r>
              <a:rPr lang="ar-SA" sz="2200" b="1" dirty="0" smtClean="0">
                <a:solidFill>
                  <a:srgbClr val="C00000"/>
                </a:solidFill>
              </a:rPr>
              <a:t>يملؤها</a:t>
            </a:r>
            <a:r>
              <a:rPr lang="ar-SA" sz="2200" b="1" dirty="0" smtClean="0">
                <a:solidFill>
                  <a:schemeClr val="tx1"/>
                </a:solidFill>
              </a:rPr>
              <a:t> بالمحار.</a:t>
            </a:r>
          </a:p>
          <a:p>
            <a:pPr algn="ctr"/>
            <a:r>
              <a:rPr lang="ar-SA" sz="2200" b="1" dirty="0" smtClean="0">
                <a:solidFill>
                  <a:schemeClr val="tx1"/>
                </a:solidFill>
              </a:rPr>
              <a:t>-...من هذا </a:t>
            </a:r>
            <a:r>
              <a:rPr lang="ar-SA" sz="2200" b="1" dirty="0" smtClean="0">
                <a:solidFill>
                  <a:srgbClr val="C00000"/>
                </a:solidFill>
              </a:rPr>
              <a:t>التساؤل</a:t>
            </a:r>
            <a:r>
              <a:rPr lang="ar-SA" sz="2200" b="1" dirty="0" smtClean="0">
                <a:solidFill>
                  <a:schemeClr val="tx1"/>
                </a:solidFill>
              </a:rPr>
              <a:t> تحقق الحلم.</a:t>
            </a:r>
          </a:p>
          <a:p>
            <a:pPr algn="ctr"/>
            <a:r>
              <a:rPr lang="ar-SA" sz="2200" b="1" dirty="0" smtClean="0">
                <a:solidFill>
                  <a:schemeClr val="tx1"/>
                </a:solidFill>
              </a:rPr>
              <a:t>-ذات يوم حدث تغيير في </a:t>
            </a:r>
            <a:r>
              <a:rPr lang="ar-SA" sz="2200" b="1" dirty="0" smtClean="0">
                <a:solidFill>
                  <a:srgbClr val="C00000"/>
                </a:solidFill>
              </a:rPr>
              <a:t>شؤون</a:t>
            </a:r>
            <a:r>
              <a:rPr lang="ar-SA" sz="2200" b="1" dirty="0" smtClean="0">
                <a:solidFill>
                  <a:schemeClr val="tx1"/>
                </a:solidFill>
              </a:rPr>
              <a:t> هذه المجتمعات.</a:t>
            </a:r>
            <a:endParaRPr lang="ar-SA" sz="2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4)">
                                      <p:cBhvr>
                                        <p:cTn id="10" dur="1000"/>
                                        <p:tgtEl>
                                          <p:spTgt spid="3"/>
                                        </p:tgtEl>
                                      </p:cBhvr>
                                    </p:animEffect>
                                  </p:childTnLst>
                                </p:cTn>
                              </p:par>
                              <p:par>
                                <p:cTn id="11" presetID="2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to="" calcmode="lin" valueType="num">
                                      <p:cBhvr>
                                        <p:cTn id="16" dur="1" fill="hold"/>
                                        <p:tgtEl>
                                          <p:spTgt spid="6"/>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18" presetClass="entr" presetSubtype="9"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trips(upLeft)">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9"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trips(upLeft)">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ntr" presetSubtype="9"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strips(upLeft)">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8" presetClass="entr" presetSubtype="9"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strips(upLeft)">
                                      <p:cBhvr>
                                        <p:cTn id="36" dur="500"/>
                                        <p:tgtEl>
                                          <p:spTgt spid="10"/>
                                        </p:tgtEl>
                                      </p:cBhvr>
                                    </p:animEffect>
                                  </p:childTnLst>
                                </p:cTn>
                              </p:par>
                              <p:par>
                                <p:cTn id="37" presetID="21"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heel(4)">
                                      <p:cBhvr>
                                        <p:cTn id="39" dur="1000"/>
                                        <p:tgtEl>
                                          <p:spTgt spid="11"/>
                                        </p:tgtEl>
                                      </p:cBhvr>
                                    </p:animEffect>
                                  </p:childTnLst>
                                </p:cTn>
                              </p:par>
                              <p:par>
                                <p:cTn id="40" presetID="6"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circle(in)">
                                      <p:cBhvr>
                                        <p:cTn id="42" dur="2000"/>
                                        <p:tgtEl>
                                          <p:spTgt spid="14"/>
                                        </p:tgtEl>
                                      </p:cBhvr>
                                    </p:animEffect>
                                  </p:childTnLst>
                                </p:cTn>
                              </p:par>
                              <p:par>
                                <p:cTn id="43" presetID="6" presetClass="entr" presetSubtype="16"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circle(in)">
                                      <p:cBhvr>
                                        <p:cTn id="45"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7" grpId="0"/>
      <p:bldP spid="8" grpId="0"/>
      <p:bldP spid="9" grpId="0"/>
      <p:bldP spid="10" grpId="0"/>
      <p:bldP spid="11" grpId="0"/>
      <p:bldP spid="14" grpId="0" animBg="1"/>
      <p:bldP spid="15"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7187303" y="380785"/>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أولاً</a:t>
            </a:r>
            <a:endParaRPr lang="ar-SA" sz="2400" b="1" dirty="0">
              <a:solidFill>
                <a:srgbClr val="C00000"/>
              </a:solidFill>
            </a:endParaRPr>
          </a:p>
        </p:txBody>
      </p:sp>
      <p:sp>
        <p:nvSpPr>
          <p:cNvPr id="4" name="مربع نص 3"/>
          <p:cNvSpPr txBox="1"/>
          <p:nvPr/>
        </p:nvSpPr>
        <p:spPr>
          <a:xfrm>
            <a:off x="226511" y="142852"/>
            <a:ext cx="7060133" cy="1077218"/>
          </a:xfrm>
          <a:prstGeom prst="rect">
            <a:avLst/>
          </a:prstGeom>
          <a:noFill/>
        </p:spPr>
        <p:txBody>
          <a:bodyPr wrap="square" rtlCol="1">
            <a:spAutoFit/>
          </a:bodyPr>
          <a:lstStyle/>
          <a:p>
            <a:pPr algn="ctr"/>
            <a:r>
              <a:rPr lang="ar-SA" sz="3200" b="1" dirty="0" smtClean="0">
                <a:cs typeface="DecoType Naskh Extensions" pitchFamily="2" charset="-78"/>
              </a:rPr>
              <a:t>ألاحظ رسم الهمزة في الكلمتين اللتين كتبتا باللون الأحمر في المجموعة(أ)،ثم أحلل: </a:t>
            </a:r>
            <a:endParaRPr lang="ar-SA" sz="3200" b="1" dirty="0">
              <a:cs typeface="DecoType Naskh Extensions" pitchFamily="2" charset="-78"/>
            </a:endParaRPr>
          </a:p>
        </p:txBody>
      </p:sp>
      <p:sp>
        <p:nvSpPr>
          <p:cNvPr id="5" name="مربع نص 4"/>
          <p:cNvSpPr txBox="1"/>
          <p:nvPr/>
        </p:nvSpPr>
        <p:spPr>
          <a:xfrm rot="20303143">
            <a:off x="8004512" y="846896"/>
            <a:ext cx="1000132" cy="830997"/>
          </a:xfrm>
          <a:prstGeom prst="rect">
            <a:avLst/>
          </a:prstGeom>
          <a:noFill/>
        </p:spPr>
        <p:txBody>
          <a:bodyPr wrap="square" rtlCol="1">
            <a:spAutoFit/>
          </a:bodyPr>
          <a:lstStyle/>
          <a:p>
            <a:pPr algn="ctr"/>
            <a:r>
              <a:rPr lang="ar-SA" sz="2400" b="1" dirty="0" smtClean="0">
                <a:solidFill>
                  <a:schemeClr val="accent2">
                    <a:lumMod val="50000"/>
                  </a:schemeClr>
                </a:solidFill>
                <a:sym typeface="Wingdings"/>
              </a:rPr>
              <a:t></a:t>
            </a:r>
          </a:p>
          <a:p>
            <a:pPr algn="ctr"/>
            <a:r>
              <a:rPr lang="ar-SA" sz="2400" b="1" dirty="0" smtClean="0">
                <a:solidFill>
                  <a:schemeClr val="accent2">
                    <a:lumMod val="50000"/>
                  </a:schemeClr>
                </a:solidFill>
                <a:sym typeface="Wingdings"/>
              </a:rPr>
              <a:t>أحلل</a:t>
            </a:r>
            <a:endParaRPr lang="ar-SA" sz="2400" b="1" dirty="0">
              <a:solidFill>
                <a:schemeClr val="accent2">
                  <a:lumMod val="50000"/>
                </a:schemeClr>
              </a:solidFill>
            </a:endParaRPr>
          </a:p>
        </p:txBody>
      </p:sp>
      <p:sp>
        <p:nvSpPr>
          <p:cNvPr id="6" name="شكل بيضاوي 5"/>
          <p:cNvSpPr/>
          <p:nvPr/>
        </p:nvSpPr>
        <p:spPr>
          <a:xfrm rot="20493824">
            <a:off x="8126207" y="737845"/>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7" name="مخطط انسيابي: تحضير 6"/>
          <p:cNvSpPr/>
          <p:nvPr/>
        </p:nvSpPr>
        <p:spPr>
          <a:xfrm rot="357142">
            <a:off x="4263455" y="1224508"/>
            <a:ext cx="2172277" cy="829777"/>
          </a:xfrm>
          <a:prstGeom prst="flowChartPreparation">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rgbClr val="C00000"/>
                </a:solidFill>
              </a:rPr>
              <a:t>السؤال</a:t>
            </a:r>
            <a:endParaRPr lang="ar-SA" sz="4000" b="1" dirty="0">
              <a:solidFill>
                <a:srgbClr val="C00000"/>
              </a:solidFill>
            </a:endParaRPr>
          </a:p>
        </p:txBody>
      </p:sp>
      <p:sp>
        <p:nvSpPr>
          <p:cNvPr id="8" name="مخطط انسيابي: تحضير 7"/>
          <p:cNvSpPr/>
          <p:nvPr/>
        </p:nvSpPr>
        <p:spPr>
          <a:xfrm rot="200895">
            <a:off x="2061903" y="1216539"/>
            <a:ext cx="2445236" cy="829777"/>
          </a:xfrm>
          <a:prstGeom prst="flowChartPreparation">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rgbClr val="C00000"/>
                </a:solidFill>
              </a:rPr>
              <a:t>المؤذية</a:t>
            </a:r>
            <a:endParaRPr lang="ar-SA" sz="4000" b="1" dirty="0">
              <a:solidFill>
                <a:srgbClr val="C00000"/>
              </a:solidFill>
            </a:endParaRPr>
          </a:p>
        </p:txBody>
      </p:sp>
      <p:sp>
        <p:nvSpPr>
          <p:cNvPr id="9" name="مربع نص 8"/>
          <p:cNvSpPr txBox="1"/>
          <p:nvPr/>
        </p:nvSpPr>
        <p:spPr>
          <a:xfrm>
            <a:off x="714348" y="2071678"/>
            <a:ext cx="7286676" cy="830997"/>
          </a:xfrm>
          <a:prstGeom prst="rect">
            <a:avLst/>
          </a:prstGeom>
          <a:noFill/>
        </p:spPr>
        <p:txBody>
          <a:bodyPr wrap="square" rtlCol="1">
            <a:spAutoFit/>
          </a:bodyPr>
          <a:lstStyle/>
          <a:p>
            <a:pPr algn="ctr">
              <a:buFontTx/>
              <a:buChar char="-"/>
            </a:pPr>
            <a:r>
              <a:rPr lang="ar-SA" sz="2400" b="1" dirty="0" smtClean="0"/>
              <a:t>أجد أن الهمزة المتوسطة في الكلمتين السابقتين كُتبت على ...........</a:t>
            </a:r>
          </a:p>
          <a:p>
            <a:pPr algn="ctr">
              <a:buFontTx/>
              <a:buChar char="-"/>
            </a:pPr>
            <a:r>
              <a:rPr lang="ar-SA" sz="2400" b="1" dirty="0" smtClean="0"/>
              <a:t>أتنبه إلى حركة الهمزة وحركة الحرف الذي قبلها.</a:t>
            </a:r>
            <a:endParaRPr lang="ar-SA" sz="2400" b="1" dirty="0"/>
          </a:p>
        </p:txBody>
      </p:sp>
      <p:sp>
        <p:nvSpPr>
          <p:cNvPr id="10" name="مربع نص 9"/>
          <p:cNvSpPr txBox="1"/>
          <p:nvPr/>
        </p:nvSpPr>
        <p:spPr>
          <a:xfrm>
            <a:off x="928662" y="1928802"/>
            <a:ext cx="1143008" cy="523220"/>
          </a:xfrm>
          <a:prstGeom prst="rect">
            <a:avLst/>
          </a:prstGeom>
          <a:noFill/>
        </p:spPr>
        <p:txBody>
          <a:bodyPr wrap="square" rtlCol="1">
            <a:spAutoFit/>
          </a:bodyPr>
          <a:lstStyle/>
          <a:p>
            <a:pPr algn="ctr"/>
            <a:r>
              <a:rPr lang="ar-SA" sz="2800" b="1" dirty="0" smtClean="0">
                <a:solidFill>
                  <a:srgbClr val="C00000"/>
                </a:solidFill>
              </a:rPr>
              <a:t>واو</a:t>
            </a:r>
            <a:endParaRPr lang="ar-SA" sz="2800" b="1" dirty="0">
              <a:solidFill>
                <a:srgbClr val="C00000"/>
              </a:solidFill>
            </a:endParaRPr>
          </a:p>
        </p:txBody>
      </p:sp>
      <p:sp>
        <p:nvSpPr>
          <p:cNvPr id="11" name="مربع نص 10"/>
          <p:cNvSpPr txBox="1"/>
          <p:nvPr/>
        </p:nvSpPr>
        <p:spPr>
          <a:xfrm>
            <a:off x="6072198" y="2824459"/>
            <a:ext cx="2500330" cy="461665"/>
          </a:xfrm>
          <a:prstGeom prst="rect">
            <a:avLst/>
          </a:prstGeom>
          <a:noFill/>
        </p:spPr>
        <p:txBody>
          <a:bodyPr wrap="square" rtlCol="1">
            <a:spAutoFit/>
          </a:bodyPr>
          <a:lstStyle/>
          <a:p>
            <a:pPr algn="ctr"/>
            <a:r>
              <a:rPr lang="ar-SA" sz="2400" b="1" dirty="0" smtClean="0">
                <a:solidFill>
                  <a:schemeClr val="accent4">
                    <a:lumMod val="50000"/>
                  </a:schemeClr>
                </a:solidFill>
              </a:rPr>
              <a:t>- أكمل الجدول التالي:</a:t>
            </a:r>
          </a:p>
        </p:txBody>
      </p:sp>
      <p:graphicFrame>
        <p:nvGraphicFramePr>
          <p:cNvPr id="12" name="جدول 11"/>
          <p:cNvGraphicFramePr>
            <a:graphicFrameLocks noGrp="1"/>
          </p:cNvGraphicFramePr>
          <p:nvPr/>
        </p:nvGraphicFramePr>
        <p:xfrm>
          <a:off x="285718" y="3286124"/>
          <a:ext cx="8382020" cy="1310640"/>
        </p:xfrm>
        <a:graphic>
          <a:graphicData uri="http://schemas.openxmlformats.org/drawingml/2006/table">
            <a:tbl>
              <a:tblPr rtl="1" firstRow="1" bandRow="1">
                <a:tableStyleId>{5C22544A-7EE6-4342-B048-85BDC9FD1C3A}</a:tableStyleId>
              </a:tblPr>
              <a:tblGrid>
                <a:gridCol w="1205600"/>
                <a:gridCol w="1503126"/>
                <a:gridCol w="1697480"/>
                <a:gridCol w="2034706"/>
                <a:gridCol w="1941108"/>
              </a:tblGrid>
              <a:tr h="370840">
                <a:tc>
                  <a:txBody>
                    <a:bodyPr/>
                    <a:lstStyle/>
                    <a:p>
                      <a:pPr algn="ctr" rtl="1"/>
                      <a:r>
                        <a:rPr lang="ar-SA" sz="2000" b="1" dirty="0" smtClean="0">
                          <a:solidFill>
                            <a:schemeClr val="tx1"/>
                          </a:solidFill>
                        </a:rPr>
                        <a:t>الكلمة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r>
                        <a:rPr lang="ar-SA" sz="2000" b="1" dirty="0" smtClean="0">
                          <a:solidFill>
                            <a:schemeClr val="tx1"/>
                          </a:solidFill>
                        </a:rPr>
                        <a:t>حركة الهمزة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r>
                        <a:rPr lang="ar-SA" sz="2000" b="1" dirty="0" smtClean="0">
                          <a:solidFill>
                            <a:schemeClr val="tx1"/>
                          </a:solidFill>
                        </a:rPr>
                        <a:t>حركة ما قبلها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r>
                        <a:rPr lang="ar-SA" sz="2000" b="1" dirty="0" smtClean="0">
                          <a:solidFill>
                            <a:schemeClr val="tx1"/>
                          </a:solidFill>
                        </a:rPr>
                        <a:t>الحركة الأقوى</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r>
                        <a:rPr lang="ar-SA" sz="2000" b="1" dirty="0" smtClean="0">
                          <a:solidFill>
                            <a:schemeClr val="tx1"/>
                          </a:solidFill>
                        </a:rPr>
                        <a:t>الحرف الذي يناسبها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370840">
                <a:tc>
                  <a:txBody>
                    <a:bodyPr/>
                    <a:lstStyle/>
                    <a:p>
                      <a:pPr algn="ctr" rtl="1"/>
                      <a:r>
                        <a:rPr lang="ar-SA" sz="2400" b="1" dirty="0" smtClean="0">
                          <a:solidFill>
                            <a:schemeClr val="tx1"/>
                          </a:solidFill>
                        </a:rPr>
                        <a:t>السؤال</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r>
                        <a:rPr lang="ar-SA" sz="2400" b="1" dirty="0" smtClean="0">
                          <a:solidFill>
                            <a:schemeClr val="tx1"/>
                          </a:solidFill>
                        </a:rPr>
                        <a:t>الفتح</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370840">
                <a:tc>
                  <a:txBody>
                    <a:bodyPr/>
                    <a:lstStyle/>
                    <a:p>
                      <a:pPr algn="ctr" rtl="1"/>
                      <a:r>
                        <a:rPr lang="ar-SA" sz="2400" b="1" dirty="0" smtClean="0">
                          <a:solidFill>
                            <a:schemeClr val="tx1"/>
                          </a:solidFill>
                        </a:rPr>
                        <a:t>المؤذية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r>
                        <a:rPr lang="ar-SA" sz="2400" b="1" dirty="0" smtClean="0">
                          <a:solidFill>
                            <a:schemeClr val="tx1"/>
                          </a:solidFill>
                        </a:rPr>
                        <a:t>الضم</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bl>
          </a:graphicData>
        </a:graphic>
      </p:graphicFrame>
      <p:sp>
        <p:nvSpPr>
          <p:cNvPr id="13" name="مربع نص 12"/>
          <p:cNvSpPr txBox="1"/>
          <p:nvPr/>
        </p:nvSpPr>
        <p:spPr>
          <a:xfrm>
            <a:off x="6072198" y="4610409"/>
            <a:ext cx="2500330" cy="461665"/>
          </a:xfrm>
          <a:prstGeom prst="rect">
            <a:avLst/>
          </a:prstGeom>
          <a:noFill/>
        </p:spPr>
        <p:txBody>
          <a:bodyPr wrap="square" rtlCol="1">
            <a:spAutoFit/>
          </a:bodyPr>
          <a:lstStyle/>
          <a:p>
            <a:pPr algn="ctr"/>
            <a:r>
              <a:rPr lang="ar-SA" sz="2400" b="1" dirty="0" smtClean="0">
                <a:solidFill>
                  <a:schemeClr val="accent4">
                    <a:lumMod val="50000"/>
                  </a:schemeClr>
                </a:solidFill>
              </a:rPr>
              <a:t>- أكمل ما يلي:</a:t>
            </a:r>
          </a:p>
        </p:txBody>
      </p:sp>
      <p:sp>
        <p:nvSpPr>
          <p:cNvPr id="14" name="مربع نص 13"/>
          <p:cNvSpPr txBox="1"/>
          <p:nvPr/>
        </p:nvSpPr>
        <p:spPr>
          <a:xfrm>
            <a:off x="214282" y="5000637"/>
            <a:ext cx="8429684" cy="1200329"/>
          </a:xfrm>
          <a:prstGeom prst="rect">
            <a:avLst/>
          </a:prstGeom>
          <a:noFill/>
        </p:spPr>
        <p:txBody>
          <a:bodyPr wrap="square" rtlCol="1">
            <a:spAutoFit/>
          </a:bodyPr>
          <a:lstStyle/>
          <a:p>
            <a:pPr algn="ctr">
              <a:buFontTx/>
              <a:buChar char="-"/>
            </a:pPr>
            <a:r>
              <a:rPr lang="ar-SA" sz="2400" b="1" dirty="0" smtClean="0"/>
              <a:t> في كلمتي المجموعة (أ):كتبت الهمزة على واو؛لأن حركة الحرف الذي قبلها الضم،والهمزة في الأولى                وفي الثانية          والضم أقوى من               و                  </a:t>
            </a:r>
            <a:endParaRPr lang="ar-SA" sz="2400" b="1" dirty="0"/>
          </a:p>
        </p:txBody>
      </p:sp>
      <p:sp>
        <p:nvSpPr>
          <p:cNvPr id="15" name="مربع نص 14"/>
          <p:cNvSpPr txBox="1"/>
          <p:nvPr/>
        </p:nvSpPr>
        <p:spPr>
          <a:xfrm>
            <a:off x="6072198" y="4120226"/>
            <a:ext cx="1143008" cy="523220"/>
          </a:xfrm>
          <a:prstGeom prst="rect">
            <a:avLst/>
          </a:prstGeom>
          <a:noFill/>
        </p:spPr>
        <p:txBody>
          <a:bodyPr wrap="square" rtlCol="1">
            <a:spAutoFit/>
          </a:bodyPr>
          <a:lstStyle/>
          <a:p>
            <a:pPr algn="ctr"/>
            <a:r>
              <a:rPr lang="ar-SA" sz="2800" b="1" dirty="0" smtClean="0">
                <a:solidFill>
                  <a:srgbClr val="C00000"/>
                </a:solidFill>
              </a:rPr>
              <a:t>السكون</a:t>
            </a:r>
            <a:endParaRPr lang="ar-SA" sz="2800" b="1" dirty="0">
              <a:solidFill>
                <a:srgbClr val="C00000"/>
              </a:solidFill>
            </a:endParaRPr>
          </a:p>
        </p:txBody>
      </p:sp>
      <p:sp>
        <p:nvSpPr>
          <p:cNvPr id="16" name="مربع نص 15"/>
          <p:cNvSpPr txBox="1"/>
          <p:nvPr/>
        </p:nvSpPr>
        <p:spPr>
          <a:xfrm>
            <a:off x="4572000" y="3643314"/>
            <a:ext cx="1143008" cy="523220"/>
          </a:xfrm>
          <a:prstGeom prst="rect">
            <a:avLst/>
          </a:prstGeom>
          <a:noFill/>
        </p:spPr>
        <p:txBody>
          <a:bodyPr wrap="square" rtlCol="1">
            <a:spAutoFit/>
          </a:bodyPr>
          <a:lstStyle/>
          <a:p>
            <a:pPr algn="ctr"/>
            <a:r>
              <a:rPr lang="ar-SA" sz="2800" b="1" dirty="0" smtClean="0">
                <a:solidFill>
                  <a:srgbClr val="C00000"/>
                </a:solidFill>
              </a:rPr>
              <a:t>الضم</a:t>
            </a:r>
            <a:endParaRPr lang="ar-SA" sz="2800" b="1" dirty="0">
              <a:solidFill>
                <a:srgbClr val="C00000"/>
              </a:solidFill>
            </a:endParaRPr>
          </a:p>
        </p:txBody>
      </p:sp>
      <p:sp>
        <p:nvSpPr>
          <p:cNvPr id="17" name="مربع نص 16"/>
          <p:cNvSpPr txBox="1"/>
          <p:nvPr/>
        </p:nvSpPr>
        <p:spPr>
          <a:xfrm>
            <a:off x="2500298" y="3643314"/>
            <a:ext cx="1143008" cy="523220"/>
          </a:xfrm>
          <a:prstGeom prst="rect">
            <a:avLst/>
          </a:prstGeom>
          <a:noFill/>
        </p:spPr>
        <p:txBody>
          <a:bodyPr wrap="square" rtlCol="1">
            <a:spAutoFit/>
          </a:bodyPr>
          <a:lstStyle/>
          <a:p>
            <a:pPr algn="ctr"/>
            <a:r>
              <a:rPr lang="ar-SA" sz="2800" b="1" dirty="0" smtClean="0">
                <a:solidFill>
                  <a:srgbClr val="C00000"/>
                </a:solidFill>
              </a:rPr>
              <a:t>الضم</a:t>
            </a:r>
            <a:endParaRPr lang="ar-SA" sz="2800" b="1" dirty="0">
              <a:solidFill>
                <a:srgbClr val="C00000"/>
              </a:solidFill>
            </a:endParaRPr>
          </a:p>
        </p:txBody>
      </p:sp>
      <p:sp>
        <p:nvSpPr>
          <p:cNvPr id="18" name="مربع نص 17"/>
          <p:cNvSpPr txBox="1"/>
          <p:nvPr/>
        </p:nvSpPr>
        <p:spPr>
          <a:xfrm>
            <a:off x="2500298" y="4120226"/>
            <a:ext cx="1143008" cy="523220"/>
          </a:xfrm>
          <a:prstGeom prst="rect">
            <a:avLst/>
          </a:prstGeom>
          <a:noFill/>
        </p:spPr>
        <p:txBody>
          <a:bodyPr wrap="square" rtlCol="1">
            <a:spAutoFit/>
          </a:bodyPr>
          <a:lstStyle/>
          <a:p>
            <a:pPr algn="ctr"/>
            <a:r>
              <a:rPr lang="ar-SA" sz="2800" b="1" dirty="0" smtClean="0">
                <a:solidFill>
                  <a:srgbClr val="C00000"/>
                </a:solidFill>
              </a:rPr>
              <a:t>الضم</a:t>
            </a:r>
            <a:endParaRPr lang="ar-SA" sz="2800" b="1" dirty="0">
              <a:solidFill>
                <a:srgbClr val="C00000"/>
              </a:solidFill>
            </a:endParaRPr>
          </a:p>
        </p:txBody>
      </p:sp>
      <p:sp>
        <p:nvSpPr>
          <p:cNvPr id="19" name="مربع نص 18"/>
          <p:cNvSpPr txBox="1"/>
          <p:nvPr/>
        </p:nvSpPr>
        <p:spPr>
          <a:xfrm>
            <a:off x="571472" y="3643314"/>
            <a:ext cx="1143008" cy="523220"/>
          </a:xfrm>
          <a:prstGeom prst="rect">
            <a:avLst/>
          </a:prstGeom>
          <a:noFill/>
        </p:spPr>
        <p:txBody>
          <a:bodyPr wrap="square" rtlCol="1">
            <a:spAutoFit/>
          </a:bodyPr>
          <a:lstStyle/>
          <a:p>
            <a:pPr algn="ctr"/>
            <a:r>
              <a:rPr lang="ar-SA" sz="2800" b="1" dirty="0" smtClean="0">
                <a:solidFill>
                  <a:srgbClr val="C00000"/>
                </a:solidFill>
              </a:rPr>
              <a:t>الواو</a:t>
            </a:r>
            <a:endParaRPr lang="ar-SA" sz="2800" b="1" dirty="0">
              <a:solidFill>
                <a:srgbClr val="C00000"/>
              </a:solidFill>
            </a:endParaRPr>
          </a:p>
        </p:txBody>
      </p:sp>
      <p:sp>
        <p:nvSpPr>
          <p:cNvPr id="20" name="مربع نص 19"/>
          <p:cNvSpPr txBox="1"/>
          <p:nvPr/>
        </p:nvSpPr>
        <p:spPr>
          <a:xfrm>
            <a:off x="571472" y="4120226"/>
            <a:ext cx="1143008" cy="523220"/>
          </a:xfrm>
          <a:prstGeom prst="rect">
            <a:avLst/>
          </a:prstGeom>
          <a:noFill/>
        </p:spPr>
        <p:txBody>
          <a:bodyPr wrap="square" rtlCol="1">
            <a:spAutoFit/>
          </a:bodyPr>
          <a:lstStyle/>
          <a:p>
            <a:pPr algn="ctr"/>
            <a:r>
              <a:rPr lang="ar-SA" sz="2800" b="1" dirty="0" smtClean="0">
                <a:solidFill>
                  <a:srgbClr val="C00000"/>
                </a:solidFill>
              </a:rPr>
              <a:t>الواو</a:t>
            </a:r>
            <a:endParaRPr lang="ar-SA" sz="2800" b="1" dirty="0">
              <a:solidFill>
                <a:srgbClr val="C00000"/>
              </a:solidFill>
            </a:endParaRPr>
          </a:p>
        </p:txBody>
      </p:sp>
      <p:sp>
        <p:nvSpPr>
          <p:cNvPr id="21" name="مربع نص 20"/>
          <p:cNvSpPr txBox="1"/>
          <p:nvPr/>
        </p:nvSpPr>
        <p:spPr>
          <a:xfrm>
            <a:off x="4214810" y="5334672"/>
            <a:ext cx="1143008" cy="523220"/>
          </a:xfrm>
          <a:prstGeom prst="rect">
            <a:avLst/>
          </a:prstGeom>
          <a:noFill/>
        </p:spPr>
        <p:txBody>
          <a:bodyPr wrap="square" rtlCol="1">
            <a:spAutoFit/>
          </a:bodyPr>
          <a:lstStyle/>
          <a:p>
            <a:pPr algn="ctr"/>
            <a:r>
              <a:rPr lang="ar-SA" sz="2800" b="1" dirty="0" smtClean="0">
                <a:solidFill>
                  <a:srgbClr val="C00000"/>
                </a:solidFill>
              </a:rPr>
              <a:t>مفتوحة</a:t>
            </a:r>
            <a:endParaRPr lang="ar-SA" sz="2800" b="1" dirty="0">
              <a:solidFill>
                <a:srgbClr val="C00000"/>
              </a:solidFill>
            </a:endParaRPr>
          </a:p>
        </p:txBody>
      </p:sp>
      <p:sp>
        <p:nvSpPr>
          <p:cNvPr id="22" name="مربع نص 21"/>
          <p:cNvSpPr txBox="1"/>
          <p:nvPr/>
        </p:nvSpPr>
        <p:spPr>
          <a:xfrm>
            <a:off x="2214546" y="5357826"/>
            <a:ext cx="1143008" cy="523220"/>
          </a:xfrm>
          <a:prstGeom prst="rect">
            <a:avLst/>
          </a:prstGeom>
          <a:noFill/>
        </p:spPr>
        <p:txBody>
          <a:bodyPr wrap="square" rtlCol="1">
            <a:spAutoFit/>
          </a:bodyPr>
          <a:lstStyle/>
          <a:p>
            <a:pPr algn="ctr"/>
            <a:r>
              <a:rPr lang="ar-SA" sz="2800" b="1" dirty="0" smtClean="0">
                <a:solidFill>
                  <a:srgbClr val="C00000"/>
                </a:solidFill>
              </a:rPr>
              <a:t>ساكنة</a:t>
            </a:r>
            <a:endParaRPr lang="ar-SA" sz="2800" b="1" dirty="0">
              <a:solidFill>
                <a:srgbClr val="C00000"/>
              </a:solidFill>
            </a:endParaRPr>
          </a:p>
        </p:txBody>
      </p:sp>
      <p:sp>
        <p:nvSpPr>
          <p:cNvPr id="23" name="مربع نص 22"/>
          <p:cNvSpPr txBox="1"/>
          <p:nvPr/>
        </p:nvSpPr>
        <p:spPr>
          <a:xfrm>
            <a:off x="4500562" y="5763300"/>
            <a:ext cx="1143008" cy="523220"/>
          </a:xfrm>
          <a:prstGeom prst="rect">
            <a:avLst/>
          </a:prstGeom>
          <a:noFill/>
        </p:spPr>
        <p:txBody>
          <a:bodyPr wrap="square" rtlCol="1">
            <a:spAutoFit/>
          </a:bodyPr>
          <a:lstStyle/>
          <a:p>
            <a:pPr algn="ctr"/>
            <a:r>
              <a:rPr lang="ar-SA" sz="2800" b="1" dirty="0" smtClean="0">
                <a:solidFill>
                  <a:srgbClr val="C00000"/>
                </a:solidFill>
              </a:rPr>
              <a:t>الفتح</a:t>
            </a:r>
            <a:endParaRPr lang="ar-SA" sz="2800" b="1" dirty="0">
              <a:solidFill>
                <a:srgbClr val="C00000"/>
              </a:solidFill>
            </a:endParaRPr>
          </a:p>
        </p:txBody>
      </p:sp>
      <p:sp>
        <p:nvSpPr>
          <p:cNvPr id="24" name="مربع نص 23"/>
          <p:cNvSpPr txBox="1"/>
          <p:nvPr/>
        </p:nvSpPr>
        <p:spPr>
          <a:xfrm>
            <a:off x="3214678" y="5763300"/>
            <a:ext cx="1143008" cy="523220"/>
          </a:xfrm>
          <a:prstGeom prst="rect">
            <a:avLst/>
          </a:prstGeom>
          <a:noFill/>
        </p:spPr>
        <p:txBody>
          <a:bodyPr wrap="square" rtlCol="1">
            <a:spAutoFit/>
          </a:bodyPr>
          <a:lstStyle/>
          <a:p>
            <a:pPr algn="ctr"/>
            <a:r>
              <a:rPr lang="ar-SA" sz="2800" b="1" dirty="0" smtClean="0">
                <a:solidFill>
                  <a:srgbClr val="C00000"/>
                </a:solidFill>
              </a:rPr>
              <a:t>السكون</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4)">
                                      <p:cBhvr>
                                        <p:cTn id="10" dur="1000"/>
                                        <p:tgtEl>
                                          <p:spTgt spid="3"/>
                                        </p:tgtEl>
                                      </p:cBhvr>
                                    </p:animEffect>
                                  </p:childTnLst>
                                </p:cTn>
                              </p:par>
                              <p:par>
                                <p:cTn id="11" presetID="17"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strVal val="#ppt_h"/>
                                          </p:val>
                                        </p:tav>
                                        <p:tav tm="100000">
                                          <p:val>
                                            <p:strVal val="#ppt_h"/>
                                          </p:val>
                                        </p:tav>
                                      </p:tavLst>
                                    </p:anim>
                                  </p:childTnLst>
                                </p:cTn>
                              </p:par>
                              <p:par>
                                <p:cTn id="15" presetID="17" presetClass="entr" presetSubtype="1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strVal val="#ppt_h"/>
                                          </p:val>
                                        </p:tav>
                                        <p:tav tm="100000">
                                          <p:val>
                                            <p:strVal val="#ppt_h"/>
                                          </p:val>
                                        </p:tav>
                                      </p:tavLst>
                                    </p:anim>
                                  </p:childTnLst>
                                </p:cTn>
                              </p:par>
                              <p:par>
                                <p:cTn id="19" presetID="13" presetClass="entr" presetSubtype="16" fill="hold" nodeType="with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plus(in)">
                                      <p:cBhvr>
                                        <p:cTn id="21" dur="1000"/>
                                        <p:tgtEl>
                                          <p:spTgt spid="9">
                                            <p:txEl>
                                              <p:pRg st="0" end="0"/>
                                            </p:txEl>
                                          </p:spTgt>
                                        </p:tgtEl>
                                      </p:cBhvr>
                                    </p:animEffect>
                                  </p:childTnLst>
                                </p:cTn>
                              </p:par>
                              <p:par>
                                <p:cTn id="22" presetID="13" presetClass="entr" presetSubtype="16" fill="hold" nodeType="withEffect">
                                  <p:stCondLst>
                                    <p:cond delay="0"/>
                                  </p:stCondLst>
                                  <p:childTnLst>
                                    <p:set>
                                      <p:cBhvr>
                                        <p:cTn id="23" dur="1" fill="hold">
                                          <p:stCondLst>
                                            <p:cond delay="0"/>
                                          </p:stCondLst>
                                        </p:cTn>
                                        <p:tgtEl>
                                          <p:spTgt spid="9">
                                            <p:txEl>
                                              <p:pRg st="1" end="1"/>
                                            </p:txEl>
                                          </p:spTgt>
                                        </p:tgtEl>
                                        <p:attrNameLst>
                                          <p:attrName>style.visibility</p:attrName>
                                        </p:attrNameLst>
                                      </p:cBhvr>
                                      <p:to>
                                        <p:strVal val="visible"/>
                                      </p:to>
                                    </p:set>
                                    <p:animEffect transition="in" filter="plus(in)">
                                      <p:cBhvr>
                                        <p:cTn id="24" dur="1000"/>
                                        <p:tgtEl>
                                          <p:spTgt spid="9">
                                            <p:txEl>
                                              <p:pRg st="1" end="1"/>
                                            </p:txEl>
                                          </p:spTgt>
                                        </p:tgtEl>
                                      </p:cBhvr>
                                    </p:animEffect>
                                  </p:childTnLst>
                                </p:cTn>
                              </p:par>
                              <p:par>
                                <p:cTn id="25" presetID="13" presetClass="entr" presetSubtype="16" fill="hold" nodeType="with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plus(in)">
                                      <p:cBhvr>
                                        <p:cTn id="27" dur="1000"/>
                                        <p:tgtEl>
                                          <p:spTgt spid="11">
                                            <p:txEl>
                                              <p:pRg st="0" end="0"/>
                                            </p:txEl>
                                          </p:spTgt>
                                        </p:tgtEl>
                                      </p:cBhvr>
                                    </p:animEffect>
                                  </p:childTnLst>
                                </p:cTn>
                              </p:par>
                              <p:par>
                                <p:cTn id="28" presetID="13" presetClass="entr" presetSubtype="16" fill="hold" nodeType="withEffect">
                                  <p:stCondLst>
                                    <p:cond delay="0"/>
                                  </p:stCondLst>
                                  <p:childTnLst>
                                    <p:set>
                                      <p:cBhvr>
                                        <p:cTn id="29" dur="1" fill="hold">
                                          <p:stCondLst>
                                            <p:cond delay="0"/>
                                          </p:stCondLst>
                                        </p:cTn>
                                        <p:tgtEl>
                                          <p:spTgt spid="13">
                                            <p:txEl>
                                              <p:pRg st="0" end="0"/>
                                            </p:txEl>
                                          </p:spTgt>
                                        </p:tgtEl>
                                        <p:attrNameLst>
                                          <p:attrName>style.visibility</p:attrName>
                                        </p:attrNameLst>
                                      </p:cBhvr>
                                      <p:to>
                                        <p:strVal val="visible"/>
                                      </p:to>
                                    </p:set>
                                    <p:animEffect transition="in" filter="plus(in)">
                                      <p:cBhvr>
                                        <p:cTn id="30" dur="1000"/>
                                        <p:tgtEl>
                                          <p:spTgt spid="13">
                                            <p:txEl>
                                              <p:pRg st="0" end="0"/>
                                            </p:txEl>
                                          </p:spTgt>
                                        </p:tgtEl>
                                      </p:cBhvr>
                                    </p:animEffect>
                                  </p:childTnLst>
                                </p:cTn>
                              </p:par>
                              <p:par>
                                <p:cTn id="31" presetID="13" presetClass="entr" presetSubtype="16" fill="hold" nodeType="withEffect">
                                  <p:stCondLst>
                                    <p:cond delay="0"/>
                                  </p:stCondLst>
                                  <p:childTnLst>
                                    <p:set>
                                      <p:cBhvr>
                                        <p:cTn id="32" dur="1" fill="hold">
                                          <p:stCondLst>
                                            <p:cond delay="0"/>
                                          </p:stCondLst>
                                        </p:cTn>
                                        <p:tgtEl>
                                          <p:spTgt spid="14">
                                            <p:txEl>
                                              <p:pRg st="0" end="0"/>
                                            </p:txEl>
                                          </p:spTgt>
                                        </p:tgtEl>
                                        <p:attrNameLst>
                                          <p:attrName>style.visibility</p:attrName>
                                        </p:attrNameLst>
                                      </p:cBhvr>
                                      <p:to>
                                        <p:strVal val="visible"/>
                                      </p:to>
                                    </p:set>
                                    <p:animEffect transition="in" filter="plus(in)">
                                      <p:cBhvr>
                                        <p:cTn id="33" dur="1000"/>
                                        <p:tgtEl>
                                          <p:spTgt spid="14">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nodeType="clickEffect">
                                  <p:stCondLst>
                                    <p:cond delay="0"/>
                                  </p:stCondLst>
                                  <p:childTnLst>
                                    <p:set>
                                      <p:cBhvr>
                                        <p:cTn id="37" dur="1" fill="hold">
                                          <p:stCondLst>
                                            <p:cond delay="0"/>
                                          </p:stCondLst>
                                        </p:cTn>
                                        <p:tgtEl>
                                          <p:spTgt spid="10">
                                            <p:txEl>
                                              <p:pRg st="0" end="0"/>
                                            </p:txEl>
                                          </p:spTgt>
                                        </p:tgtEl>
                                        <p:attrNameLst>
                                          <p:attrName>style.visibility</p:attrName>
                                        </p:attrNameLst>
                                      </p:cBhvr>
                                      <p:to>
                                        <p:strVal val="visible"/>
                                      </p:to>
                                    </p:set>
                                    <p:anim to="" calcmode="lin" valueType="num">
                                      <p:cBhvr>
                                        <p:cTn id="38" dur="1" fill="hold"/>
                                        <p:tgtEl>
                                          <p:spTgt spid="10">
                                            <p:txEl>
                                              <p:pRg st="0" end="0"/>
                                            </p:txEl>
                                          </p:spTgt>
                                        </p:tgtEl>
                                        <p:attrNameLst>
                                          <p:attrName/>
                                        </p:attrNameLst>
                                      </p:cBhvr>
                                    </p:anim>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nodeType="clickEffect">
                                  <p:stCondLst>
                                    <p:cond delay="0"/>
                                  </p:stCondLst>
                                  <p:childTnLst>
                                    <p:set>
                                      <p:cBhvr>
                                        <p:cTn id="42" dur="1" fill="hold">
                                          <p:stCondLst>
                                            <p:cond delay="0"/>
                                          </p:stCondLst>
                                        </p:cTn>
                                        <p:tgtEl>
                                          <p:spTgt spid="16">
                                            <p:txEl>
                                              <p:pRg st="0" end="0"/>
                                            </p:txEl>
                                          </p:spTgt>
                                        </p:tgtEl>
                                        <p:attrNameLst>
                                          <p:attrName>style.visibility</p:attrName>
                                        </p:attrNameLst>
                                      </p:cBhvr>
                                      <p:to>
                                        <p:strVal val="visible"/>
                                      </p:to>
                                    </p:set>
                                    <p:anim to="" calcmode="lin" valueType="num">
                                      <p:cBhvr>
                                        <p:cTn id="43" dur="1" fill="hold"/>
                                        <p:tgtEl>
                                          <p:spTgt spid="16">
                                            <p:txEl>
                                              <p:pRg st="0" end="0"/>
                                            </p:txEl>
                                          </p:spTgt>
                                        </p:tgtEl>
                                        <p:attrNameLst>
                                          <p:attrName/>
                                        </p:attrNameLst>
                                      </p:cBhvr>
                                    </p:anim>
                                  </p:childTnLst>
                                </p:cTn>
                              </p:par>
                            </p:childTnLst>
                          </p:cTn>
                        </p:par>
                      </p:childTnLst>
                    </p:cTn>
                  </p:par>
                  <p:par>
                    <p:cTn id="44" fill="hold">
                      <p:stCondLst>
                        <p:cond delay="indefinite"/>
                      </p:stCondLst>
                      <p:childTnLst>
                        <p:par>
                          <p:cTn id="45" fill="hold">
                            <p:stCondLst>
                              <p:cond delay="0"/>
                            </p:stCondLst>
                            <p:childTnLst>
                              <p:par>
                                <p:cTn id="46" presetID="24" presetClass="entr" presetSubtype="0" fill="hold" nodeType="clickEffect">
                                  <p:stCondLst>
                                    <p:cond delay="0"/>
                                  </p:stCondLst>
                                  <p:childTnLst>
                                    <p:set>
                                      <p:cBhvr>
                                        <p:cTn id="47" dur="1" fill="hold">
                                          <p:stCondLst>
                                            <p:cond delay="0"/>
                                          </p:stCondLst>
                                        </p:cTn>
                                        <p:tgtEl>
                                          <p:spTgt spid="17">
                                            <p:txEl>
                                              <p:pRg st="0" end="0"/>
                                            </p:txEl>
                                          </p:spTgt>
                                        </p:tgtEl>
                                        <p:attrNameLst>
                                          <p:attrName>style.visibility</p:attrName>
                                        </p:attrNameLst>
                                      </p:cBhvr>
                                      <p:to>
                                        <p:strVal val="visible"/>
                                      </p:to>
                                    </p:set>
                                    <p:anim to="" calcmode="lin" valueType="num">
                                      <p:cBhvr>
                                        <p:cTn id="48" dur="1" fill="hold"/>
                                        <p:tgtEl>
                                          <p:spTgt spid="17">
                                            <p:txEl>
                                              <p:pRg st="0" end="0"/>
                                            </p:txEl>
                                          </p:spTgt>
                                        </p:tgtEl>
                                        <p:attrNameLst>
                                          <p:attrName/>
                                        </p:attrNameLst>
                                      </p:cBhvr>
                                    </p:anim>
                                  </p:childTnLst>
                                </p:cTn>
                              </p:par>
                            </p:childTnLst>
                          </p:cTn>
                        </p:par>
                      </p:childTnLst>
                    </p:cTn>
                  </p:par>
                  <p:par>
                    <p:cTn id="49" fill="hold">
                      <p:stCondLst>
                        <p:cond delay="indefinite"/>
                      </p:stCondLst>
                      <p:childTnLst>
                        <p:par>
                          <p:cTn id="50" fill="hold">
                            <p:stCondLst>
                              <p:cond delay="0"/>
                            </p:stCondLst>
                            <p:childTnLst>
                              <p:par>
                                <p:cTn id="51" presetID="24" presetClass="entr" presetSubtype="0" fill="hold" nodeType="clickEffect">
                                  <p:stCondLst>
                                    <p:cond delay="0"/>
                                  </p:stCondLst>
                                  <p:childTnLst>
                                    <p:set>
                                      <p:cBhvr>
                                        <p:cTn id="52" dur="1" fill="hold">
                                          <p:stCondLst>
                                            <p:cond delay="0"/>
                                          </p:stCondLst>
                                        </p:cTn>
                                        <p:tgtEl>
                                          <p:spTgt spid="19">
                                            <p:txEl>
                                              <p:pRg st="0" end="0"/>
                                            </p:txEl>
                                          </p:spTgt>
                                        </p:tgtEl>
                                        <p:attrNameLst>
                                          <p:attrName>style.visibility</p:attrName>
                                        </p:attrNameLst>
                                      </p:cBhvr>
                                      <p:to>
                                        <p:strVal val="visible"/>
                                      </p:to>
                                    </p:set>
                                    <p:anim to="" calcmode="lin" valueType="num">
                                      <p:cBhvr>
                                        <p:cTn id="53" dur="1" fill="hold"/>
                                        <p:tgtEl>
                                          <p:spTgt spid="19">
                                            <p:txEl>
                                              <p:pRg st="0" end="0"/>
                                            </p:txEl>
                                          </p:spTgt>
                                        </p:tgtEl>
                                        <p:attrNameLst>
                                          <p:attrName/>
                                        </p:attrNameLst>
                                      </p:cBhvr>
                                    </p:anim>
                                  </p:childTnLst>
                                </p:cTn>
                              </p:par>
                            </p:childTnLst>
                          </p:cTn>
                        </p:par>
                      </p:childTnLst>
                    </p:cTn>
                  </p:par>
                  <p:par>
                    <p:cTn id="54" fill="hold">
                      <p:stCondLst>
                        <p:cond delay="indefinite"/>
                      </p:stCondLst>
                      <p:childTnLst>
                        <p:par>
                          <p:cTn id="55" fill="hold">
                            <p:stCondLst>
                              <p:cond delay="0"/>
                            </p:stCondLst>
                            <p:childTnLst>
                              <p:par>
                                <p:cTn id="56" presetID="24" presetClass="entr" presetSubtype="0" fill="hold" nodeType="clickEffect">
                                  <p:stCondLst>
                                    <p:cond delay="0"/>
                                  </p:stCondLst>
                                  <p:childTnLst>
                                    <p:set>
                                      <p:cBhvr>
                                        <p:cTn id="57" dur="1" fill="hold">
                                          <p:stCondLst>
                                            <p:cond delay="0"/>
                                          </p:stCondLst>
                                        </p:cTn>
                                        <p:tgtEl>
                                          <p:spTgt spid="15">
                                            <p:txEl>
                                              <p:pRg st="0" end="0"/>
                                            </p:txEl>
                                          </p:spTgt>
                                        </p:tgtEl>
                                        <p:attrNameLst>
                                          <p:attrName>style.visibility</p:attrName>
                                        </p:attrNameLst>
                                      </p:cBhvr>
                                      <p:to>
                                        <p:strVal val="visible"/>
                                      </p:to>
                                    </p:set>
                                    <p:anim to="" calcmode="lin" valueType="num">
                                      <p:cBhvr>
                                        <p:cTn id="58" dur="1" fill="hold"/>
                                        <p:tgtEl>
                                          <p:spTgt spid="15">
                                            <p:txEl>
                                              <p:pRg st="0" end="0"/>
                                            </p:txEl>
                                          </p:spTgt>
                                        </p:tgtEl>
                                        <p:attrNameLst>
                                          <p:attrName/>
                                        </p:attrNameLst>
                                      </p:cBhvr>
                                    </p:anim>
                                  </p:childTnLst>
                                </p:cTn>
                              </p:par>
                            </p:childTnLst>
                          </p:cTn>
                        </p:par>
                      </p:childTnLst>
                    </p:cTn>
                  </p:par>
                  <p:par>
                    <p:cTn id="59" fill="hold">
                      <p:stCondLst>
                        <p:cond delay="indefinite"/>
                      </p:stCondLst>
                      <p:childTnLst>
                        <p:par>
                          <p:cTn id="60" fill="hold">
                            <p:stCondLst>
                              <p:cond delay="0"/>
                            </p:stCondLst>
                            <p:childTnLst>
                              <p:par>
                                <p:cTn id="61" presetID="24" presetClass="entr" presetSubtype="0" fill="hold" nodeType="clickEffect">
                                  <p:stCondLst>
                                    <p:cond delay="0"/>
                                  </p:stCondLst>
                                  <p:childTnLst>
                                    <p:set>
                                      <p:cBhvr>
                                        <p:cTn id="62" dur="1" fill="hold">
                                          <p:stCondLst>
                                            <p:cond delay="0"/>
                                          </p:stCondLst>
                                        </p:cTn>
                                        <p:tgtEl>
                                          <p:spTgt spid="18">
                                            <p:txEl>
                                              <p:pRg st="0" end="0"/>
                                            </p:txEl>
                                          </p:spTgt>
                                        </p:tgtEl>
                                        <p:attrNameLst>
                                          <p:attrName>style.visibility</p:attrName>
                                        </p:attrNameLst>
                                      </p:cBhvr>
                                      <p:to>
                                        <p:strVal val="visible"/>
                                      </p:to>
                                    </p:set>
                                    <p:anim to="" calcmode="lin" valueType="num">
                                      <p:cBhvr>
                                        <p:cTn id="63" dur="1" fill="hold"/>
                                        <p:tgtEl>
                                          <p:spTgt spid="18">
                                            <p:txEl>
                                              <p:pRg st="0" end="0"/>
                                            </p:txEl>
                                          </p:spTgt>
                                        </p:tgtEl>
                                        <p:attrNameLst>
                                          <p:attrName/>
                                        </p:attrNameLst>
                                      </p:cBhvr>
                                    </p:anim>
                                  </p:childTnLst>
                                </p:cTn>
                              </p:par>
                            </p:childTnLst>
                          </p:cTn>
                        </p:par>
                      </p:childTnLst>
                    </p:cTn>
                  </p:par>
                  <p:par>
                    <p:cTn id="64" fill="hold">
                      <p:stCondLst>
                        <p:cond delay="indefinite"/>
                      </p:stCondLst>
                      <p:childTnLst>
                        <p:par>
                          <p:cTn id="65" fill="hold">
                            <p:stCondLst>
                              <p:cond delay="0"/>
                            </p:stCondLst>
                            <p:childTnLst>
                              <p:par>
                                <p:cTn id="66" presetID="24" presetClass="entr" presetSubtype="0" fill="hold" nodeType="clickEffect">
                                  <p:stCondLst>
                                    <p:cond delay="0"/>
                                  </p:stCondLst>
                                  <p:childTnLst>
                                    <p:set>
                                      <p:cBhvr>
                                        <p:cTn id="67" dur="1" fill="hold">
                                          <p:stCondLst>
                                            <p:cond delay="0"/>
                                          </p:stCondLst>
                                        </p:cTn>
                                        <p:tgtEl>
                                          <p:spTgt spid="20">
                                            <p:txEl>
                                              <p:pRg st="0" end="0"/>
                                            </p:txEl>
                                          </p:spTgt>
                                        </p:tgtEl>
                                        <p:attrNameLst>
                                          <p:attrName>style.visibility</p:attrName>
                                        </p:attrNameLst>
                                      </p:cBhvr>
                                      <p:to>
                                        <p:strVal val="visible"/>
                                      </p:to>
                                    </p:set>
                                    <p:anim to="" calcmode="lin" valueType="num">
                                      <p:cBhvr>
                                        <p:cTn id="68" dur="1" fill="hold"/>
                                        <p:tgtEl>
                                          <p:spTgt spid="20">
                                            <p:txEl>
                                              <p:pRg st="0" end="0"/>
                                            </p:txEl>
                                          </p:spTgt>
                                        </p:tgtEl>
                                        <p:attrNameLst>
                                          <p:attrName/>
                                        </p:attrNameLst>
                                      </p:cBhvr>
                                    </p:anim>
                                  </p:childTnLst>
                                </p:cTn>
                              </p:par>
                            </p:childTnLst>
                          </p:cTn>
                        </p:par>
                      </p:childTnLst>
                    </p:cTn>
                  </p:par>
                  <p:par>
                    <p:cTn id="69" fill="hold">
                      <p:stCondLst>
                        <p:cond delay="indefinite"/>
                      </p:stCondLst>
                      <p:childTnLst>
                        <p:par>
                          <p:cTn id="70" fill="hold">
                            <p:stCondLst>
                              <p:cond delay="0"/>
                            </p:stCondLst>
                            <p:childTnLst>
                              <p:par>
                                <p:cTn id="71" presetID="24" presetClass="entr" presetSubtype="0" fill="hold" nodeType="clickEffect">
                                  <p:stCondLst>
                                    <p:cond delay="0"/>
                                  </p:stCondLst>
                                  <p:childTnLst>
                                    <p:set>
                                      <p:cBhvr>
                                        <p:cTn id="72" dur="1" fill="hold">
                                          <p:stCondLst>
                                            <p:cond delay="0"/>
                                          </p:stCondLst>
                                        </p:cTn>
                                        <p:tgtEl>
                                          <p:spTgt spid="21">
                                            <p:txEl>
                                              <p:pRg st="0" end="0"/>
                                            </p:txEl>
                                          </p:spTgt>
                                        </p:tgtEl>
                                        <p:attrNameLst>
                                          <p:attrName>style.visibility</p:attrName>
                                        </p:attrNameLst>
                                      </p:cBhvr>
                                      <p:to>
                                        <p:strVal val="visible"/>
                                      </p:to>
                                    </p:set>
                                    <p:anim to="" calcmode="lin" valueType="num">
                                      <p:cBhvr>
                                        <p:cTn id="73" dur="1" fill="hold"/>
                                        <p:tgtEl>
                                          <p:spTgt spid="21">
                                            <p:txEl>
                                              <p:pRg st="0" end="0"/>
                                            </p:txEl>
                                          </p:spTgt>
                                        </p:tgtEl>
                                        <p:attrNameLst>
                                          <p:attrName/>
                                        </p:attrNameLst>
                                      </p:cBhvr>
                                    </p:anim>
                                  </p:childTnLst>
                                </p:cTn>
                              </p:par>
                            </p:childTnLst>
                          </p:cTn>
                        </p:par>
                      </p:childTnLst>
                    </p:cTn>
                  </p:par>
                  <p:par>
                    <p:cTn id="74" fill="hold">
                      <p:stCondLst>
                        <p:cond delay="indefinite"/>
                      </p:stCondLst>
                      <p:childTnLst>
                        <p:par>
                          <p:cTn id="75" fill="hold">
                            <p:stCondLst>
                              <p:cond delay="0"/>
                            </p:stCondLst>
                            <p:childTnLst>
                              <p:par>
                                <p:cTn id="76" presetID="24" presetClass="entr" presetSubtype="0" fill="hold" nodeType="clickEffect">
                                  <p:stCondLst>
                                    <p:cond delay="0"/>
                                  </p:stCondLst>
                                  <p:childTnLst>
                                    <p:set>
                                      <p:cBhvr>
                                        <p:cTn id="77" dur="1" fill="hold">
                                          <p:stCondLst>
                                            <p:cond delay="0"/>
                                          </p:stCondLst>
                                        </p:cTn>
                                        <p:tgtEl>
                                          <p:spTgt spid="22">
                                            <p:txEl>
                                              <p:pRg st="0" end="0"/>
                                            </p:txEl>
                                          </p:spTgt>
                                        </p:tgtEl>
                                        <p:attrNameLst>
                                          <p:attrName>style.visibility</p:attrName>
                                        </p:attrNameLst>
                                      </p:cBhvr>
                                      <p:to>
                                        <p:strVal val="visible"/>
                                      </p:to>
                                    </p:set>
                                    <p:anim to="" calcmode="lin" valueType="num">
                                      <p:cBhvr>
                                        <p:cTn id="78" dur="1" fill="hold"/>
                                        <p:tgtEl>
                                          <p:spTgt spid="22">
                                            <p:txEl>
                                              <p:pRg st="0" end="0"/>
                                            </p:txEl>
                                          </p:spTgt>
                                        </p:tgtEl>
                                        <p:attrNameLst>
                                          <p:attrName/>
                                        </p:attrNameLst>
                                      </p:cBhvr>
                                    </p:anim>
                                  </p:childTnLst>
                                </p:cTn>
                              </p:par>
                            </p:childTnLst>
                          </p:cTn>
                        </p:par>
                      </p:childTnLst>
                    </p:cTn>
                  </p:par>
                  <p:par>
                    <p:cTn id="79" fill="hold">
                      <p:stCondLst>
                        <p:cond delay="indefinite"/>
                      </p:stCondLst>
                      <p:childTnLst>
                        <p:par>
                          <p:cTn id="80" fill="hold">
                            <p:stCondLst>
                              <p:cond delay="0"/>
                            </p:stCondLst>
                            <p:childTnLst>
                              <p:par>
                                <p:cTn id="81" presetID="24" presetClass="entr" presetSubtype="0" fill="hold" nodeType="clickEffect">
                                  <p:stCondLst>
                                    <p:cond delay="0"/>
                                  </p:stCondLst>
                                  <p:childTnLst>
                                    <p:set>
                                      <p:cBhvr>
                                        <p:cTn id="82" dur="1" fill="hold">
                                          <p:stCondLst>
                                            <p:cond delay="0"/>
                                          </p:stCondLst>
                                        </p:cTn>
                                        <p:tgtEl>
                                          <p:spTgt spid="23">
                                            <p:txEl>
                                              <p:pRg st="0" end="0"/>
                                            </p:txEl>
                                          </p:spTgt>
                                        </p:tgtEl>
                                        <p:attrNameLst>
                                          <p:attrName>style.visibility</p:attrName>
                                        </p:attrNameLst>
                                      </p:cBhvr>
                                      <p:to>
                                        <p:strVal val="visible"/>
                                      </p:to>
                                    </p:set>
                                    <p:anim to="" calcmode="lin" valueType="num">
                                      <p:cBhvr>
                                        <p:cTn id="83" dur="1" fill="hold"/>
                                        <p:tgtEl>
                                          <p:spTgt spid="23">
                                            <p:txEl>
                                              <p:pRg st="0" end="0"/>
                                            </p:txEl>
                                          </p:spTgt>
                                        </p:tgtEl>
                                        <p:attrNameLst>
                                          <p:attrName/>
                                        </p:attrNameLst>
                                      </p:cBhvr>
                                    </p:anim>
                                  </p:childTnLst>
                                </p:cTn>
                              </p:par>
                            </p:childTnLst>
                          </p:cTn>
                        </p:par>
                      </p:childTnLst>
                    </p:cTn>
                  </p:par>
                  <p:par>
                    <p:cTn id="84" fill="hold">
                      <p:stCondLst>
                        <p:cond delay="indefinite"/>
                      </p:stCondLst>
                      <p:childTnLst>
                        <p:par>
                          <p:cTn id="85" fill="hold">
                            <p:stCondLst>
                              <p:cond delay="0"/>
                            </p:stCondLst>
                            <p:childTnLst>
                              <p:par>
                                <p:cTn id="86" presetID="24" presetClass="entr" presetSubtype="0" fill="hold" nodeType="clickEffect">
                                  <p:stCondLst>
                                    <p:cond delay="0"/>
                                  </p:stCondLst>
                                  <p:childTnLst>
                                    <p:set>
                                      <p:cBhvr>
                                        <p:cTn id="87" dur="1" fill="hold">
                                          <p:stCondLst>
                                            <p:cond delay="0"/>
                                          </p:stCondLst>
                                        </p:cTn>
                                        <p:tgtEl>
                                          <p:spTgt spid="24">
                                            <p:txEl>
                                              <p:pRg st="0" end="0"/>
                                            </p:txEl>
                                          </p:spTgt>
                                        </p:tgtEl>
                                        <p:attrNameLst>
                                          <p:attrName>style.visibility</p:attrName>
                                        </p:attrNameLst>
                                      </p:cBhvr>
                                      <p:to>
                                        <p:strVal val="visible"/>
                                      </p:to>
                                    </p:set>
                                    <p:anim to="" calcmode="lin" valueType="num">
                                      <p:cBhvr>
                                        <p:cTn id="88" dur="1" fill="hold"/>
                                        <p:tgtEl>
                                          <p:spTgt spid="24">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7" grpId="0" animBg="1"/>
      <p:bldP spid="8"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سحابة 2"/>
          <p:cNvSpPr/>
          <p:nvPr/>
        </p:nvSpPr>
        <p:spPr>
          <a:xfrm>
            <a:off x="571472" y="285728"/>
            <a:ext cx="7643866" cy="6143644"/>
          </a:xfrm>
          <a:prstGeom prst="cloud">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path path="circle">
              <a:fillToRect l="100000" t="100000"/>
            </a:path>
            <a:tileRect r="-100000" b="-100000"/>
          </a:gradFill>
          <a:ln>
            <a:solidFill>
              <a:schemeClr val="accent6">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endParaRPr lang="ar-SA" sz="4800" b="1" spc="50" dirty="0" smtClean="0">
              <a:ln w="11430"/>
              <a:solidFill>
                <a:schemeClr val="tx1"/>
              </a:solidFill>
              <a:effectLst>
                <a:outerShdw blurRad="76200" dist="50800" dir="5400000" algn="tl" rotWithShape="0">
                  <a:srgbClr val="000000">
                    <a:alpha val="65000"/>
                  </a:srgbClr>
                </a:outerShdw>
              </a:effectLst>
            </a:endParaRPr>
          </a:p>
          <a:p>
            <a:pPr algn="ctr"/>
            <a:r>
              <a:rPr lang="ar-SA" sz="4800" b="1" spc="50" dirty="0" smtClean="0">
                <a:ln w="11430"/>
                <a:solidFill>
                  <a:schemeClr val="tx1"/>
                </a:solidFill>
                <a:effectLst>
                  <a:outerShdw blurRad="76200" dist="50800" dir="5400000" algn="tl" rotWithShape="0">
                    <a:srgbClr val="000000">
                      <a:alpha val="65000"/>
                    </a:srgbClr>
                  </a:outerShdw>
                </a:effectLst>
              </a:rPr>
              <a:t>ألاحظ أن الحرف الذي سبق الهمزة في كلمتي المجموعة (أ) جاء مضموماً.</a:t>
            </a:r>
          </a:p>
        </p:txBody>
      </p:sp>
      <p:sp>
        <p:nvSpPr>
          <p:cNvPr id="4" name="سحابة 3"/>
          <p:cNvSpPr/>
          <p:nvPr/>
        </p:nvSpPr>
        <p:spPr>
          <a:xfrm>
            <a:off x="6357950" y="214314"/>
            <a:ext cx="2571768" cy="2285992"/>
          </a:xfrm>
          <a:prstGeom prst="cloud">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200" b="1" dirty="0" smtClean="0">
                <a:solidFill>
                  <a:schemeClr val="tx1"/>
                </a:solidFill>
              </a:rPr>
              <a:t>إضاءة </a:t>
            </a:r>
            <a:endParaRPr lang="ar-SA"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7544493" y="380785"/>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ثانياً</a:t>
            </a:r>
            <a:endParaRPr lang="ar-SA" sz="2400" b="1" dirty="0">
              <a:solidFill>
                <a:srgbClr val="C00000"/>
              </a:solidFill>
            </a:endParaRPr>
          </a:p>
        </p:txBody>
      </p:sp>
      <p:sp>
        <p:nvSpPr>
          <p:cNvPr id="4" name="مربع نص 3"/>
          <p:cNvSpPr txBox="1"/>
          <p:nvPr/>
        </p:nvSpPr>
        <p:spPr>
          <a:xfrm>
            <a:off x="583701" y="142852"/>
            <a:ext cx="7060133" cy="1077218"/>
          </a:xfrm>
          <a:prstGeom prst="rect">
            <a:avLst/>
          </a:prstGeom>
          <a:noFill/>
        </p:spPr>
        <p:txBody>
          <a:bodyPr wrap="square" rtlCol="1">
            <a:spAutoFit/>
          </a:bodyPr>
          <a:lstStyle/>
          <a:p>
            <a:pPr algn="ctr"/>
            <a:r>
              <a:rPr lang="ar-SA" sz="3200" b="1" dirty="0" smtClean="0">
                <a:cs typeface="DecoType Naskh Extensions" pitchFamily="2" charset="-78"/>
              </a:rPr>
              <a:t>ألاحظ رسم الهمزة في الكلمات  التي كتبت باللون الأحمر في المجموعة(ب)،ثم أحلل: </a:t>
            </a:r>
            <a:endParaRPr lang="ar-SA" sz="3200" b="1" dirty="0">
              <a:cs typeface="DecoType Naskh Extensions" pitchFamily="2" charset="-78"/>
            </a:endParaRPr>
          </a:p>
        </p:txBody>
      </p:sp>
      <p:sp>
        <p:nvSpPr>
          <p:cNvPr id="5" name="مخطط انسيابي: تحضير 4"/>
          <p:cNvSpPr/>
          <p:nvPr/>
        </p:nvSpPr>
        <p:spPr>
          <a:xfrm rot="357142">
            <a:off x="5406464" y="1181944"/>
            <a:ext cx="2172277" cy="829777"/>
          </a:xfrm>
          <a:prstGeom prst="flowChartPreparation">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rgbClr val="C00000"/>
                </a:solidFill>
              </a:rPr>
              <a:t>يملؤها</a:t>
            </a:r>
            <a:endParaRPr lang="ar-SA" sz="4000" b="1" dirty="0">
              <a:solidFill>
                <a:srgbClr val="C00000"/>
              </a:solidFill>
            </a:endParaRPr>
          </a:p>
        </p:txBody>
      </p:sp>
      <p:sp>
        <p:nvSpPr>
          <p:cNvPr id="6" name="مخطط انسيابي: تحضير 5"/>
          <p:cNvSpPr/>
          <p:nvPr/>
        </p:nvSpPr>
        <p:spPr>
          <a:xfrm rot="200895">
            <a:off x="3204912" y="1173975"/>
            <a:ext cx="2445236" cy="829777"/>
          </a:xfrm>
          <a:prstGeom prst="flowChartPreparation">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rgbClr val="C00000"/>
                </a:solidFill>
              </a:rPr>
              <a:t>التساؤل</a:t>
            </a:r>
            <a:endParaRPr lang="ar-SA" sz="4000" b="1" dirty="0">
              <a:solidFill>
                <a:srgbClr val="C00000"/>
              </a:solidFill>
            </a:endParaRPr>
          </a:p>
        </p:txBody>
      </p:sp>
      <p:sp>
        <p:nvSpPr>
          <p:cNvPr id="7" name="مخطط انسيابي: تحضير 6"/>
          <p:cNvSpPr/>
          <p:nvPr/>
        </p:nvSpPr>
        <p:spPr>
          <a:xfrm rot="200895">
            <a:off x="1022245" y="1142245"/>
            <a:ext cx="2445236" cy="829777"/>
          </a:xfrm>
          <a:prstGeom prst="flowChartPreparation">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rgbClr val="C00000"/>
                </a:solidFill>
              </a:rPr>
              <a:t>شؤون</a:t>
            </a:r>
            <a:endParaRPr lang="ar-SA" sz="4000" b="1" dirty="0">
              <a:solidFill>
                <a:srgbClr val="C00000"/>
              </a:solidFill>
            </a:endParaRPr>
          </a:p>
        </p:txBody>
      </p:sp>
      <p:sp>
        <p:nvSpPr>
          <p:cNvPr id="8" name="مربع نص 7"/>
          <p:cNvSpPr txBox="1"/>
          <p:nvPr/>
        </p:nvSpPr>
        <p:spPr>
          <a:xfrm>
            <a:off x="785786" y="2071678"/>
            <a:ext cx="7286676" cy="830997"/>
          </a:xfrm>
          <a:prstGeom prst="rect">
            <a:avLst/>
          </a:prstGeom>
          <a:noFill/>
        </p:spPr>
        <p:txBody>
          <a:bodyPr wrap="square" rtlCol="1">
            <a:spAutoFit/>
          </a:bodyPr>
          <a:lstStyle/>
          <a:p>
            <a:pPr algn="ctr">
              <a:buFontTx/>
              <a:buChar char="-"/>
            </a:pPr>
            <a:r>
              <a:rPr lang="ar-SA" sz="2400" b="1" dirty="0" smtClean="0"/>
              <a:t>أجد أن الهمزة المتوسطة كُتبت على ...........أيضاً.</a:t>
            </a:r>
          </a:p>
          <a:p>
            <a:pPr algn="ctr">
              <a:buFontTx/>
              <a:buChar char="-"/>
            </a:pPr>
            <a:r>
              <a:rPr lang="ar-SA" sz="2400" b="1" dirty="0" smtClean="0"/>
              <a:t>أتنبه إلى حركة الهمزة وحركة الحرف الذي قبلها.</a:t>
            </a:r>
            <a:endParaRPr lang="ar-SA" sz="2400" b="1" dirty="0"/>
          </a:p>
        </p:txBody>
      </p:sp>
      <p:sp>
        <p:nvSpPr>
          <p:cNvPr id="9" name="مربع نص 8"/>
          <p:cNvSpPr txBox="1"/>
          <p:nvPr/>
        </p:nvSpPr>
        <p:spPr>
          <a:xfrm>
            <a:off x="2214546" y="1928802"/>
            <a:ext cx="1143008" cy="523220"/>
          </a:xfrm>
          <a:prstGeom prst="rect">
            <a:avLst/>
          </a:prstGeom>
          <a:noFill/>
        </p:spPr>
        <p:txBody>
          <a:bodyPr wrap="square" rtlCol="1">
            <a:spAutoFit/>
          </a:bodyPr>
          <a:lstStyle/>
          <a:p>
            <a:pPr algn="ctr"/>
            <a:r>
              <a:rPr lang="ar-SA" sz="2800" b="1" dirty="0" smtClean="0">
                <a:solidFill>
                  <a:srgbClr val="C00000"/>
                </a:solidFill>
              </a:rPr>
              <a:t>واو</a:t>
            </a:r>
            <a:endParaRPr lang="ar-SA" sz="2800" b="1" dirty="0">
              <a:solidFill>
                <a:srgbClr val="C00000"/>
              </a:solidFill>
            </a:endParaRPr>
          </a:p>
        </p:txBody>
      </p:sp>
      <p:sp>
        <p:nvSpPr>
          <p:cNvPr id="10" name="مربع نص 9"/>
          <p:cNvSpPr txBox="1"/>
          <p:nvPr/>
        </p:nvSpPr>
        <p:spPr>
          <a:xfrm>
            <a:off x="6262740" y="2714620"/>
            <a:ext cx="2500330" cy="461665"/>
          </a:xfrm>
          <a:prstGeom prst="rect">
            <a:avLst/>
          </a:prstGeom>
          <a:noFill/>
        </p:spPr>
        <p:txBody>
          <a:bodyPr wrap="square" rtlCol="1">
            <a:spAutoFit/>
          </a:bodyPr>
          <a:lstStyle/>
          <a:p>
            <a:pPr algn="ctr"/>
            <a:r>
              <a:rPr lang="ar-SA" sz="2400" b="1" dirty="0" smtClean="0">
                <a:solidFill>
                  <a:schemeClr val="accent4">
                    <a:lumMod val="50000"/>
                  </a:schemeClr>
                </a:solidFill>
              </a:rPr>
              <a:t>- أكمل الجدول التالي:</a:t>
            </a:r>
          </a:p>
        </p:txBody>
      </p:sp>
      <p:graphicFrame>
        <p:nvGraphicFramePr>
          <p:cNvPr id="11" name="جدول 10"/>
          <p:cNvGraphicFramePr>
            <a:graphicFrameLocks noGrp="1"/>
          </p:cNvGraphicFramePr>
          <p:nvPr/>
        </p:nvGraphicFramePr>
        <p:xfrm>
          <a:off x="476260" y="3176285"/>
          <a:ext cx="8382020" cy="1767840"/>
        </p:xfrm>
        <a:graphic>
          <a:graphicData uri="http://schemas.openxmlformats.org/drawingml/2006/table">
            <a:tbl>
              <a:tblPr rtl="1" firstRow="1" bandRow="1">
                <a:tableStyleId>{5C22544A-7EE6-4342-B048-85BDC9FD1C3A}</a:tableStyleId>
              </a:tblPr>
              <a:tblGrid>
                <a:gridCol w="1205600"/>
                <a:gridCol w="1503126"/>
                <a:gridCol w="1697480"/>
                <a:gridCol w="2034706"/>
                <a:gridCol w="1941108"/>
              </a:tblGrid>
              <a:tr h="370840">
                <a:tc>
                  <a:txBody>
                    <a:bodyPr/>
                    <a:lstStyle/>
                    <a:p>
                      <a:pPr algn="ctr" rtl="1"/>
                      <a:r>
                        <a:rPr lang="ar-SA" sz="2000" b="1" dirty="0" smtClean="0">
                          <a:solidFill>
                            <a:schemeClr val="tx1"/>
                          </a:solidFill>
                        </a:rPr>
                        <a:t>الكلمة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r>
                        <a:rPr lang="ar-SA" sz="2000" b="1" dirty="0" smtClean="0">
                          <a:solidFill>
                            <a:schemeClr val="tx1"/>
                          </a:solidFill>
                        </a:rPr>
                        <a:t>حركة الهمزة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r>
                        <a:rPr lang="ar-SA" sz="2000" b="1" dirty="0" smtClean="0">
                          <a:solidFill>
                            <a:schemeClr val="tx1"/>
                          </a:solidFill>
                        </a:rPr>
                        <a:t>حركة ما قبلها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r>
                        <a:rPr lang="ar-SA" sz="2000" b="1" dirty="0" smtClean="0">
                          <a:solidFill>
                            <a:schemeClr val="tx1"/>
                          </a:solidFill>
                        </a:rPr>
                        <a:t>الحركة الأقوى</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r>
                        <a:rPr lang="ar-SA" sz="2000" b="1" dirty="0" smtClean="0">
                          <a:solidFill>
                            <a:schemeClr val="tx1"/>
                          </a:solidFill>
                        </a:rPr>
                        <a:t>الحرف الذي يناسبها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370840">
                <a:tc>
                  <a:txBody>
                    <a:bodyPr/>
                    <a:lstStyle/>
                    <a:p>
                      <a:pPr algn="ctr" rtl="1"/>
                      <a:r>
                        <a:rPr lang="ar-SA" sz="2400" b="1" dirty="0" smtClean="0">
                          <a:solidFill>
                            <a:schemeClr val="tx1"/>
                          </a:solidFill>
                        </a:rPr>
                        <a:t>يملؤها</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r>
                        <a:rPr lang="ar-SA" sz="2400" b="1" dirty="0" smtClean="0">
                          <a:solidFill>
                            <a:schemeClr val="tx1"/>
                          </a:solidFill>
                        </a:rPr>
                        <a:t>الضم</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370840">
                <a:tc>
                  <a:txBody>
                    <a:bodyPr/>
                    <a:lstStyle/>
                    <a:p>
                      <a:pPr algn="ctr" rtl="1"/>
                      <a:r>
                        <a:rPr lang="ar-SA" sz="2400" b="1" dirty="0" smtClean="0">
                          <a:solidFill>
                            <a:schemeClr val="tx1"/>
                          </a:solidFill>
                        </a:rPr>
                        <a:t>التساؤل</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370840">
                <a:tc>
                  <a:txBody>
                    <a:bodyPr/>
                    <a:lstStyle/>
                    <a:p>
                      <a:pPr algn="ctr" rtl="1"/>
                      <a:r>
                        <a:rPr lang="ar-SA" sz="2400" b="1" dirty="0" smtClean="0">
                          <a:solidFill>
                            <a:schemeClr val="tx1"/>
                          </a:solidFill>
                        </a:rPr>
                        <a:t>شؤون</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r>
                        <a:rPr lang="ar-SA" sz="2400" b="1" dirty="0" smtClean="0">
                          <a:solidFill>
                            <a:schemeClr val="tx1"/>
                          </a:solidFill>
                        </a:rPr>
                        <a:t>الضم</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r>
                        <a:rPr lang="ar-SA" sz="2400" b="1" dirty="0" smtClean="0">
                          <a:solidFill>
                            <a:schemeClr val="tx1"/>
                          </a:solidFill>
                        </a:rPr>
                        <a:t>----</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bl>
          </a:graphicData>
        </a:graphic>
      </p:graphicFrame>
      <p:sp>
        <p:nvSpPr>
          <p:cNvPr id="12" name="مربع نص 11"/>
          <p:cNvSpPr txBox="1"/>
          <p:nvPr/>
        </p:nvSpPr>
        <p:spPr>
          <a:xfrm>
            <a:off x="4786314" y="3571876"/>
            <a:ext cx="1143008" cy="523220"/>
          </a:xfrm>
          <a:prstGeom prst="rect">
            <a:avLst/>
          </a:prstGeom>
          <a:noFill/>
        </p:spPr>
        <p:txBody>
          <a:bodyPr wrap="square" rtlCol="1">
            <a:spAutoFit/>
          </a:bodyPr>
          <a:lstStyle/>
          <a:p>
            <a:pPr algn="ctr"/>
            <a:r>
              <a:rPr lang="ar-SA" sz="2800" b="1" dirty="0" smtClean="0">
                <a:solidFill>
                  <a:srgbClr val="C00000"/>
                </a:solidFill>
              </a:rPr>
              <a:t>الفتح</a:t>
            </a:r>
            <a:endParaRPr lang="ar-SA" sz="2800" b="1" dirty="0">
              <a:solidFill>
                <a:srgbClr val="C00000"/>
              </a:solidFill>
            </a:endParaRPr>
          </a:p>
        </p:txBody>
      </p:sp>
      <p:sp>
        <p:nvSpPr>
          <p:cNvPr id="13" name="مربع نص 12"/>
          <p:cNvSpPr txBox="1"/>
          <p:nvPr/>
        </p:nvSpPr>
        <p:spPr>
          <a:xfrm>
            <a:off x="2928926" y="3571876"/>
            <a:ext cx="1143008" cy="523220"/>
          </a:xfrm>
          <a:prstGeom prst="rect">
            <a:avLst/>
          </a:prstGeom>
          <a:noFill/>
        </p:spPr>
        <p:txBody>
          <a:bodyPr wrap="square" rtlCol="1">
            <a:spAutoFit/>
          </a:bodyPr>
          <a:lstStyle/>
          <a:p>
            <a:pPr algn="ctr"/>
            <a:r>
              <a:rPr lang="ar-SA" sz="2800" b="1" dirty="0" smtClean="0">
                <a:solidFill>
                  <a:srgbClr val="C00000"/>
                </a:solidFill>
              </a:rPr>
              <a:t>الضم</a:t>
            </a:r>
            <a:endParaRPr lang="ar-SA" sz="2800" b="1" dirty="0">
              <a:solidFill>
                <a:srgbClr val="C00000"/>
              </a:solidFill>
            </a:endParaRPr>
          </a:p>
        </p:txBody>
      </p:sp>
      <p:sp>
        <p:nvSpPr>
          <p:cNvPr id="14" name="مربع نص 13"/>
          <p:cNvSpPr txBox="1"/>
          <p:nvPr/>
        </p:nvSpPr>
        <p:spPr>
          <a:xfrm>
            <a:off x="785786" y="3548722"/>
            <a:ext cx="1143008" cy="523220"/>
          </a:xfrm>
          <a:prstGeom prst="rect">
            <a:avLst/>
          </a:prstGeom>
          <a:noFill/>
        </p:spPr>
        <p:txBody>
          <a:bodyPr wrap="square" rtlCol="1">
            <a:spAutoFit/>
          </a:bodyPr>
          <a:lstStyle/>
          <a:p>
            <a:pPr algn="ctr"/>
            <a:r>
              <a:rPr lang="ar-SA" sz="2800" b="1" dirty="0" smtClean="0">
                <a:solidFill>
                  <a:srgbClr val="C00000"/>
                </a:solidFill>
              </a:rPr>
              <a:t>الواو</a:t>
            </a:r>
            <a:endParaRPr lang="ar-SA" sz="2800" b="1" dirty="0">
              <a:solidFill>
                <a:srgbClr val="C00000"/>
              </a:solidFill>
            </a:endParaRPr>
          </a:p>
        </p:txBody>
      </p:sp>
      <p:sp>
        <p:nvSpPr>
          <p:cNvPr id="15" name="مربع نص 14"/>
          <p:cNvSpPr txBox="1"/>
          <p:nvPr/>
        </p:nvSpPr>
        <p:spPr>
          <a:xfrm>
            <a:off x="6286512" y="4000504"/>
            <a:ext cx="1143008" cy="523220"/>
          </a:xfrm>
          <a:prstGeom prst="rect">
            <a:avLst/>
          </a:prstGeom>
          <a:noFill/>
        </p:spPr>
        <p:txBody>
          <a:bodyPr wrap="square" rtlCol="1">
            <a:spAutoFit/>
          </a:bodyPr>
          <a:lstStyle/>
          <a:p>
            <a:pPr algn="ctr"/>
            <a:r>
              <a:rPr lang="ar-SA" sz="2800" b="1" dirty="0" smtClean="0">
                <a:solidFill>
                  <a:srgbClr val="C00000"/>
                </a:solidFill>
              </a:rPr>
              <a:t>الضم</a:t>
            </a:r>
            <a:endParaRPr lang="ar-SA" sz="2800" b="1" dirty="0">
              <a:solidFill>
                <a:srgbClr val="C00000"/>
              </a:solidFill>
            </a:endParaRPr>
          </a:p>
        </p:txBody>
      </p:sp>
      <p:sp>
        <p:nvSpPr>
          <p:cNvPr id="16" name="مربع نص 15"/>
          <p:cNvSpPr txBox="1"/>
          <p:nvPr/>
        </p:nvSpPr>
        <p:spPr>
          <a:xfrm>
            <a:off x="4714876" y="4000504"/>
            <a:ext cx="1143008" cy="523220"/>
          </a:xfrm>
          <a:prstGeom prst="rect">
            <a:avLst/>
          </a:prstGeom>
          <a:noFill/>
        </p:spPr>
        <p:txBody>
          <a:bodyPr wrap="square" rtlCol="1">
            <a:spAutoFit/>
          </a:bodyPr>
          <a:lstStyle/>
          <a:p>
            <a:pPr algn="ctr"/>
            <a:r>
              <a:rPr lang="ar-SA" sz="2800" b="1" dirty="0" smtClean="0">
                <a:solidFill>
                  <a:srgbClr val="C00000"/>
                </a:solidFill>
              </a:rPr>
              <a:t>السكون</a:t>
            </a:r>
            <a:endParaRPr lang="ar-SA" sz="2800" b="1" dirty="0">
              <a:solidFill>
                <a:srgbClr val="C00000"/>
              </a:solidFill>
            </a:endParaRPr>
          </a:p>
        </p:txBody>
      </p:sp>
      <p:sp>
        <p:nvSpPr>
          <p:cNvPr id="17" name="مربع نص 16"/>
          <p:cNvSpPr txBox="1"/>
          <p:nvPr/>
        </p:nvSpPr>
        <p:spPr>
          <a:xfrm>
            <a:off x="4714876" y="4477416"/>
            <a:ext cx="1143008" cy="523220"/>
          </a:xfrm>
          <a:prstGeom prst="rect">
            <a:avLst/>
          </a:prstGeom>
          <a:noFill/>
        </p:spPr>
        <p:txBody>
          <a:bodyPr wrap="square" rtlCol="1">
            <a:spAutoFit/>
          </a:bodyPr>
          <a:lstStyle/>
          <a:p>
            <a:pPr algn="ctr"/>
            <a:r>
              <a:rPr lang="ar-SA" sz="2800" b="1" dirty="0" smtClean="0">
                <a:solidFill>
                  <a:srgbClr val="C00000"/>
                </a:solidFill>
              </a:rPr>
              <a:t>الضم</a:t>
            </a:r>
            <a:endParaRPr lang="ar-SA" sz="2800" b="1" dirty="0">
              <a:solidFill>
                <a:srgbClr val="C00000"/>
              </a:solidFill>
            </a:endParaRPr>
          </a:p>
        </p:txBody>
      </p:sp>
      <p:sp>
        <p:nvSpPr>
          <p:cNvPr id="18" name="مربع نص 17"/>
          <p:cNvSpPr txBox="1"/>
          <p:nvPr/>
        </p:nvSpPr>
        <p:spPr>
          <a:xfrm>
            <a:off x="2928926" y="4000504"/>
            <a:ext cx="1143008" cy="523220"/>
          </a:xfrm>
          <a:prstGeom prst="rect">
            <a:avLst/>
          </a:prstGeom>
          <a:noFill/>
        </p:spPr>
        <p:txBody>
          <a:bodyPr wrap="square" rtlCol="1">
            <a:spAutoFit/>
          </a:bodyPr>
          <a:lstStyle/>
          <a:p>
            <a:pPr algn="ctr"/>
            <a:r>
              <a:rPr lang="ar-SA" sz="2800" b="1" dirty="0" smtClean="0">
                <a:solidFill>
                  <a:srgbClr val="C00000"/>
                </a:solidFill>
              </a:rPr>
              <a:t>الضم</a:t>
            </a:r>
            <a:endParaRPr lang="ar-SA" sz="2800" b="1" dirty="0">
              <a:solidFill>
                <a:srgbClr val="C00000"/>
              </a:solidFill>
            </a:endParaRPr>
          </a:p>
        </p:txBody>
      </p:sp>
      <p:sp>
        <p:nvSpPr>
          <p:cNvPr id="19" name="مربع نص 18"/>
          <p:cNvSpPr txBox="1"/>
          <p:nvPr/>
        </p:nvSpPr>
        <p:spPr>
          <a:xfrm>
            <a:off x="785786" y="3977350"/>
            <a:ext cx="1143008" cy="523220"/>
          </a:xfrm>
          <a:prstGeom prst="rect">
            <a:avLst/>
          </a:prstGeom>
          <a:noFill/>
        </p:spPr>
        <p:txBody>
          <a:bodyPr wrap="square" rtlCol="1">
            <a:spAutoFit/>
          </a:bodyPr>
          <a:lstStyle/>
          <a:p>
            <a:pPr algn="ctr"/>
            <a:r>
              <a:rPr lang="ar-SA" sz="2800" b="1" dirty="0" smtClean="0">
                <a:solidFill>
                  <a:srgbClr val="C00000"/>
                </a:solidFill>
              </a:rPr>
              <a:t>الواو</a:t>
            </a:r>
            <a:endParaRPr lang="ar-SA" sz="2800" b="1" dirty="0">
              <a:solidFill>
                <a:srgbClr val="C00000"/>
              </a:solidFill>
            </a:endParaRPr>
          </a:p>
        </p:txBody>
      </p:sp>
      <p:sp>
        <p:nvSpPr>
          <p:cNvPr id="20" name="مربع نص 19"/>
          <p:cNvSpPr txBox="1"/>
          <p:nvPr/>
        </p:nvSpPr>
        <p:spPr>
          <a:xfrm>
            <a:off x="785786" y="4477416"/>
            <a:ext cx="1143008" cy="523220"/>
          </a:xfrm>
          <a:prstGeom prst="rect">
            <a:avLst/>
          </a:prstGeom>
          <a:noFill/>
        </p:spPr>
        <p:txBody>
          <a:bodyPr wrap="square" rtlCol="1">
            <a:spAutoFit/>
          </a:bodyPr>
          <a:lstStyle/>
          <a:p>
            <a:pPr algn="ctr"/>
            <a:r>
              <a:rPr lang="ar-SA" sz="2800" b="1" dirty="0" smtClean="0">
                <a:solidFill>
                  <a:srgbClr val="C00000"/>
                </a:solidFill>
              </a:rPr>
              <a:t>الواو</a:t>
            </a:r>
            <a:endParaRPr lang="ar-SA" sz="2800" b="1" dirty="0">
              <a:solidFill>
                <a:srgbClr val="C00000"/>
              </a:solidFill>
            </a:endParaRPr>
          </a:p>
        </p:txBody>
      </p:sp>
      <p:sp>
        <p:nvSpPr>
          <p:cNvPr id="21" name="مربع نص 20"/>
          <p:cNvSpPr txBox="1"/>
          <p:nvPr/>
        </p:nvSpPr>
        <p:spPr>
          <a:xfrm>
            <a:off x="6357950" y="4981715"/>
            <a:ext cx="2500330" cy="461665"/>
          </a:xfrm>
          <a:prstGeom prst="rect">
            <a:avLst/>
          </a:prstGeom>
          <a:noFill/>
        </p:spPr>
        <p:txBody>
          <a:bodyPr wrap="square" rtlCol="1">
            <a:spAutoFit/>
          </a:bodyPr>
          <a:lstStyle/>
          <a:p>
            <a:pPr algn="ctr"/>
            <a:r>
              <a:rPr lang="ar-SA" sz="2400" b="1" dirty="0" smtClean="0">
                <a:solidFill>
                  <a:schemeClr val="accent4">
                    <a:lumMod val="50000"/>
                  </a:schemeClr>
                </a:solidFill>
              </a:rPr>
              <a:t>- أكمل ما يلي:</a:t>
            </a:r>
          </a:p>
        </p:txBody>
      </p:sp>
      <p:sp>
        <p:nvSpPr>
          <p:cNvPr id="22" name="مربع نص 21"/>
          <p:cNvSpPr txBox="1"/>
          <p:nvPr/>
        </p:nvSpPr>
        <p:spPr>
          <a:xfrm>
            <a:off x="500034" y="5371943"/>
            <a:ext cx="8429684" cy="830997"/>
          </a:xfrm>
          <a:prstGeom prst="rect">
            <a:avLst/>
          </a:prstGeom>
          <a:noFill/>
        </p:spPr>
        <p:txBody>
          <a:bodyPr wrap="square" rtlCol="1">
            <a:spAutoFit/>
          </a:bodyPr>
          <a:lstStyle/>
          <a:p>
            <a:pPr algn="ctr">
              <a:buFontTx/>
              <a:buChar char="-"/>
            </a:pPr>
            <a:r>
              <a:rPr lang="ar-SA" sz="2400" b="1" dirty="0" smtClean="0"/>
              <a:t> في كلمات المجموعة (ب):كتبت الهمزة على واو؛لأن حركة الهمزة الضم،والحرف الذي قبلها              أو             أو    </a:t>
            </a:r>
            <a:endParaRPr lang="ar-SA" sz="2400" b="1" dirty="0"/>
          </a:p>
        </p:txBody>
      </p:sp>
      <p:sp>
        <p:nvSpPr>
          <p:cNvPr id="23" name="مربع نص 22"/>
          <p:cNvSpPr txBox="1"/>
          <p:nvPr/>
        </p:nvSpPr>
        <p:spPr>
          <a:xfrm>
            <a:off x="4500562" y="5715016"/>
            <a:ext cx="1143008" cy="523220"/>
          </a:xfrm>
          <a:prstGeom prst="rect">
            <a:avLst/>
          </a:prstGeom>
          <a:noFill/>
        </p:spPr>
        <p:txBody>
          <a:bodyPr wrap="square" rtlCol="1">
            <a:spAutoFit/>
          </a:bodyPr>
          <a:lstStyle/>
          <a:p>
            <a:pPr algn="ctr"/>
            <a:r>
              <a:rPr lang="ar-SA" sz="2800" b="1" dirty="0" smtClean="0">
                <a:solidFill>
                  <a:srgbClr val="C00000"/>
                </a:solidFill>
              </a:rPr>
              <a:t>مفتوح</a:t>
            </a:r>
            <a:endParaRPr lang="ar-SA" sz="2800" b="1" dirty="0">
              <a:solidFill>
                <a:srgbClr val="C00000"/>
              </a:solidFill>
            </a:endParaRPr>
          </a:p>
        </p:txBody>
      </p:sp>
      <p:sp>
        <p:nvSpPr>
          <p:cNvPr id="24" name="مربع نص 23"/>
          <p:cNvSpPr txBox="1"/>
          <p:nvPr/>
        </p:nvSpPr>
        <p:spPr>
          <a:xfrm>
            <a:off x="3071802" y="5715016"/>
            <a:ext cx="1143008" cy="523220"/>
          </a:xfrm>
          <a:prstGeom prst="rect">
            <a:avLst/>
          </a:prstGeom>
          <a:noFill/>
        </p:spPr>
        <p:txBody>
          <a:bodyPr wrap="square" rtlCol="1">
            <a:spAutoFit/>
          </a:bodyPr>
          <a:lstStyle/>
          <a:p>
            <a:pPr algn="ctr"/>
            <a:r>
              <a:rPr lang="ar-SA" sz="2800" b="1" dirty="0" smtClean="0">
                <a:solidFill>
                  <a:srgbClr val="C00000"/>
                </a:solidFill>
              </a:rPr>
              <a:t>ساكن</a:t>
            </a:r>
            <a:endParaRPr lang="ar-SA" sz="2800" b="1" dirty="0">
              <a:solidFill>
                <a:srgbClr val="C00000"/>
              </a:solidFill>
            </a:endParaRPr>
          </a:p>
        </p:txBody>
      </p:sp>
      <p:sp>
        <p:nvSpPr>
          <p:cNvPr id="25" name="مربع نص 24"/>
          <p:cNvSpPr txBox="1"/>
          <p:nvPr/>
        </p:nvSpPr>
        <p:spPr>
          <a:xfrm>
            <a:off x="1714480" y="5715016"/>
            <a:ext cx="1143008" cy="523220"/>
          </a:xfrm>
          <a:prstGeom prst="rect">
            <a:avLst/>
          </a:prstGeom>
          <a:noFill/>
        </p:spPr>
        <p:txBody>
          <a:bodyPr wrap="square" rtlCol="1">
            <a:spAutoFit/>
          </a:bodyPr>
          <a:lstStyle/>
          <a:p>
            <a:pPr algn="ctr"/>
            <a:r>
              <a:rPr lang="ar-SA" sz="2800" b="1" dirty="0" smtClean="0">
                <a:solidFill>
                  <a:srgbClr val="C00000"/>
                </a:solidFill>
              </a:rPr>
              <a:t>مضموم</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4)">
                                      <p:cBhvr>
                                        <p:cTn id="10" dur="1000"/>
                                        <p:tgtEl>
                                          <p:spTgt spid="3"/>
                                        </p:tgtEl>
                                      </p:cBhvr>
                                    </p:animEffect>
                                  </p:childTnLst>
                                </p:cTn>
                              </p:par>
                              <p:par>
                                <p:cTn id="11" presetID="17"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strVal val="#ppt_h"/>
                                          </p:val>
                                        </p:tav>
                                        <p:tav tm="100000">
                                          <p:val>
                                            <p:strVal val="#ppt_h"/>
                                          </p:val>
                                        </p:tav>
                                      </p:tavLst>
                                    </p:anim>
                                  </p:childTnLst>
                                </p:cTn>
                              </p:par>
                              <p:par>
                                <p:cTn id="15" presetID="17" presetClass="entr" presetSubtype="1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strVal val="#ppt_h"/>
                                          </p:val>
                                        </p:tav>
                                        <p:tav tm="100000">
                                          <p:val>
                                            <p:strVal val="#ppt_h"/>
                                          </p:val>
                                        </p:tav>
                                      </p:tavLst>
                                    </p:anim>
                                  </p:childTnLst>
                                </p:cTn>
                              </p:par>
                              <p:par>
                                <p:cTn id="19" presetID="17"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strVal val="#ppt_h"/>
                                          </p:val>
                                        </p:tav>
                                        <p:tav tm="100000">
                                          <p:val>
                                            <p:strVal val="#ppt_h"/>
                                          </p:val>
                                        </p:tav>
                                      </p:tavLst>
                                    </p:anim>
                                  </p:childTnLst>
                                </p:cTn>
                              </p:par>
                              <p:par>
                                <p:cTn id="23" presetID="13" presetClass="entr" presetSubtype="16" fill="hold" nodeType="with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plus(in)">
                                      <p:cBhvr>
                                        <p:cTn id="25" dur="1000"/>
                                        <p:tgtEl>
                                          <p:spTgt spid="8">
                                            <p:txEl>
                                              <p:pRg st="0" end="0"/>
                                            </p:txEl>
                                          </p:spTgt>
                                        </p:tgtEl>
                                      </p:cBhvr>
                                    </p:animEffect>
                                  </p:childTnLst>
                                </p:cTn>
                              </p:par>
                              <p:par>
                                <p:cTn id="26" presetID="13" presetClass="entr" presetSubtype="16" fill="hold" nodeType="withEffect">
                                  <p:stCondLst>
                                    <p:cond delay="0"/>
                                  </p:stCondLst>
                                  <p:childTnLst>
                                    <p:set>
                                      <p:cBhvr>
                                        <p:cTn id="27" dur="1" fill="hold">
                                          <p:stCondLst>
                                            <p:cond delay="0"/>
                                          </p:stCondLst>
                                        </p:cTn>
                                        <p:tgtEl>
                                          <p:spTgt spid="8">
                                            <p:txEl>
                                              <p:pRg st="1" end="1"/>
                                            </p:txEl>
                                          </p:spTgt>
                                        </p:tgtEl>
                                        <p:attrNameLst>
                                          <p:attrName>style.visibility</p:attrName>
                                        </p:attrNameLst>
                                      </p:cBhvr>
                                      <p:to>
                                        <p:strVal val="visible"/>
                                      </p:to>
                                    </p:set>
                                    <p:animEffect transition="in" filter="plus(in)">
                                      <p:cBhvr>
                                        <p:cTn id="28" dur="1000"/>
                                        <p:tgtEl>
                                          <p:spTgt spid="8">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nodeType="clickEffect">
                                  <p:stCondLst>
                                    <p:cond delay="0"/>
                                  </p:stCondLst>
                                  <p:childTnLst>
                                    <p:set>
                                      <p:cBhvr>
                                        <p:cTn id="32" dur="1" fill="hold">
                                          <p:stCondLst>
                                            <p:cond delay="0"/>
                                          </p:stCondLst>
                                        </p:cTn>
                                        <p:tgtEl>
                                          <p:spTgt spid="9">
                                            <p:txEl>
                                              <p:pRg st="0" end="0"/>
                                            </p:txEl>
                                          </p:spTgt>
                                        </p:tgtEl>
                                        <p:attrNameLst>
                                          <p:attrName>style.visibility</p:attrName>
                                        </p:attrNameLst>
                                      </p:cBhvr>
                                      <p:to>
                                        <p:strVal val="visible"/>
                                      </p:to>
                                    </p:set>
                                    <p:anim to="" calcmode="lin" valueType="num">
                                      <p:cBhvr>
                                        <p:cTn id="33" dur="1" fill="hold"/>
                                        <p:tgtEl>
                                          <p:spTgt spid="9">
                                            <p:txEl>
                                              <p:pRg st="0" end="0"/>
                                            </p:txEl>
                                          </p:spTgt>
                                        </p:tgtEl>
                                        <p:attrNameLst>
                                          <p:attrName/>
                                        </p:attrNameLst>
                                      </p:cBhvr>
                                    </p:anim>
                                  </p:childTnLst>
                                </p:cTn>
                              </p:par>
                              <p:par>
                                <p:cTn id="34" presetID="13" presetClass="entr" presetSubtype="16" fill="hold" nodeType="withEffect">
                                  <p:stCondLst>
                                    <p:cond delay="0"/>
                                  </p:stCondLst>
                                  <p:childTnLst>
                                    <p:set>
                                      <p:cBhvr>
                                        <p:cTn id="35" dur="1" fill="hold">
                                          <p:stCondLst>
                                            <p:cond delay="0"/>
                                          </p:stCondLst>
                                        </p:cTn>
                                        <p:tgtEl>
                                          <p:spTgt spid="10">
                                            <p:txEl>
                                              <p:pRg st="0" end="0"/>
                                            </p:txEl>
                                          </p:spTgt>
                                        </p:tgtEl>
                                        <p:attrNameLst>
                                          <p:attrName>style.visibility</p:attrName>
                                        </p:attrNameLst>
                                      </p:cBhvr>
                                      <p:to>
                                        <p:strVal val="visible"/>
                                      </p:to>
                                    </p:set>
                                    <p:animEffect transition="in" filter="plus(in)">
                                      <p:cBhvr>
                                        <p:cTn id="36" dur="1000"/>
                                        <p:tgtEl>
                                          <p:spTgt spid="10">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4" presetClass="entr" presetSubtype="0" fill="hold" nodeType="clickEffect">
                                  <p:stCondLst>
                                    <p:cond delay="0"/>
                                  </p:stCondLst>
                                  <p:childTnLst>
                                    <p:set>
                                      <p:cBhvr>
                                        <p:cTn id="40" dur="1" fill="hold">
                                          <p:stCondLst>
                                            <p:cond delay="0"/>
                                          </p:stCondLst>
                                        </p:cTn>
                                        <p:tgtEl>
                                          <p:spTgt spid="12">
                                            <p:txEl>
                                              <p:pRg st="0" end="0"/>
                                            </p:txEl>
                                          </p:spTgt>
                                        </p:tgtEl>
                                        <p:attrNameLst>
                                          <p:attrName>style.visibility</p:attrName>
                                        </p:attrNameLst>
                                      </p:cBhvr>
                                      <p:to>
                                        <p:strVal val="visible"/>
                                      </p:to>
                                    </p:set>
                                    <p:anim to="" calcmode="lin" valueType="num">
                                      <p:cBhvr>
                                        <p:cTn id="41" dur="1" fill="hold"/>
                                        <p:tgtEl>
                                          <p:spTgt spid="12">
                                            <p:txEl>
                                              <p:pRg st="0" end="0"/>
                                            </p:txEl>
                                          </p:spTgt>
                                        </p:tgtEl>
                                        <p:attrNameLst>
                                          <p:attrName/>
                                        </p:attrNameLst>
                                      </p:cBhvr>
                                    </p:anim>
                                  </p:childTnLst>
                                </p:cTn>
                              </p:par>
                            </p:childTnLst>
                          </p:cTn>
                        </p:par>
                      </p:childTnLst>
                    </p:cTn>
                  </p:par>
                  <p:par>
                    <p:cTn id="42" fill="hold">
                      <p:stCondLst>
                        <p:cond delay="indefinite"/>
                      </p:stCondLst>
                      <p:childTnLst>
                        <p:par>
                          <p:cTn id="43" fill="hold">
                            <p:stCondLst>
                              <p:cond delay="0"/>
                            </p:stCondLst>
                            <p:childTnLst>
                              <p:par>
                                <p:cTn id="44" presetID="24" presetClass="entr" presetSubtype="0" fill="hold" nodeType="clickEffect">
                                  <p:stCondLst>
                                    <p:cond delay="0"/>
                                  </p:stCondLst>
                                  <p:childTnLst>
                                    <p:set>
                                      <p:cBhvr>
                                        <p:cTn id="45" dur="1" fill="hold">
                                          <p:stCondLst>
                                            <p:cond delay="0"/>
                                          </p:stCondLst>
                                        </p:cTn>
                                        <p:tgtEl>
                                          <p:spTgt spid="13">
                                            <p:txEl>
                                              <p:pRg st="0" end="0"/>
                                            </p:txEl>
                                          </p:spTgt>
                                        </p:tgtEl>
                                        <p:attrNameLst>
                                          <p:attrName>style.visibility</p:attrName>
                                        </p:attrNameLst>
                                      </p:cBhvr>
                                      <p:to>
                                        <p:strVal val="visible"/>
                                      </p:to>
                                    </p:set>
                                    <p:anim to="" calcmode="lin" valueType="num">
                                      <p:cBhvr>
                                        <p:cTn id="46" dur="1" fill="hold"/>
                                        <p:tgtEl>
                                          <p:spTgt spid="13">
                                            <p:txEl>
                                              <p:pRg st="0" end="0"/>
                                            </p:txEl>
                                          </p:spTgt>
                                        </p:tgtEl>
                                        <p:attrNameLst>
                                          <p:attrName/>
                                        </p:attrNameLst>
                                      </p:cBhvr>
                                    </p:anim>
                                  </p:childTnLst>
                                </p:cTn>
                              </p:par>
                            </p:childTnLst>
                          </p:cTn>
                        </p:par>
                      </p:childTnLst>
                    </p:cTn>
                  </p:par>
                  <p:par>
                    <p:cTn id="47" fill="hold">
                      <p:stCondLst>
                        <p:cond delay="indefinite"/>
                      </p:stCondLst>
                      <p:childTnLst>
                        <p:par>
                          <p:cTn id="48" fill="hold">
                            <p:stCondLst>
                              <p:cond delay="0"/>
                            </p:stCondLst>
                            <p:childTnLst>
                              <p:par>
                                <p:cTn id="49" presetID="24" presetClass="entr" presetSubtype="0" fill="hold" nodeType="clickEffect">
                                  <p:stCondLst>
                                    <p:cond delay="0"/>
                                  </p:stCondLst>
                                  <p:childTnLst>
                                    <p:set>
                                      <p:cBhvr>
                                        <p:cTn id="50" dur="1" fill="hold">
                                          <p:stCondLst>
                                            <p:cond delay="0"/>
                                          </p:stCondLst>
                                        </p:cTn>
                                        <p:tgtEl>
                                          <p:spTgt spid="14">
                                            <p:txEl>
                                              <p:pRg st="0" end="0"/>
                                            </p:txEl>
                                          </p:spTgt>
                                        </p:tgtEl>
                                        <p:attrNameLst>
                                          <p:attrName>style.visibility</p:attrName>
                                        </p:attrNameLst>
                                      </p:cBhvr>
                                      <p:to>
                                        <p:strVal val="visible"/>
                                      </p:to>
                                    </p:set>
                                    <p:anim to="" calcmode="lin" valueType="num">
                                      <p:cBhvr>
                                        <p:cTn id="51" dur="1" fill="hold"/>
                                        <p:tgtEl>
                                          <p:spTgt spid="14">
                                            <p:txEl>
                                              <p:pRg st="0" end="0"/>
                                            </p:txEl>
                                          </p:spTgt>
                                        </p:tgtEl>
                                        <p:attrNameLst>
                                          <p:attrName/>
                                        </p:attrNameLst>
                                      </p:cBhvr>
                                    </p:anim>
                                  </p:childTnLst>
                                </p:cTn>
                              </p:par>
                            </p:childTnLst>
                          </p:cTn>
                        </p:par>
                      </p:childTnLst>
                    </p:cTn>
                  </p:par>
                  <p:par>
                    <p:cTn id="52" fill="hold">
                      <p:stCondLst>
                        <p:cond delay="indefinite"/>
                      </p:stCondLst>
                      <p:childTnLst>
                        <p:par>
                          <p:cTn id="53" fill="hold">
                            <p:stCondLst>
                              <p:cond delay="0"/>
                            </p:stCondLst>
                            <p:childTnLst>
                              <p:par>
                                <p:cTn id="54" presetID="24" presetClass="entr" presetSubtype="0" fill="hold" nodeType="clickEffect">
                                  <p:stCondLst>
                                    <p:cond delay="0"/>
                                  </p:stCondLst>
                                  <p:childTnLst>
                                    <p:set>
                                      <p:cBhvr>
                                        <p:cTn id="55" dur="1" fill="hold">
                                          <p:stCondLst>
                                            <p:cond delay="0"/>
                                          </p:stCondLst>
                                        </p:cTn>
                                        <p:tgtEl>
                                          <p:spTgt spid="15">
                                            <p:txEl>
                                              <p:pRg st="0" end="0"/>
                                            </p:txEl>
                                          </p:spTgt>
                                        </p:tgtEl>
                                        <p:attrNameLst>
                                          <p:attrName>style.visibility</p:attrName>
                                        </p:attrNameLst>
                                      </p:cBhvr>
                                      <p:to>
                                        <p:strVal val="visible"/>
                                      </p:to>
                                    </p:set>
                                    <p:anim to="" calcmode="lin" valueType="num">
                                      <p:cBhvr>
                                        <p:cTn id="56" dur="1" fill="hold"/>
                                        <p:tgtEl>
                                          <p:spTgt spid="15">
                                            <p:txEl>
                                              <p:pRg st="0" end="0"/>
                                            </p:txEl>
                                          </p:spTgt>
                                        </p:tgtEl>
                                        <p:attrNameLst>
                                          <p:attrName/>
                                        </p:attrNameLst>
                                      </p:cBhvr>
                                    </p:anim>
                                  </p:childTnLst>
                                </p:cTn>
                              </p:par>
                            </p:childTnLst>
                          </p:cTn>
                        </p:par>
                      </p:childTnLst>
                    </p:cTn>
                  </p:par>
                  <p:par>
                    <p:cTn id="57" fill="hold">
                      <p:stCondLst>
                        <p:cond delay="indefinite"/>
                      </p:stCondLst>
                      <p:childTnLst>
                        <p:par>
                          <p:cTn id="58" fill="hold">
                            <p:stCondLst>
                              <p:cond delay="0"/>
                            </p:stCondLst>
                            <p:childTnLst>
                              <p:par>
                                <p:cTn id="59" presetID="24" presetClass="entr" presetSubtype="0" fill="hold" nodeType="clickEffect">
                                  <p:stCondLst>
                                    <p:cond delay="0"/>
                                  </p:stCondLst>
                                  <p:childTnLst>
                                    <p:set>
                                      <p:cBhvr>
                                        <p:cTn id="60" dur="1" fill="hold">
                                          <p:stCondLst>
                                            <p:cond delay="0"/>
                                          </p:stCondLst>
                                        </p:cTn>
                                        <p:tgtEl>
                                          <p:spTgt spid="16">
                                            <p:txEl>
                                              <p:pRg st="0" end="0"/>
                                            </p:txEl>
                                          </p:spTgt>
                                        </p:tgtEl>
                                        <p:attrNameLst>
                                          <p:attrName>style.visibility</p:attrName>
                                        </p:attrNameLst>
                                      </p:cBhvr>
                                      <p:to>
                                        <p:strVal val="visible"/>
                                      </p:to>
                                    </p:set>
                                    <p:anim to="" calcmode="lin" valueType="num">
                                      <p:cBhvr>
                                        <p:cTn id="61" dur="1" fill="hold"/>
                                        <p:tgtEl>
                                          <p:spTgt spid="16">
                                            <p:txEl>
                                              <p:pRg st="0" end="0"/>
                                            </p:txEl>
                                          </p:spTgt>
                                        </p:tgtEl>
                                        <p:attrNameLst>
                                          <p:attrName/>
                                        </p:attrNameLst>
                                      </p:cBhvr>
                                    </p:anim>
                                  </p:childTnLst>
                                </p:cTn>
                              </p:par>
                            </p:childTnLst>
                          </p:cTn>
                        </p:par>
                      </p:childTnLst>
                    </p:cTn>
                  </p:par>
                  <p:par>
                    <p:cTn id="62" fill="hold">
                      <p:stCondLst>
                        <p:cond delay="indefinite"/>
                      </p:stCondLst>
                      <p:childTnLst>
                        <p:par>
                          <p:cTn id="63" fill="hold">
                            <p:stCondLst>
                              <p:cond delay="0"/>
                            </p:stCondLst>
                            <p:childTnLst>
                              <p:par>
                                <p:cTn id="64" presetID="24" presetClass="entr" presetSubtype="0" fill="hold" nodeType="clickEffect">
                                  <p:stCondLst>
                                    <p:cond delay="0"/>
                                  </p:stCondLst>
                                  <p:childTnLst>
                                    <p:set>
                                      <p:cBhvr>
                                        <p:cTn id="65" dur="1" fill="hold">
                                          <p:stCondLst>
                                            <p:cond delay="0"/>
                                          </p:stCondLst>
                                        </p:cTn>
                                        <p:tgtEl>
                                          <p:spTgt spid="17">
                                            <p:txEl>
                                              <p:pRg st="0" end="0"/>
                                            </p:txEl>
                                          </p:spTgt>
                                        </p:tgtEl>
                                        <p:attrNameLst>
                                          <p:attrName>style.visibility</p:attrName>
                                        </p:attrNameLst>
                                      </p:cBhvr>
                                      <p:to>
                                        <p:strVal val="visible"/>
                                      </p:to>
                                    </p:set>
                                    <p:anim to="" calcmode="lin" valueType="num">
                                      <p:cBhvr>
                                        <p:cTn id="66" dur="1" fill="hold"/>
                                        <p:tgtEl>
                                          <p:spTgt spid="17">
                                            <p:txEl>
                                              <p:pRg st="0" end="0"/>
                                            </p:txEl>
                                          </p:spTgt>
                                        </p:tgtEl>
                                        <p:attrNameLst>
                                          <p:attrName/>
                                        </p:attrNameLst>
                                      </p:cBhvr>
                                    </p:anim>
                                  </p:childTnLst>
                                </p:cTn>
                              </p:par>
                            </p:childTnLst>
                          </p:cTn>
                        </p:par>
                      </p:childTnLst>
                    </p:cTn>
                  </p:par>
                  <p:par>
                    <p:cTn id="67" fill="hold">
                      <p:stCondLst>
                        <p:cond delay="indefinite"/>
                      </p:stCondLst>
                      <p:childTnLst>
                        <p:par>
                          <p:cTn id="68" fill="hold">
                            <p:stCondLst>
                              <p:cond delay="0"/>
                            </p:stCondLst>
                            <p:childTnLst>
                              <p:par>
                                <p:cTn id="69" presetID="24" presetClass="entr" presetSubtype="0" fill="hold" nodeType="clickEffect">
                                  <p:stCondLst>
                                    <p:cond delay="0"/>
                                  </p:stCondLst>
                                  <p:childTnLst>
                                    <p:set>
                                      <p:cBhvr>
                                        <p:cTn id="70" dur="1" fill="hold">
                                          <p:stCondLst>
                                            <p:cond delay="0"/>
                                          </p:stCondLst>
                                        </p:cTn>
                                        <p:tgtEl>
                                          <p:spTgt spid="18">
                                            <p:txEl>
                                              <p:pRg st="0" end="0"/>
                                            </p:txEl>
                                          </p:spTgt>
                                        </p:tgtEl>
                                        <p:attrNameLst>
                                          <p:attrName>style.visibility</p:attrName>
                                        </p:attrNameLst>
                                      </p:cBhvr>
                                      <p:to>
                                        <p:strVal val="visible"/>
                                      </p:to>
                                    </p:set>
                                    <p:anim to="" calcmode="lin" valueType="num">
                                      <p:cBhvr>
                                        <p:cTn id="71" dur="1" fill="hold"/>
                                        <p:tgtEl>
                                          <p:spTgt spid="18">
                                            <p:txEl>
                                              <p:pRg st="0" end="0"/>
                                            </p:txEl>
                                          </p:spTgt>
                                        </p:tgtEl>
                                        <p:attrNameLst>
                                          <p:attrName/>
                                        </p:attrNameLst>
                                      </p:cBhvr>
                                    </p:anim>
                                  </p:childTnLst>
                                </p:cTn>
                              </p:par>
                            </p:childTnLst>
                          </p:cTn>
                        </p:par>
                      </p:childTnLst>
                    </p:cTn>
                  </p:par>
                  <p:par>
                    <p:cTn id="72" fill="hold">
                      <p:stCondLst>
                        <p:cond delay="indefinite"/>
                      </p:stCondLst>
                      <p:childTnLst>
                        <p:par>
                          <p:cTn id="73" fill="hold">
                            <p:stCondLst>
                              <p:cond delay="0"/>
                            </p:stCondLst>
                            <p:childTnLst>
                              <p:par>
                                <p:cTn id="74" presetID="24" presetClass="entr" presetSubtype="0" fill="hold" nodeType="clickEffect">
                                  <p:stCondLst>
                                    <p:cond delay="0"/>
                                  </p:stCondLst>
                                  <p:childTnLst>
                                    <p:set>
                                      <p:cBhvr>
                                        <p:cTn id="75" dur="1" fill="hold">
                                          <p:stCondLst>
                                            <p:cond delay="0"/>
                                          </p:stCondLst>
                                        </p:cTn>
                                        <p:tgtEl>
                                          <p:spTgt spid="19">
                                            <p:txEl>
                                              <p:pRg st="0" end="0"/>
                                            </p:txEl>
                                          </p:spTgt>
                                        </p:tgtEl>
                                        <p:attrNameLst>
                                          <p:attrName>style.visibility</p:attrName>
                                        </p:attrNameLst>
                                      </p:cBhvr>
                                      <p:to>
                                        <p:strVal val="visible"/>
                                      </p:to>
                                    </p:set>
                                    <p:anim to="" calcmode="lin" valueType="num">
                                      <p:cBhvr>
                                        <p:cTn id="76" dur="1" fill="hold"/>
                                        <p:tgtEl>
                                          <p:spTgt spid="19">
                                            <p:txEl>
                                              <p:pRg st="0" end="0"/>
                                            </p:txEl>
                                          </p:spTgt>
                                        </p:tgtEl>
                                        <p:attrNameLst>
                                          <p:attrName/>
                                        </p:attrNameLst>
                                      </p:cBhvr>
                                    </p:anim>
                                  </p:childTnLst>
                                </p:cTn>
                              </p:par>
                            </p:childTnLst>
                          </p:cTn>
                        </p:par>
                      </p:childTnLst>
                    </p:cTn>
                  </p:par>
                  <p:par>
                    <p:cTn id="77" fill="hold">
                      <p:stCondLst>
                        <p:cond delay="indefinite"/>
                      </p:stCondLst>
                      <p:childTnLst>
                        <p:par>
                          <p:cTn id="78" fill="hold">
                            <p:stCondLst>
                              <p:cond delay="0"/>
                            </p:stCondLst>
                            <p:childTnLst>
                              <p:par>
                                <p:cTn id="79" presetID="24" presetClass="entr" presetSubtype="0" fill="hold" nodeType="clickEffect">
                                  <p:stCondLst>
                                    <p:cond delay="0"/>
                                  </p:stCondLst>
                                  <p:childTnLst>
                                    <p:set>
                                      <p:cBhvr>
                                        <p:cTn id="80" dur="1" fill="hold">
                                          <p:stCondLst>
                                            <p:cond delay="0"/>
                                          </p:stCondLst>
                                        </p:cTn>
                                        <p:tgtEl>
                                          <p:spTgt spid="20">
                                            <p:txEl>
                                              <p:pRg st="0" end="0"/>
                                            </p:txEl>
                                          </p:spTgt>
                                        </p:tgtEl>
                                        <p:attrNameLst>
                                          <p:attrName>style.visibility</p:attrName>
                                        </p:attrNameLst>
                                      </p:cBhvr>
                                      <p:to>
                                        <p:strVal val="visible"/>
                                      </p:to>
                                    </p:set>
                                    <p:anim to="" calcmode="lin" valueType="num">
                                      <p:cBhvr>
                                        <p:cTn id="81" dur="1" fill="hold"/>
                                        <p:tgtEl>
                                          <p:spTgt spid="20">
                                            <p:txEl>
                                              <p:pRg st="0" end="0"/>
                                            </p:txEl>
                                          </p:spTgt>
                                        </p:tgtEl>
                                        <p:attrNameLst>
                                          <p:attrName/>
                                        </p:attrNameLst>
                                      </p:cBhvr>
                                    </p:anim>
                                  </p:childTnLst>
                                </p:cTn>
                              </p:par>
                              <p:par>
                                <p:cTn id="82" presetID="13" presetClass="entr" presetSubtype="16" fill="hold" nodeType="withEffect">
                                  <p:stCondLst>
                                    <p:cond delay="0"/>
                                  </p:stCondLst>
                                  <p:childTnLst>
                                    <p:set>
                                      <p:cBhvr>
                                        <p:cTn id="83" dur="1" fill="hold">
                                          <p:stCondLst>
                                            <p:cond delay="0"/>
                                          </p:stCondLst>
                                        </p:cTn>
                                        <p:tgtEl>
                                          <p:spTgt spid="21">
                                            <p:txEl>
                                              <p:pRg st="0" end="0"/>
                                            </p:txEl>
                                          </p:spTgt>
                                        </p:tgtEl>
                                        <p:attrNameLst>
                                          <p:attrName>style.visibility</p:attrName>
                                        </p:attrNameLst>
                                      </p:cBhvr>
                                      <p:to>
                                        <p:strVal val="visible"/>
                                      </p:to>
                                    </p:set>
                                    <p:animEffect transition="in" filter="plus(in)">
                                      <p:cBhvr>
                                        <p:cTn id="84" dur="1000"/>
                                        <p:tgtEl>
                                          <p:spTgt spid="21">
                                            <p:txEl>
                                              <p:pRg st="0" end="0"/>
                                            </p:txEl>
                                          </p:spTgt>
                                        </p:tgtEl>
                                      </p:cBhvr>
                                    </p:animEffect>
                                  </p:childTnLst>
                                </p:cTn>
                              </p:par>
                              <p:par>
                                <p:cTn id="85" presetID="13" presetClass="entr" presetSubtype="16" fill="hold" nodeType="withEffect">
                                  <p:stCondLst>
                                    <p:cond delay="0"/>
                                  </p:stCondLst>
                                  <p:childTnLst>
                                    <p:set>
                                      <p:cBhvr>
                                        <p:cTn id="86" dur="1" fill="hold">
                                          <p:stCondLst>
                                            <p:cond delay="0"/>
                                          </p:stCondLst>
                                        </p:cTn>
                                        <p:tgtEl>
                                          <p:spTgt spid="22">
                                            <p:txEl>
                                              <p:pRg st="0" end="0"/>
                                            </p:txEl>
                                          </p:spTgt>
                                        </p:tgtEl>
                                        <p:attrNameLst>
                                          <p:attrName>style.visibility</p:attrName>
                                        </p:attrNameLst>
                                      </p:cBhvr>
                                      <p:to>
                                        <p:strVal val="visible"/>
                                      </p:to>
                                    </p:set>
                                    <p:animEffect transition="in" filter="plus(in)">
                                      <p:cBhvr>
                                        <p:cTn id="87" dur="1000"/>
                                        <p:tgtEl>
                                          <p:spTgt spid="22">
                                            <p:txEl>
                                              <p:pRg st="0" end="0"/>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24" presetClass="entr" presetSubtype="0" fill="hold" nodeType="clickEffect">
                                  <p:stCondLst>
                                    <p:cond delay="0"/>
                                  </p:stCondLst>
                                  <p:childTnLst>
                                    <p:set>
                                      <p:cBhvr>
                                        <p:cTn id="91" dur="1" fill="hold">
                                          <p:stCondLst>
                                            <p:cond delay="0"/>
                                          </p:stCondLst>
                                        </p:cTn>
                                        <p:tgtEl>
                                          <p:spTgt spid="23">
                                            <p:txEl>
                                              <p:pRg st="0" end="0"/>
                                            </p:txEl>
                                          </p:spTgt>
                                        </p:tgtEl>
                                        <p:attrNameLst>
                                          <p:attrName>style.visibility</p:attrName>
                                        </p:attrNameLst>
                                      </p:cBhvr>
                                      <p:to>
                                        <p:strVal val="visible"/>
                                      </p:to>
                                    </p:set>
                                    <p:anim to="" calcmode="lin" valueType="num">
                                      <p:cBhvr>
                                        <p:cTn id="92" dur="1" fill="hold"/>
                                        <p:tgtEl>
                                          <p:spTgt spid="23">
                                            <p:txEl>
                                              <p:pRg st="0" end="0"/>
                                            </p:txEl>
                                          </p:spTgt>
                                        </p:tgtEl>
                                        <p:attrNameLst>
                                          <p:attrName/>
                                        </p:attrNameLst>
                                      </p:cBhvr>
                                    </p:anim>
                                  </p:childTnLst>
                                </p:cTn>
                              </p:par>
                            </p:childTnLst>
                          </p:cTn>
                        </p:par>
                      </p:childTnLst>
                    </p:cTn>
                  </p:par>
                  <p:par>
                    <p:cTn id="93" fill="hold">
                      <p:stCondLst>
                        <p:cond delay="indefinite"/>
                      </p:stCondLst>
                      <p:childTnLst>
                        <p:par>
                          <p:cTn id="94" fill="hold">
                            <p:stCondLst>
                              <p:cond delay="0"/>
                            </p:stCondLst>
                            <p:childTnLst>
                              <p:par>
                                <p:cTn id="95" presetID="24" presetClass="entr" presetSubtype="0" fill="hold" nodeType="clickEffect">
                                  <p:stCondLst>
                                    <p:cond delay="0"/>
                                  </p:stCondLst>
                                  <p:childTnLst>
                                    <p:set>
                                      <p:cBhvr>
                                        <p:cTn id="96" dur="1" fill="hold">
                                          <p:stCondLst>
                                            <p:cond delay="0"/>
                                          </p:stCondLst>
                                        </p:cTn>
                                        <p:tgtEl>
                                          <p:spTgt spid="24">
                                            <p:txEl>
                                              <p:pRg st="0" end="0"/>
                                            </p:txEl>
                                          </p:spTgt>
                                        </p:tgtEl>
                                        <p:attrNameLst>
                                          <p:attrName>style.visibility</p:attrName>
                                        </p:attrNameLst>
                                      </p:cBhvr>
                                      <p:to>
                                        <p:strVal val="visible"/>
                                      </p:to>
                                    </p:set>
                                    <p:anim to="" calcmode="lin" valueType="num">
                                      <p:cBhvr>
                                        <p:cTn id="97" dur="1" fill="hold"/>
                                        <p:tgtEl>
                                          <p:spTgt spid="24">
                                            <p:txEl>
                                              <p:pRg st="0" end="0"/>
                                            </p:txEl>
                                          </p:spTgt>
                                        </p:tgtEl>
                                        <p:attrNameLst>
                                          <p:attrName/>
                                        </p:attrNameLst>
                                      </p:cBhvr>
                                    </p:anim>
                                  </p:childTnLst>
                                </p:cTn>
                              </p:par>
                            </p:childTnLst>
                          </p:cTn>
                        </p:par>
                      </p:childTnLst>
                    </p:cTn>
                  </p:par>
                  <p:par>
                    <p:cTn id="98" fill="hold">
                      <p:stCondLst>
                        <p:cond delay="indefinite"/>
                      </p:stCondLst>
                      <p:childTnLst>
                        <p:par>
                          <p:cTn id="99" fill="hold">
                            <p:stCondLst>
                              <p:cond delay="0"/>
                            </p:stCondLst>
                            <p:childTnLst>
                              <p:par>
                                <p:cTn id="100" presetID="24" presetClass="entr" presetSubtype="0" fill="hold" nodeType="clickEffect">
                                  <p:stCondLst>
                                    <p:cond delay="0"/>
                                  </p:stCondLst>
                                  <p:childTnLst>
                                    <p:set>
                                      <p:cBhvr>
                                        <p:cTn id="101" dur="1" fill="hold">
                                          <p:stCondLst>
                                            <p:cond delay="0"/>
                                          </p:stCondLst>
                                        </p:cTn>
                                        <p:tgtEl>
                                          <p:spTgt spid="25">
                                            <p:txEl>
                                              <p:pRg st="0" end="0"/>
                                            </p:txEl>
                                          </p:spTgt>
                                        </p:tgtEl>
                                        <p:attrNameLst>
                                          <p:attrName>style.visibility</p:attrName>
                                        </p:attrNameLst>
                                      </p:cBhvr>
                                      <p:to>
                                        <p:strVal val="visible"/>
                                      </p:to>
                                    </p:set>
                                    <p:anim to="" calcmode="lin" valueType="num">
                                      <p:cBhvr>
                                        <p:cTn id="102" dur="1" fill="hold"/>
                                        <p:tgtEl>
                                          <p:spTgt spid="25">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سحابة 2"/>
          <p:cNvSpPr/>
          <p:nvPr/>
        </p:nvSpPr>
        <p:spPr>
          <a:xfrm>
            <a:off x="571472" y="285728"/>
            <a:ext cx="7643866" cy="6143644"/>
          </a:xfrm>
          <a:prstGeom prst="cloud">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path path="circle">
              <a:fillToRect l="100000" t="100000"/>
            </a:path>
            <a:tileRect r="-100000" b="-100000"/>
          </a:gradFill>
          <a:ln>
            <a:solidFill>
              <a:schemeClr val="accent6">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endParaRPr lang="ar-SA" sz="4800" b="1" spc="50" dirty="0" smtClean="0">
              <a:ln w="11430"/>
              <a:solidFill>
                <a:schemeClr val="tx1"/>
              </a:solidFill>
              <a:effectLst>
                <a:outerShdw blurRad="76200" dist="50800" dir="5400000" algn="tl" rotWithShape="0">
                  <a:srgbClr val="000000">
                    <a:alpha val="65000"/>
                  </a:srgbClr>
                </a:outerShdw>
              </a:effectLst>
            </a:endParaRPr>
          </a:p>
          <a:p>
            <a:pPr algn="ctr"/>
            <a:r>
              <a:rPr lang="ar-SA" sz="4800" b="1" spc="50" dirty="0" smtClean="0">
                <a:ln w="11430"/>
                <a:solidFill>
                  <a:schemeClr val="tx1"/>
                </a:solidFill>
                <a:effectLst>
                  <a:outerShdw blurRad="76200" dist="50800" dir="5400000" algn="tl" rotWithShape="0">
                    <a:srgbClr val="000000">
                      <a:alpha val="65000"/>
                    </a:srgbClr>
                  </a:outerShdw>
                </a:effectLst>
              </a:rPr>
              <a:t>ألاحظ أن الهمزة جاءت مضمومة في كلمات المجموعة(ب).</a:t>
            </a:r>
          </a:p>
        </p:txBody>
      </p:sp>
      <p:sp>
        <p:nvSpPr>
          <p:cNvPr id="4" name="سحابة 3"/>
          <p:cNvSpPr/>
          <p:nvPr/>
        </p:nvSpPr>
        <p:spPr>
          <a:xfrm>
            <a:off x="6357950" y="214314"/>
            <a:ext cx="2571768" cy="2285992"/>
          </a:xfrm>
          <a:prstGeom prst="cloud">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200" b="1" dirty="0" smtClean="0">
                <a:solidFill>
                  <a:schemeClr val="tx1"/>
                </a:solidFill>
              </a:rPr>
              <a:t>إضاءة </a:t>
            </a:r>
            <a:endParaRPr lang="ar-SA"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سحابة 2"/>
          <p:cNvSpPr/>
          <p:nvPr/>
        </p:nvSpPr>
        <p:spPr>
          <a:xfrm>
            <a:off x="571472" y="285728"/>
            <a:ext cx="7643866" cy="6143644"/>
          </a:xfrm>
          <a:prstGeom prst="cloud">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path path="circle">
              <a:fillToRect l="100000" t="100000"/>
            </a:path>
            <a:tileRect r="-100000" b="-100000"/>
          </a:gradFill>
          <a:ln>
            <a:solidFill>
              <a:schemeClr val="accent6">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endParaRPr lang="ar-SA" sz="4800" b="1" spc="50" dirty="0" smtClean="0">
              <a:ln w="11430"/>
              <a:solidFill>
                <a:schemeClr val="tx1"/>
              </a:solidFill>
              <a:effectLst>
                <a:outerShdw blurRad="76200" dist="50800" dir="5400000" algn="tl" rotWithShape="0">
                  <a:srgbClr val="000000">
                    <a:alpha val="65000"/>
                  </a:srgbClr>
                </a:outerShdw>
              </a:effectLst>
            </a:endParaRPr>
          </a:p>
          <a:p>
            <a:pPr algn="ctr"/>
            <a:r>
              <a:rPr lang="ar-SA" sz="4800" b="1" spc="50" dirty="0" smtClean="0">
                <a:ln w="11430"/>
                <a:solidFill>
                  <a:schemeClr val="tx1"/>
                </a:solidFill>
                <a:effectLst>
                  <a:outerShdw blurRad="76200" dist="50800" dir="5400000" algn="tl" rotWithShape="0">
                    <a:srgbClr val="000000">
                      <a:alpha val="65000"/>
                    </a:srgbClr>
                  </a:outerShdw>
                </a:effectLst>
              </a:rPr>
              <a:t>  الهمزة المتوسطة تكتب على واو إذا كانت مضمومة وما قبلها حرف مفتوح أو مضموم أو ساكن،أو إذا كانت مفتوحة أو ساكنة </a:t>
            </a:r>
          </a:p>
          <a:p>
            <a:pPr algn="ctr"/>
            <a:r>
              <a:rPr lang="ar-SA" sz="4800" b="1" spc="50" dirty="0" smtClean="0">
                <a:ln w="11430"/>
                <a:solidFill>
                  <a:schemeClr val="tx1"/>
                </a:solidFill>
                <a:effectLst>
                  <a:outerShdw blurRad="76200" dist="50800" dir="5400000" algn="tl" rotWithShape="0">
                    <a:srgbClr val="000000">
                      <a:alpha val="65000"/>
                    </a:srgbClr>
                  </a:outerShdw>
                </a:effectLst>
              </a:rPr>
              <a:t>بعد ضم</a:t>
            </a:r>
          </a:p>
        </p:txBody>
      </p:sp>
      <p:sp>
        <p:nvSpPr>
          <p:cNvPr id="4" name="سحابة 3"/>
          <p:cNvSpPr/>
          <p:nvPr/>
        </p:nvSpPr>
        <p:spPr>
          <a:xfrm>
            <a:off x="6357950" y="214314"/>
            <a:ext cx="2571768" cy="2285992"/>
          </a:xfrm>
          <a:prstGeom prst="cloud">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200" b="1" dirty="0" smtClean="0">
                <a:solidFill>
                  <a:schemeClr val="tx1"/>
                </a:solidFill>
              </a:rPr>
              <a:t>أستنتج أن:</a:t>
            </a:r>
            <a:endParaRPr lang="ar-SA"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714348" y="262574"/>
            <a:ext cx="7643866" cy="523220"/>
          </a:xfrm>
          <a:prstGeom prst="rect">
            <a:avLst/>
          </a:prstGeom>
          <a:noFill/>
        </p:spPr>
        <p:txBody>
          <a:bodyPr wrap="square" rtlCol="1">
            <a:spAutoFit/>
          </a:bodyPr>
          <a:lstStyle/>
          <a:p>
            <a:pPr algn="ctr"/>
            <a:r>
              <a:rPr lang="ar-SA" sz="2800" b="1" i="1" dirty="0" smtClean="0">
                <a:solidFill>
                  <a:srgbClr val="C00000"/>
                </a:solidFill>
                <a:sym typeface="Wingdings"/>
              </a:rPr>
              <a:t> أقرأ النص قراءة صامتة مراعياً مهاراتها لمدة خمس دقائق:</a:t>
            </a:r>
            <a:endParaRPr lang="ar-SA" sz="2800" b="1" i="1" dirty="0">
              <a:solidFill>
                <a:srgbClr val="C00000"/>
              </a:solidFill>
            </a:endParaRPr>
          </a:p>
        </p:txBody>
      </p:sp>
      <p:sp>
        <p:nvSpPr>
          <p:cNvPr id="4" name="زاوية مطوية 3"/>
          <p:cNvSpPr/>
          <p:nvPr/>
        </p:nvSpPr>
        <p:spPr>
          <a:xfrm rot="834941">
            <a:off x="6913780" y="880851"/>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أولاً</a:t>
            </a:r>
            <a:endParaRPr lang="ar-SA" sz="2800" b="1" dirty="0">
              <a:solidFill>
                <a:srgbClr val="C00000"/>
              </a:solidFill>
            </a:endParaRPr>
          </a:p>
        </p:txBody>
      </p:sp>
      <p:sp>
        <p:nvSpPr>
          <p:cNvPr id="5" name="مربع نص 4"/>
          <p:cNvSpPr txBox="1"/>
          <p:nvPr/>
        </p:nvSpPr>
        <p:spPr>
          <a:xfrm>
            <a:off x="1071538" y="830691"/>
            <a:ext cx="6143668" cy="584775"/>
          </a:xfrm>
          <a:prstGeom prst="rect">
            <a:avLst/>
          </a:prstGeom>
          <a:noFill/>
        </p:spPr>
        <p:txBody>
          <a:bodyPr wrap="square" rtlCol="1">
            <a:spAutoFit/>
          </a:bodyPr>
          <a:lstStyle/>
          <a:p>
            <a:pPr algn="ctr"/>
            <a:r>
              <a:rPr lang="ar-SA" sz="3200" b="1" dirty="0" smtClean="0">
                <a:cs typeface="DecoType Naskh Extensions" pitchFamily="2" charset="-78"/>
              </a:rPr>
              <a:t>أملأ شبكة المربعات التالية أفقياً ورأسياً بما يلي:</a:t>
            </a:r>
            <a:endParaRPr lang="ar-SA" sz="3200" b="1" dirty="0">
              <a:cs typeface="DecoType Naskh Extensions" pitchFamily="2" charset="-78"/>
            </a:endParaRPr>
          </a:p>
        </p:txBody>
      </p:sp>
      <p:sp>
        <p:nvSpPr>
          <p:cNvPr id="6" name="مستطيل مستدير الزوايا 5"/>
          <p:cNvSpPr/>
          <p:nvPr/>
        </p:nvSpPr>
        <p:spPr>
          <a:xfrm>
            <a:off x="3143240" y="164305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1</a:t>
            </a:r>
            <a:endParaRPr lang="ar-SA" sz="2800" b="1" dirty="0">
              <a:solidFill>
                <a:schemeClr val="tx1"/>
              </a:solidFill>
            </a:endParaRPr>
          </a:p>
        </p:txBody>
      </p:sp>
      <p:sp>
        <p:nvSpPr>
          <p:cNvPr id="7" name="مستطيل مستدير الزوايا 6"/>
          <p:cNvSpPr/>
          <p:nvPr/>
        </p:nvSpPr>
        <p:spPr>
          <a:xfrm>
            <a:off x="3143240" y="200024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a:t>
            </a:r>
            <a:endParaRPr lang="ar-SA" sz="2800" b="1" dirty="0">
              <a:solidFill>
                <a:schemeClr val="tx1"/>
              </a:solidFill>
            </a:endParaRPr>
          </a:p>
        </p:txBody>
      </p:sp>
      <p:sp>
        <p:nvSpPr>
          <p:cNvPr id="8" name="مستطيل مستدير الزوايا 7"/>
          <p:cNvSpPr/>
          <p:nvPr/>
        </p:nvSpPr>
        <p:spPr>
          <a:xfrm>
            <a:off x="3143240" y="235743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9" name="مستطيل مستدير الزوايا 8"/>
          <p:cNvSpPr/>
          <p:nvPr/>
        </p:nvSpPr>
        <p:spPr>
          <a:xfrm>
            <a:off x="3143240" y="271462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0" name="مستطيل مستدير الزوايا 9"/>
          <p:cNvSpPr/>
          <p:nvPr/>
        </p:nvSpPr>
        <p:spPr>
          <a:xfrm>
            <a:off x="3143240" y="307181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مستطيل مستدير الزوايا 10"/>
          <p:cNvSpPr/>
          <p:nvPr/>
        </p:nvSpPr>
        <p:spPr>
          <a:xfrm>
            <a:off x="3143240" y="342900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م</a:t>
            </a:r>
            <a:endParaRPr lang="ar-SA" sz="3200" b="1" dirty="0">
              <a:solidFill>
                <a:schemeClr val="tx1"/>
              </a:solidFill>
            </a:endParaRPr>
          </a:p>
        </p:txBody>
      </p:sp>
      <p:sp>
        <p:nvSpPr>
          <p:cNvPr id="12" name="مستطيل مستدير الزوايا 11"/>
          <p:cNvSpPr/>
          <p:nvPr/>
        </p:nvSpPr>
        <p:spPr>
          <a:xfrm>
            <a:off x="5072066" y="342900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3" name="مستطيل مستدير الزوايا 12"/>
          <p:cNvSpPr/>
          <p:nvPr/>
        </p:nvSpPr>
        <p:spPr>
          <a:xfrm>
            <a:off x="3786182" y="342900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4" name="مستطيل مستدير الزوايا 13"/>
          <p:cNvSpPr/>
          <p:nvPr/>
        </p:nvSpPr>
        <p:spPr>
          <a:xfrm>
            <a:off x="3786182" y="271462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5" name="مستطيل مستدير الزوايا 14"/>
          <p:cNvSpPr/>
          <p:nvPr/>
        </p:nvSpPr>
        <p:spPr>
          <a:xfrm>
            <a:off x="4429124" y="271462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ص</a:t>
            </a:r>
            <a:endParaRPr lang="ar-SA" sz="2400" b="1" dirty="0">
              <a:solidFill>
                <a:schemeClr val="tx1"/>
              </a:solidFill>
            </a:endParaRPr>
          </a:p>
        </p:txBody>
      </p:sp>
      <p:sp>
        <p:nvSpPr>
          <p:cNvPr id="16" name="مستطيل مستدير الزوايا 15"/>
          <p:cNvSpPr/>
          <p:nvPr/>
        </p:nvSpPr>
        <p:spPr>
          <a:xfrm>
            <a:off x="4429124" y="342900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ق</a:t>
            </a:r>
            <a:endParaRPr lang="ar-SA" sz="2400" b="1" dirty="0">
              <a:solidFill>
                <a:schemeClr val="tx1"/>
              </a:solidFill>
            </a:endParaRPr>
          </a:p>
        </p:txBody>
      </p:sp>
      <p:sp>
        <p:nvSpPr>
          <p:cNvPr id="17" name="مستطيل مستدير الزوايا 16"/>
          <p:cNvSpPr/>
          <p:nvPr/>
        </p:nvSpPr>
        <p:spPr>
          <a:xfrm>
            <a:off x="2500298" y="271462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8" name="مستطيل مستدير الزوايا 17"/>
          <p:cNvSpPr/>
          <p:nvPr/>
        </p:nvSpPr>
        <p:spPr>
          <a:xfrm>
            <a:off x="5715008" y="271462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1</a:t>
            </a:r>
            <a:endParaRPr lang="ar-SA" b="1" dirty="0">
              <a:solidFill>
                <a:schemeClr val="tx1"/>
              </a:solidFill>
            </a:endParaRPr>
          </a:p>
        </p:txBody>
      </p:sp>
      <p:sp>
        <p:nvSpPr>
          <p:cNvPr id="19" name="مستطيل مستدير الزوايا 18"/>
          <p:cNvSpPr/>
          <p:nvPr/>
        </p:nvSpPr>
        <p:spPr>
          <a:xfrm>
            <a:off x="5072066" y="271462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0" name="مستطيل مستدير الزوايا 19"/>
          <p:cNvSpPr/>
          <p:nvPr/>
        </p:nvSpPr>
        <p:spPr>
          <a:xfrm>
            <a:off x="5715008" y="342900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2</a:t>
            </a:r>
            <a:endParaRPr lang="ar-SA" sz="2400" b="1" dirty="0">
              <a:solidFill>
                <a:schemeClr val="tx1"/>
              </a:solidFill>
            </a:endParaRPr>
          </a:p>
        </p:txBody>
      </p:sp>
      <p:sp>
        <p:nvSpPr>
          <p:cNvPr id="21" name="مستطيل مستدير الزوايا 20"/>
          <p:cNvSpPr/>
          <p:nvPr/>
        </p:nvSpPr>
        <p:spPr>
          <a:xfrm>
            <a:off x="4429124" y="3786190"/>
            <a:ext cx="642942" cy="285752"/>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2" name="مستطيل مستدير الزوايا 21"/>
          <p:cNvSpPr/>
          <p:nvPr/>
        </p:nvSpPr>
        <p:spPr>
          <a:xfrm>
            <a:off x="4429124" y="407194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3" name="مستطيل مستدير الزوايا 22"/>
          <p:cNvSpPr/>
          <p:nvPr/>
        </p:nvSpPr>
        <p:spPr>
          <a:xfrm>
            <a:off x="4429124" y="442913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4" name="مستطيل مستدير الزوايا 23"/>
          <p:cNvSpPr/>
          <p:nvPr/>
        </p:nvSpPr>
        <p:spPr>
          <a:xfrm>
            <a:off x="4429124" y="478632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ة</a:t>
            </a:r>
            <a:endParaRPr lang="ar-SA" sz="3200" b="1" dirty="0">
              <a:solidFill>
                <a:schemeClr val="tx1"/>
              </a:solidFill>
            </a:endParaRPr>
          </a:p>
        </p:txBody>
      </p:sp>
      <p:sp>
        <p:nvSpPr>
          <p:cNvPr id="25" name="مستطيل مستدير الزوايا 24"/>
          <p:cNvSpPr/>
          <p:nvPr/>
        </p:nvSpPr>
        <p:spPr>
          <a:xfrm>
            <a:off x="4429124" y="514351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2</a:t>
            </a:r>
            <a:endParaRPr lang="ar-SA" sz="2400" b="1" dirty="0">
              <a:solidFill>
                <a:schemeClr val="tx1"/>
              </a:solidFill>
            </a:endParaRPr>
          </a:p>
        </p:txBody>
      </p:sp>
      <p:sp>
        <p:nvSpPr>
          <p:cNvPr id="26" name="مستطيل مستدير الزوايا 25"/>
          <p:cNvSpPr/>
          <p:nvPr/>
        </p:nvSpPr>
        <p:spPr>
          <a:xfrm>
            <a:off x="3143240" y="442913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7" name="مستطيل مستدير الزوايا 26"/>
          <p:cNvSpPr/>
          <p:nvPr/>
        </p:nvSpPr>
        <p:spPr>
          <a:xfrm>
            <a:off x="3786182" y="442913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س</a:t>
            </a:r>
            <a:endParaRPr lang="ar-SA" sz="2400" b="1" dirty="0">
              <a:solidFill>
                <a:schemeClr val="tx1"/>
              </a:solidFill>
            </a:endParaRPr>
          </a:p>
        </p:txBody>
      </p:sp>
      <p:sp>
        <p:nvSpPr>
          <p:cNvPr id="28" name="مستطيل مستدير الزوايا 27"/>
          <p:cNvSpPr/>
          <p:nvPr/>
        </p:nvSpPr>
        <p:spPr>
          <a:xfrm>
            <a:off x="2500298" y="478632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9" name="مستطيل مستدير الزوايا 28"/>
          <p:cNvSpPr/>
          <p:nvPr/>
        </p:nvSpPr>
        <p:spPr>
          <a:xfrm>
            <a:off x="2500298" y="442913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ر</a:t>
            </a:r>
            <a:endParaRPr lang="ar-SA" sz="2400" b="1" dirty="0">
              <a:solidFill>
                <a:schemeClr val="tx1"/>
              </a:solidFill>
            </a:endParaRPr>
          </a:p>
        </p:txBody>
      </p:sp>
      <p:sp>
        <p:nvSpPr>
          <p:cNvPr id="30" name="مستطيل مستدير الزوايا 29"/>
          <p:cNvSpPr/>
          <p:nvPr/>
        </p:nvSpPr>
        <p:spPr>
          <a:xfrm>
            <a:off x="5715008" y="442913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3</a:t>
            </a:r>
            <a:endParaRPr lang="ar-SA" sz="2000" b="1" dirty="0">
              <a:solidFill>
                <a:schemeClr val="tx1"/>
              </a:solidFill>
            </a:endParaRPr>
          </a:p>
        </p:txBody>
      </p:sp>
      <p:sp>
        <p:nvSpPr>
          <p:cNvPr id="31" name="مستطيل مستدير الزوايا 30"/>
          <p:cNvSpPr/>
          <p:nvPr/>
        </p:nvSpPr>
        <p:spPr>
          <a:xfrm>
            <a:off x="5072066" y="442913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a:t>
            </a:r>
            <a:endParaRPr lang="ar-SA" sz="2400" b="1" dirty="0">
              <a:solidFill>
                <a:schemeClr val="tx1"/>
              </a:solidFill>
            </a:endParaRPr>
          </a:p>
        </p:txBody>
      </p:sp>
      <p:sp>
        <p:nvSpPr>
          <p:cNvPr id="36" name="مستطيل مستدير الزوايا 35"/>
          <p:cNvSpPr/>
          <p:nvPr/>
        </p:nvSpPr>
        <p:spPr>
          <a:xfrm>
            <a:off x="1214414" y="442913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ة</a:t>
            </a:r>
            <a:endParaRPr lang="ar-SA" sz="3200" b="1" dirty="0">
              <a:solidFill>
                <a:schemeClr val="tx1"/>
              </a:solidFill>
            </a:endParaRPr>
          </a:p>
        </p:txBody>
      </p:sp>
      <p:sp>
        <p:nvSpPr>
          <p:cNvPr id="37" name="مستطيل مستدير الزوايا 36"/>
          <p:cNvSpPr/>
          <p:nvPr/>
        </p:nvSpPr>
        <p:spPr>
          <a:xfrm>
            <a:off x="1857356" y="442913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38" name="مستطيل مستدير الزوايا 37"/>
          <p:cNvSpPr/>
          <p:nvPr/>
        </p:nvSpPr>
        <p:spPr>
          <a:xfrm>
            <a:off x="2500298" y="407194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39" name="مستطيل مستدير الزوايا 38"/>
          <p:cNvSpPr/>
          <p:nvPr/>
        </p:nvSpPr>
        <p:spPr>
          <a:xfrm>
            <a:off x="2500298" y="514351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40" name="مستطيل مستدير الزوايا 39"/>
          <p:cNvSpPr/>
          <p:nvPr/>
        </p:nvSpPr>
        <p:spPr>
          <a:xfrm>
            <a:off x="2500298" y="550070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3</a:t>
            </a:r>
            <a:endParaRPr lang="ar-SA" sz="2800" b="1" dirty="0">
              <a:solidFill>
                <a:schemeClr val="tx1"/>
              </a:solidFill>
            </a:endParaRPr>
          </a:p>
        </p:txBody>
      </p:sp>
      <p:sp>
        <p:nvSpPr>
          <p:cNvPr id="41" name="مربع نص 40"/>
          <p:cNvSpPr txBox="1"/>
          <p:nvPr/>
        </p:nvSpPr>
        <p:spPr>
          <a:xfrm>
            <a:off x="3214678" y="2262838"/>
            <a:ext cx="428628" cy="523220"/>
          </a:xfrm>
          <a:prstGeom prst="rect">
            <a:avLst/>
          </a:prstGeom>
          <a:noFill/>
        </p:spPr>
        <p:txBody>
          <a:bodyPr wrap="square" rtlCol="1">
            <a:spAutoFit/>
          </a:bodyPr>
          <a:lstStyle/>
          <a:p>
            <a:pPr algn="ctr"/>
            <a:r>
              <a:rPr lang="ar-SA" sz="2800" b="1" dirty="0" smtClean="0">
                <a:solidFill>
                  <a:srgbClr val="993300"/>
                </a:solidFill>
              </a:rPr>
              <a:t>ل</a:t>
            </a:r>
            <a:endParaRPr lang="ar-SA" sz="2400" b="1" dirty="0">
              <a:solidFill>
                <a:srgbClr val="993300"/>
              </a:solidFill>
            </a:endParaRPr>
          </a:p>
        </p:txBody>
      </p:sp>
      <p:sp>
        <p:nvSpPr>
          <p:cNvPr id="42" name="مربع نص 41"/>
          <p:cNvSpPr txBox="1"/>
          <p:nvPr/>
        </p:nvSpPr>
        <p:spPr>
          <a:xfrm>
            <a:off x="3214678" y="2548590"/>
            <a:ext cx="428628" cy="523220"/>
          </a:xfrm>
          <a:prstGeom prst="rect">
            <a:avLst/>
          </a:prstGeom>
          <a:noFill/>
        </p:spPr>
        <p:txBody>
          <a:bodyPr wrap="square" rtlCol="1">
            <a:spAutoFit/>
          </a:bodyPr>
          <a:lstStyle/>
          <a:p>
            <a:pPr algn="ctr"/>
            <a:r>
              <a:rPr lang="ar-SA" sz="2800" b="1" dirty="0" smtClean="0">
                <a:solidFill>
                  <a:srgbClr val="993300"/>
                </a:solidFill>
              </a:rPr>
              <a:t>ع</a:t>
            </a:r>
          </a:p>
        </p:txBody>
      </p:sp>
      <p:sp>
        <p:nvSpPr>
          <p:cNvPr id="43" name="مربع نص 42"/>
          <p:cNvSpPr txBox="1"/>
          <p:nvPr/>
        </p:nvSpPr>
        <p:spPr>
          <a:xfrm>
            <a:off x="3214678" y="3000372"/>
            <a:ext cx="428628" cy="523220"/>
          </a:xfrm>
          <a:prstGeom prst="rect">
            <a:avLst/>
          </a:prstGeom>
          <a:noFill/>
        </p:spPr>
        <p:txBody>
          <a:bodyPr wrap="square" rtlCol="1">
            <a:spAutoFit/>
          </a:bodyPr>
          <a:lstStyle/>
          <a:p>
            <a:pPr algn="ctr"/>
            <a:r>
              <a:rPr lang="ar-SA" sz="2800" b="1" dirty="0" smtClean="0">
                <a:solidFill>
                  <a:srgbClr val="993300"/>
                </a:solidFill>
              </a:rPr>
              <a:t>ل</a:t>
            </a:r>
          </a:p>
        </p:txBody>
      </p:sp>
      <p:sp>
        <p:nvSpPr>
          <p:cNvPr id="44" name="مربع نص 43"/>
          <p:cNvSpPr txBox="1"/>
          <p:nvPr/>
        </p:nvSpPr>
        <p:spPr>
          <a:xfrm>
            <a:off x="5214942" y="2571744"/>
            <a:ext cx="428628" cy="523220"/>
          </a:xfrm>
          <a:prstGeom prst="rect">
            <a:avLst/>
          </a:prstGeom>
          <a:noFill/>
        </p:spPr>
        <p:txBody>
          <a:bodyPr wrap="square" rtlCol="1">
            <a:spAutoFit/>
          </a:bodyPr>
          <a:lstStyle/>
          <a:p>
            <a:pPr algn="ctr"/>
            <a:r>
              <a:rPr lang="ar-SA" sz="2800" b="1" dirty="0" smtClean="0">
                <a:solidFill>
                  <a:srgbClr val="993300"/>
                </a:solidFill>
              </a:rPr>
              <a:t>م</a:t>
            </a:r>
          </a:p>
        </p:txBody>
      </p:sp>
      <p:sp>
        <p:nvSpPr>
          <p:cNvPr id="45" name="مربع نص 44"/>
          <p:cNvSpPr txBox="1"/>
          <p:nvPr/>
        </p:nvSpPr>
        <p:spPr>
          <a:xfrm>
            <a:off x="3929058" y="2643182"/>
            <a:ext cx="428628" cy="523220"/>
          </a:xfrm>
          <a:prstGeom prst="rect">
            <a:avLst/>
          </a:prstGeom>
          <a:noFill/>
        </p:spPr>
        <p:txBody>
          <a:bodyPr wrap="square" rtlCol="1">
            <a:spAutoFit/>
          </a:bodyPr>
          <a:lstStyle/>
          <a:p>
            <a:pPr algn="ctr"/>
            <a:r>
              <a:rPr lang="ar-SA" sz="2800" b="1" dirty="0" smtClean="0">
                <a:solidFill>
                  <a:srgbClr val="993300"/>
                </a:solidFill>
              </a:rPr>
              <a:t>ا</a:t>
            </a:r>
          </a:p>
        </p:txBody>
      </p:sp>
      <p:sp>
        <p:nvSpPr>
          <p:cNvPr id="46" name="مربع نص 45"/>
          <p:cNvSpPr txBox="1"/>
          <p:nvPr/>
        </p:nvSpPr>
        <p:spPr>
          <a:xfrm>
            <a:off x="2571736" y="2620028"/>
            <a:ext cx="428628" cy="523220"/>
          </a:xfrm>
          <a:prstGeom prst="rect">
            <a:avLst/>
          </a:prstGeom>
          <a:noFill/>
        </p:spPr>
        <p:txBody>
          <a:bodyPr wrap="square" rtlCol="1">
            <a:spAutoFit/>
          </a:bodyPr>
          <a:lstStyle/>
          <a:p>
            <a:pPr algn="ctr"/>
            <a:r>
              <a:rPr lang="ar-SA" sz="2800" b="1" dirty="0" smtClean="0">
                <a:solidFill>
                  <a:srgbClr val="993300"/>
                </a:solidFill>
              </a:rPr>
              <a:t>ب</a:t>
            </a:r>
          </a:p>
        </p:txBody>
      </p:sp>
      <p:sp>
        <p:nvSpPr>
          <p:cNvPr id="47" name="مربع نص 46"/>
          <p:cNvSpPr txBox="1"/>
          <p:nvPr/>
        </p:nvSpPr>
        <p:spPr>
          <a:xfrm>
            <a:off x="5214942" y="3286124"/>
            <a:ext cx="428628" cy="523220"/>
          </a:xfrm>
          <a:prstGeom prst="rect">
            <a:avLst/>
          </a:prstGeom>
          <a:noFill/>
        </p:spPr>
        <p:txBody>
          <a:bodyPr wrap="square" rtlCol="1">
            <a:spAutoFit/>
          </a:bodyPr>
          <a:lstStyle/>
          <a:p>
            <a:pPr algn="ctr"/>
            <a:r>
              <a:rPr lang="ar-SA" sz="2800" b="1" dirty="0" smtClean="0">
                <a:solidFill>
                  <a:srgbClr val="993300"/>
                </a:solidFill>
              </a:rPr>
              <a:t>ع</a:t>
            </a:r>
          </a:p>
        </p:txBody>
      </p:sp>
      <p:sp>
        <p:nvSpPr>
          <p:cNvPr id="48" name="مربع نص 47"/>
          <p:cNvSpPr txBox="1"/>
          <p:nvPr/>
        </p:nvSpPr>
        <p:spPr>
          <a:xfrm>
            <a:off x="3857620" y="3286124"/>
            <a:ext cx="428628" cy="523220"/>
          </a:xfrm>
          <a:prstGeom prst="rect">
            <a:avLst/>
          </a:prstGeom>
          <a:noFill/>
        </p:spPr>
        <p:txBody>
          <a:bodyPr wrap="square" rtlCol="1">
            <a:spAutoFit/>
          </a:bodyPr>
          <a:lstStyle/>
          <a:p>
            <a:pPr algn="ctr"/>
            <a:r>
              <a:rPr lang="ar-SA" sz="2800" b="1" dirty="0" smtClean="0">
                <a:solidFill>
                  <a:srgbClr val="993300"/>
                </a:solidFill>
              </a:rPr>
              <a:t>ي</a:t>
            </a:r>
          </a:p>
        </p:txBody>
      </p:sp>
      <p:sp>
        <p:nvSpPr>
          <p:cNvPr id="49" name="مربع نص 48"/>
          <p:cNvSpPr txBox="1"/>
          <p:nvPr/>
        </p:nvSpPr>
        <p:spPr>
          <a:xfrm>
            <a:off x="4500562" y="3643314"/>
            <a:ext cx="428628" cy="523220"/>
          </a:xfrm>
          <a:prstGeom prst="rect">
            <a:avLst/>
          </a:prstGeom>
          <a:noFill/>
        </p:spPr>
        <p:txBody>
          <a:bodyPr wrap="square" rtlCol="1">
            <a:spAutoFit/>
          </a:bodyPr>
          <a:lstStyle/>
          <a:p>
            <a:pPr algn="ctr"/>
            <a:r>
              <a:rPr lang="ar-SA" sz="2800" b="1" dirty="0" smtClean="0">
                <a:solidFill>
                  <a:srgbClr val="993300"/>
                </a:solidFill>
              </a:rPr>
              <a:t>ل</a:t>
            </a:r>
          </a:p>
        </p:txBody>
      </p:sp>
      <p:sp>
        <p:nvSpPr>
          <p:cNvPr id="50" name="مربع نص 49"/>
          <p:cNvSpPr txBox="1"/>
          <p:nvPr/>
        </p:nvSpPr>
        <p:spPr>
          <a:xfrm>
            <a:off x="4500562" y="3929066"/>
            <a:ext cx="428628" cy="523220"/>
          </a:xfrm>
          <a:prstGeom prst="rect">
            <a:avLst/>
          </a:prstGeom>
          <a:noFill/>
        </p:spPr>
        <p:txBody>
          <a:bodyPr wrap="square" rtlCol="1">
            <a:spAutoFit/>
          </a:bodyPr>
          <a:lstStyle/>
          <a:p>
            <a:pPr algn="ctr"/>
            <a:r>
              <a:rPr lang="ar-SA" sz="2800" b="1" dirty="0" smtClean="0">
                <a:solidFill>
                  <a:srgbClr val="993300"/>
                </a:solidFill>
              </a:rPr>
              <a:t>ي</a:t>
            </a:r>
          </a:p>
        </p:txBody>
      </p:sp>
      <p:sp>
        <p:nvSpPr>
          <p:cNvPr id="51" name="مربع نص 50"/>
          <p:cNvSpPr txBox="1"/>
          <p:nvPr/>
        </p:nvSpPr>
        <p:spPr>
          <a:xfrm>
            <a:off x="4500562" y="4334540"/>
            <a:ext cx="428628" cy="523220"/>
          </a:xfrm>
          <a:prstGeom prst="rect">
            <a:avLst/>
          </a:prstGeom>
          <a:noFill/>
        </p:spPr>
        <p:txBody>
          <a:bodyPr wrap="square" rtlCol="1">
            <a:spAutoFit/>
          </a:bodyPr>
          <a:lstStyle/>
          <a:p>
            <a:pPr algn="ctr"/>
            <a:r>
              <a:rPr lang="ar-SA" sz="2800" b="1" dirty="0" smtClean="0">
                <a:solidFill>
                  <a:srgbClr val="993300"/>
                </a:solidFill>
              </a:rPr>
              <a:t>ل</a:t>
            </a:r>
          </a:p>
        </p:txBody>
      </p:sp>
      <p:sp>
        <p:nvSpPr>
          <p:cNvPr id="53" name="مربع نص 52"/>
          <p:cNvSpPr txBox="1"/>
          <p:nvPr/>
        </p:nvSpPr>
        <p:spPr>
          <a:xfrm>
            <a:off x="3286116" y="4357694"/>
            <a:ext cx="428628" cy="523220"/>
          </a:xfrm>
          <a:prstGeom prst="rect">
            <a:avLst/>
          </a:prstGeom>
          <a:noFill/>
        </p:spPr>
        <p:txBody>
          <a:bodyPr wrap="square" rtlCol="1">
            <a:spAutoFit/>
          </a:bodyPr>
          <a:lstStyle/>
          <a:p>
            <a:pPr algn="ctr"/>
            <a:r>
              <a:rPr lang="ar-SA" sz="2800" b="1" dirty="0" smtClean="0">
                <a:solidFill>
                  <a:srgbClr val="993300"/>
                </a:solidFill>
              </a:rPr>
              <a:t>خ</a:t>
            </a:r>
          </a:p>
        </p:txBody>
      </p:sp>
      <p:sp>
        <p:nvSpPr>
          <p:cNvPr id="54" name="مربع نص 53"/>
          <p:cNvSpPr txBox="1"/>
          <p:nvPr/>
        </p:nvSpPr>
        <p:spPr>
          <a:xfrm>
            <a:off x="1928794" y="4286256"/>
            <a:ext cx="428628" cy="523220"/>
          </a:xfrm>
          <a:prstGeom prst="rect">
            <a:avLst/>
          </a:prstGeom>
          <a:noFill/>
        </p:spPr>
        <p:txBody>
          <a:bodyPr wrap="square" rtlCol="1">
            <a:spAutoFit/>
          </a:bodyPr>
          <a:lstStyle/>
          <a:p>
            <a:pPr algn="ctr"/>
            <a:r>
              <a:rPr lang="ar-SA" sz="2800" b="1" dirty="0" smtClean="0">
                <a:solidFill>
                  <a:srgbClr val="993300"/>
                </a:solidFill>
              </a:rPr>
              <a:t>ي</a:t>
            </a:r>
          </a:p>
        </p:txBody>
      </p:sp>
      <p:sp>
        <p:nvSpPr>
          <p:cNvPr id="55" name="مربع نص 54"/>
          <p:cNvSpPr txBox="1"/>
          <p:nvPr/>
        </p:nvSpPr>
        <p:spPr>
          <a:xfrm>
            <a:off x="2571736" y="3929066"/>
            <a:ext cx="428628" cy="523220"/>
          </a:xfrm>
          <a:prstGeom prst="rect">
            <a:avLst/>
          </a:prstGeom>
          <a:noFill/>
        </p:spPr>
        <p:txBody>
          <a:bodyPr wrap="square" rtlCol="1">
            <a:spAutoFit/>
          </a:bodyPr>
          <a:lstStyle/>
          <a:p>
            <a:pPr algn="ctr"/>
            <a:r>
              <a:rPr lang="ar-SA" sz="2800" b="1" dirty="0" smtClean="0">
                <a:solidFill>
                  <a:srgbClr val="993300"/>
                </a:solidFill>
              </a:rPr>
              <a:t>ب</a:t>
            </a:r>
          </a:p>
        </p:txBody>
      </p:sp>
      <p:sp>
        <p:nvSpPr>
          <p:cNvPr id="56" name="مربع نص 55"/>
          <p:cNvSpPr txBox="1"/>
          <p:nvPr/>
        </p:nvSpPr>
        <p:spPr>
          <a:xfrm>
            <a:off x="2571736" y="4714884"/>
            <a:ext cx="428628" cy="523220"/>
          </a:xfrm>
          <a:prstGeom prst="rect">
            <a:avLst/>
          </a:prstGeom>
          <a:noFill/>
        </p:spPr>
        <p:txBody>
          <a:bodyPr wrap="square" rtlCol="1">
            <a:spAutoFit/>
          </a:bodyPr>
          <a:lstStyle/>
          <a:p>
            <a:pPr algn="ctr"/>
            <a:r>
              <a:rPr lang="ar-SA" sz="2800" b="1" dirty="0" smtClean="0">
                <a:solidFill>
                  <a:srgbClr val="993300"/>
                </a:solidFill>
              </a:rPr>
              <a:t>ا</a:t>
            </a:r>
          </a:p>
        </p:txBody>
      </p:sp>
      <p:sp>
        <p:nvSpPr>
          <p:cNvPr id="57" name="مربع نص 56"/>
          <p:cNvSpPr txBox="1"/>
          <p:nvPr/>
        </p:nvSpPr>
        <p:spPr>
          <a:xfrm>
            <a:off x="2571736" y="5000636"/>
            <a:ext cx="428628" cy="523220"/>
          </a:xfrm>
          <a:prstGeom prst="rect">
            <a:avLst/>
          </a:prstGeom>
          <a:noFill/>
        </p:spPr>
        <p:txBody>
          <a:bodyPr wrap="square" rtlCol="1">
            <a:spAutoFit/>
          </a:bodyPr>
          <a:lstStyle/>
          <a:p>
            <a:pPr algn="ctr"/>
            <a:r>
              <a:rPr lang="ar-SA" sz="2800" b="1" dirty="0" smtClean="0">
                <a:solidFill>
                  <a:srgbClr val="993300"/>
                </a:solidFill>
              </a:rPr>
              <a:t>ق</a:t>
            </a:r>
          </a:p>
        </p:txBody>
      </p:sp>
      <p:sp>
        <p:nvSpPr>
          <p:cNvPr id="58" name="مربع نص 57"/>
          <p:cNvSpPr txBox="1"/>
          <p:nvPr/>
        </p:nvSpPr>
        <p:spPr>
          <a:xfrm>
            <a:off x="6643702" y="2071678"/>
            <a:ext cx="2143140" cy="1384995"/>
          </a:xfrm>
          <a:prstGeom prst="rect">
            <a:avLst/>
          </a:prstGeom>
          <a:noFill/>
        </p:spPr>
        <p:txBody>
          <a:bodyPr wrap="square" rtlCol="1">
            <a:spAutoFit/>
          </a:bodyPr>
          <a:lstStyle/>
          <a:p>
            <a:pPr marL="342900" indent="-342900">
              <a:buAutoNum type="arabicParenR"/>
            </a:pPr>
            <a:r>
              <a:rPr lang="ar-SA" sz="2800" b="1" dirty="0" smtClean="0">
                <a:solidFill>
                  <a:srgbClr val="993300"/>
                </a:solidFill>
              </a:rPr>
              <a:t>معنى مشاقّ.</a:t>
            </a:r>
          </a:p>
          <a:p>
            <a:pPr marL="342900" indent="-342900">
              <a:buAutoNum type="arabicParenR"/>
            </a:pPr>
            <a:r>
              <a:rPr lang="ar-SA" sz="2800" b="1" dirty="0" smtClean="0">
                <a:solidFill>
                  <a:srgbClr val="993300"/>
                </a:solidFill>
              </a:rPr>
              <a:t>معنى عاقر.</a:t>
            </a:r>
          </a:p>
          <a:p>
            <a:pPr marL="342900" indent="-342900">
              <a:buAutoNum type="arabicParenR"/>
            </a:pPr>
            <a:r>
              <a:rPr lang="ar-SA" sz="2800" b="1" dirty="0" smtClean="0">
                <a:solidFill>
                  <a:srgbClr val="993300"/>
                </a:solidFill>
              </a:rPr>
              <a:t>معنى التندر.</a:t>
            </a:r>
            <a:endParaRPr lang="ar-SA" sz="2800" b="1" dirty="0">
              <a:solidFill>
                <a:srgbClr val="993300"/>
              </a:solidFill>
            </a:endParaRPr>
          </a:p>
        </p:txBody>
      </p:sp>
      <p:sp>
        <p:nvSpPr>
          <p:cNvPr id="59" name="مربع نص 58"/>
          <p:cNvSpPr txBox="1"/>
          <p:nvPr/>
        </p:nvSpPr>
        <p:spPr>
          <a:xfrm>
            <a:off x="5429256" y="4330021"/>
            <a:ext cx="3357554" cy="1384995"/>
          </a:xfrm>
          <a:prstGeom prst="rect">
            <a:avLst/>
          </a:prstGeom>
          <a:noFill/>
        </p:spPr>
        <p:txBody>
          <a:bodyPr wrap="square" rtlCol="1">
            <a:spAutoFit/>
          </a:bodyPr>
          <a:lstStyle/>
          <a:p>
            <a:pPr marL="342900" indent="-342900">
              <a:buAutoNum type="arabicParenR"/>
            </a:pPr>
            <a:r>
              <a:rPr lang="ar-SA" sz="2800" b="1" dirty="0" smtClean="0">
                <a:solidFill>
                  <a:srgbClr val="993300"/>
                </a:solidFill>
              </a:rPr>
              <a:t>ضد الجهل.</a:t>
            </a:r>
          </a:p>
          <a:p>
            <a:pPr marL="342900" indent="-342900">
              <a:buAutoNum type="arabicParenR"/>
            </a:pPr>
            <a:r>
              <a:rPr lang="ar-SA" sz="2800" b="1" dirty="0" smtClean="0">
                <a:solidFill>
                  <a:srgbClr val="993300"/>
                </a:solidFill>
              </a:rPr>
              <a:t>ضد طائلة.</a:t>
            </a:r>
          </a:p>
          <a:p>
            <a:pPr marL="342900" indent="-342900">
              <a:buAutoNum type="arabicParenR"/>
            </a:pPr>
            <a:r>
              <a:rPr lang="ar-SA" sz="2800" b="1" dirty="0" smtClean="0">
                <a:solidFill>
                  <a:srgbClr val="993300"/>
                </a:solidFill>
              </a:rPr>
              <a:t>مرادف ناهز(معكوسة).</a:t>
            </a:r>
            <a:endParaRPr lang="ar-SA" sz="2800" b="1" dirty="0">
              <a:solidFill>
                <a:srgbClr val="993300"/>
              </a:solidFill>
            </a:endParaRPr>
          </a:p>
        </p:txBody>
      </p:sp>
      <p:sp>
        <p:nvSpPr>
          <p:cNvPr id="60" name="سهم للأسفل 59"/>
          <p:cNvSpPr/>
          <p:nvPr/>
        </p:nvSpPr>
        <p:spPr>
          <a:xfrm>
            <a:off x="7429520" y="3429000"/>
            <a:ext cx="1214446" cy="1000132"/>
          </a:xfrm>
          <a:prstGeom prst="downArrow">
            <a:avLst>
              <a:gd name="adj1" fmla="val 84219"/>
              <a:gd name="adj2" fmla="val 55805"/>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رأسي</a:t>
            </a:r>
            <a:endParaRPr lang="ar-SA" sz="2200" b="1" dirty="0">
              <a:solidFill>
                <a:schemeClr val="tx1"/>
              </a:solidFill>
            </a:endParaRPr>
          </a:p>
        </p:txBody>
      </p:sp>
      <p:sp>
        <p:nvSpPr>
          <p:cNvPr id="61" name="سهم للأسفل 60"/>
          <p:cNvSpPr/>
          <p:nvPr/>
        </p:nvSpPr>
        <p:spPr>
          <a:xfrm rot="5400000">
            <a:off x="7666456" y="1191801"/>
            <a:ext cx="714379" cy="1188251"/>
          </a:xfrm>
          <a:prstGeom prst="downArrow">
            <a:avLst>
              <a:gd name="adj1" fmla="val 84219"/>
              <a:gd name="adj2" fmla="val 60691"/>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a:r>
              <a:rPr lang="ar-SA" sz="2200" b="1" dirty="0" smtClean="0">
                <a:solidFill>
                  <a:schemeClr val="tx1"/>
                </a:solidFill>
              </a:rPr>
              <a:t>أفقي</a:t>
            </a:r>
            <a:endParaRPr lang="ar-SA" sz="2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par>
                                <p:cTn id="11" presetID="21"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4)">
                                      <p:cBhvr>
                                        <p:cTn id="13" dur="1000"/>
                                        <p:tgtEl>
                                          <p:spTgt spid="5"/>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heel(4)">
                                      <p:cBhvr>
                                        <p:cTn id="16" dur="1000"/>
                                        <p:tgtEl>
                                          <p:spTgt spid="4"/>
                                        </p:tgtEl>
                                      </p:cBhvr>
                                    </p:animEffect>
                                  </p:childTnLst>
                                </p:cTn>
                              </p:par>
                              <p:par>
                                <p:cTn id="17" presetID="17" presetClass="entr" presetSubtype="8"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ppt_w/2"/>
                                          </p:val>
                                        </p:tav>
                                        <p:tav tm="100000">
                                          <p:val>
                                            <p:strVal val="#ppt_x"/>
                                          </p:val>
                                        </p:tav>
                                      </p:tavLst>
                                    </p:anim>
                                    <p:anim calcmode="lin" valueType="num">
                                      <p:cBhvr>
                                        <p:cTn id="20" dur="500" fill="hold"/>
                                        <p:tgtEl>
                                          <p:spTgt spid="6"/>
                                        </p:tgtEl>
                                        <p:attrNameLst>
                                          <p:attrName>ppt_y</p:attrName>
                                        </p:attrNameLst>
                                      </p:cBhvr>
                                      <p:tavLst>
                                        <p:tav tm="0">
                                          <p:val>
                                            <p:strVal val="#ppt_y"/>
                                          </p:val>
                                        </p:tav>
                                        <p:tav tm="100000">
                                          <p:val>
                                            <p:strVal val="#ppt_y"/>
                                          </p:val>
                                        </p:tav>
                                      </p:tavLst>
                                    </p:anim>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strVal val="#ppt_h"/>
                                          </p:val>
                                        </p:tav>
                                        <p:tav tm="100000">
                                          <p:val>
                                            <p:strVal val="#ppt_h"/>
                                          </p:val>
                                        </p:tav>
                                      </p:tavLst>
                                    </p:anim>
                                  </p:childTnLst>
                                </p:cTn>
                              </p:par>
                              <p:par>
                                <p:cTn id="23" presetID="17"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ppt_w/2"/>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strVal val="#ppt_h"/>
                                          </p:val>
                                        </p:tav>
                                        <p:tav tm="100000">
                                          <p:val>
                                            <p:strVal val="#ppt_h"/>
                                          </p:val>
                                        </p:tav>
                                      </p:tavLst>
                                    </p:anim>
                                  </p:childTnLst>
                                </p:cTn>
                              </p:par>
                              <p:par>
                                <p:cTn id="29" presetID="17" presetClass="entr" presetSubtype="8"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ppt_w/2"/>
                                          </p:val>
                                        </p:tav>
                                        <p:tav tm="100000">
                                          <p:val>
                                            <p:strVal val="#ppt_x"/>
                                          </p:val>
                                        </p:tav>
                                      </p:tavLst>
                                    </p:anim>
                                    <p:anim calcmode="lin" valueType="num">
                                      <p:cBhvr>
                                        <p:cTn id="32" dur="500" fill="hold"/>
                                        <p:tgtEl>
                                          <p:spTgt spid="8"/>
                                        </p:tgtEl>
                                        <p:attrNameLst>
                                          <p:attrName>ppt_y</p:attrName>
                                        </p:attrNameLst>
                                      </p:cBhvr>
                                      <p:tavLst>
                                        <p:tav tm="0">
                                          <p:val>
                                            <p:strVal val="#ppt_y"/>
                                          </p:val>
                                        </p:tav>
                                        <p:tav tm="100000">
                                          <p:val>
                                            <p:strVal val="#ppt_y"/>
                                          </p:val>
                                        </p:tav>
                                      </p:tavLst>
                                    </p:anim>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strVal val="#ppt_h"/>
                                          </p:val>
                                        </p:tav>
                                        <p:tav tm="100000">
                                          <p:val>
                                            <p:strVal val="#ppt_h"/>
                                          </p:val>
                                        </p:tav>
                                      </p:tavLst>
                                    </p:anim>
                                  </p:childTnLst>
                                </p:cTn>
                              </p:par>
                              <p:par>
                                <p:cTn id="35" presetID="17" presetClass="entr" presetSubtype="8"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ppt_x</p:attrName>
                                        </p:attrNameLst>
                                      </p:cBhvr>
                                      <p:tavLst>
                                        <p:tav tm="0">
                                          <p:val>
                                            <p:strVal val="#ppt_x-#ppt_w/2"/>
                                          </p:val>
                                        </p:tav>
                                        <p:tav tm="100000">
                                          <p:val>
                                            <p:strVal val="#ppt_x"/>
                                          </p:val>
                                        </p:tav>
                                      </p:tavLst>
                                    </p:anim>
                                    <p:anim calcmode="lin" valueType="num">
                                      <p:cBhvr>
                                        <p:cTn id="38" dur="500" fill="hold"/>
                                        <p:tgtEl>
                                          <p:spTgt spid="9"/>
                                        </p:tgtEl>
                                        <p:attrNameLst>
                                          <p:attrName>ppt_y</p:attrName>
                                        </p:attrNameLst>
                                      </p:cBhvr>
                                      <p:tavLst>
                                        <p:tav tm="0">
                                          <p:val>
                                            <p:strVal val="#ppt_y"/>
                                          </p:val>
                                        </p:tav>
                                        <p:tav tm="100000">
                                          <p:val>
                                            <p:strVal val="#ppt_y"/>
                                          </p:val>
                                        </p:tav>
                                      </p:tavLst>
                                    </p:anim>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strVal val="#ppt_h"/>
                                          </p:val>
                                        </p:tav>
                                        <p:tav tm="100000">
                                          <p:val>
                                            <p:strVal val="#ppt_h"/>
                                          </p:val>
                                        </p:tav>
                                      </p:tavLst>
                                    </p:anim>
                                  </p:childTnLst>
                                </p:cTn>
                              </p:par>
                              <p:par>
                                <p:cTn id="41" presetID="17" presetClass="entr" presetSubtype="8"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ppt_x</p:attrName>
                                        </p:attrNameLst>
                                      </p:cBhvr>
                                      <p:tavLst>
                                        <p:tav tm="0">
                                          <p:val>
                                            <p:strVal val="#ppt_x-#ppt_w/2"/>
                                          </p:val>
                                        </p:tav>
                                        <p:tav tm="100000">
                                          <p:val>
                                            <p:strVal val="#ppt_x"/>
                                          </p:val>
                                        </p:tav>
                                      </p:tavLst>
                                    </p:anim>
                                    <p:anim calcmode="lin" valueType="num">
                                      <p:cBhvr>
                                        <p:cTn id="44" dur="500" fill="hold"/>
                                        <p:tgtEl>
                                          <p:spTgt spid="10"/>
                                        </p:tgtEl>
                                        <p:attrNameLst>
                                          <p:attrName>ppt_y</p:attrName>
                                        </p:attrNameLst>
                                      </p:cBhvr>
                                      <p:tavLst>
                                        <p:tav tm="0">
                                          <p:val>
                                            <p:strVal val="#ppt_y"/>
                                          </p:val>
                                        </p:tav>
                                        <p:tav tm="100000">
                                          <p:val>
                                            <p:strVal val="#ppt_y"/>
                                          </p:val>
                                        </p:tav>
                                      </p:tavLst>
                                    </p:anim>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strVal val="#ppt_h"/>
                                          </p:val>
                                        </p:tav>
                                        <p:tav tm="100000">
                                          <p:val>
                                            <p:strVal val="#ppt_h"/>
                                          </p:val>
                                        </p:tav>
                                      </p:tavLst>
                                    </p:anim>
                                  </p:childTnLst>
                                </p:cTn>
                              </p:par>
                              <p:par>
                                <p:cTn id="47" presetID="17" presetClass="entr" presetSubtype="8"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ppt_x</p:attrName>
                                        </p:attrNameLst>
                                      </p:cBhvr>
                                      <p:tavLst>
                                        <p:tav tm="0">
                                          <p:val>
                                            <p:strVal val="#ppt_x-#ppt_w/2"/>
                                          </p:val>
                                        </p:tav>
                                        <p:tav tm="100000">
                                          <p:val>
                                            <p:strVal val="#ppt_x"/>
                                          </p:val>
                                        </p:tav>
                                      </p:tavLst>
                                    </p:anim>
                                    <p:anim calcmode="lin" valueType="num">
                                      <p:cBhvr>
                                        <p:cTn id="50" dur="500" fill="hold"/>
                                        <p:tgtEl>
                                          <p:spTgt spid="11"/>
                                        </p:tgtEl>
                                        <p:attrNameLst>
                                          <p:attrName>ppt_y</p:attrName>
                                        </p:attrNameLst>
                                      </p:cBhvr>
                                      <p:tavLst>
                                        <p:tav tm="0">
                                          <p:val>
                                            <p:strVal val="#ppt_y"/>
                                          </p:val>
                                        </p:tav>
                                        <p:tav tm="100000">
                                          <p:val>
                                            <p:strVal val="#ppt_y"/>
                                          </p:val>
                                        </p:tav>
                                      </p:tavLst>
                                    </p:anim>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strVal val="#ppt_h"/>
                                          </p:val>
                                        </p:tav>
                                        <p:tav tm="100000">
                                          <p:val>
                                            <p:strVal val="#ppt_h"/>
                                          </p:val>
                                        </p:tav>
                                      </p:tavLst>
                                    </p:anim>
                                  </p:childTnLst>
                                </p:cTn>
                              </p:par>
                              <p:par>
                                <p:cTn id="53" presetID="17" presetClass="entr" presetSubtype="8"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ppt_x</p:attrName>
                                        </p:attrNameLst>
                                      </p:cBhvr>
                                      <p:tavLst>
                                        <p:tav tm="0">
                                          <p:val>
                                            <p:strVal val="#ppt_x-#ppt_w/2"/>
                                          </p:val>
                                        </p:tav>
                                        <p:tav tm="100000">
                                          <p:val>
                                            <p:strVal val="#ppt_x"/>
                                          </p:val>
                                        </p:tav>
                                      </p:tavLst>
                                    </p:anim>
                                    <p:anim calcmode="lin" valueType="num">
                                      <p:cBhvr>
                                        <p:cTn id="56" dur="500" fill="hold"/>
                                        <p:tgtEl>
                                          <p:spTgt spid="17"/>
                                        </p:tgtEl>
                                        <p:attrNameLst>
                                          <p:attrName>ppt_y</p:attrName>
                                        </p:attrNameLst>
                                      </p:cBhvr>
                                      <p:tavLst>
                                        <p:tav tm="0">
                                          <p:val>
                                            <p:strVal val="#ppt_y"/>
                                          </p:val>
                                        </p:tav>
                                        <p:tav tm="100000">
                                          <p:val>
                                            <p:strVal val="#ppt_y"/>
                                          </p:val>
                                        </p:tav>
                                      </p:tavLst>
                                    </p:anim>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strVal val="#ppt_h"/>
                                          </p:val>
                                        </p:tav>
                                        <p:tav tm="100000">
                                          <p:val>
                                            <p:strVal val="#ppt_h"/>
                                          </p:val>
                                        </p:tav>
                                      </p:tavLst>
                                    </p:anim>
                                  </p:childTnLst>
                                </p:cTn>
                              </p:par>
                              <p:par>
                                <p:cTn id="59" presetID="17"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ppt_x</p:attrName>
                                        </p:attrNameLst>
                                      </p:cBhvr>
                                      <p:tavLst>
                                        <p:tav tm="0">
                                          <p:val>
                                            <p:strVal val="#ppt_x-#ppt_w/2"/>
                                          </p:val>
                                        </p:tav>
                                        <p:tav tm="100000">
                                          <p:val>
                                            <p:strVal val="#ppt_x"/>
                                          </p:val>
                                        </p:tav>
                                      </p:tavLst>
                                    </p:anim>
                                    <p:anim calcmode="lin" valueType="num">
                                      <p:cBhvr>
                                        <p:cTn id="62" dur="500" fill="hold"/>
                                        <p:tgtEl>
                                          <p:spTgt spid="14"/>
                                        </p:tgtEl>
                                        <p:attrNameLst>
                                          <p:attrName>ppt_y</p:attrName>
                                        </p:attrNameLst>
                                      </p:cBhvr>
                                      <p:tavLst>
                                        <p:tav tm="0">
                                          <p:val>
                                            <p:strVal val="#ppt_y"/>
                                          </p:val>
                                        </p:tav>
                                        <p:tav tm="100000">
                                          <p:val>
                                            <p:strVal val="#ppt_y"/>
                                          </p:val>
                                        </p:tav>
                                      </p:tavLst>
                                    </p:anim>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strVal val="#ppt_h"/>
                                          </p:val>
                                        </p:tav>
                                        <p:tav tm="100000">
                                          <p:val>
                                            <p:strVal val="#ppt_h"/>
                                          </p:val>
                                        </p:tav>
                                      </p:tavLst>
                                    </p:anim>
                                  </p:childTnLst>
                                </p:cTn>
                              </p:par>
                              <p:par>
                                <p:cTn id="65" presetID="17" presetClass="entr" presetSubtype="8"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ppt_x</p:attrName>
                                        </p:attrNameLst>
                                      </p:cBhvr>
                                      <p:tavLst>
                                        <p:tav tm="0">
                                          <p:val>
                                            <p:strVal val="#ppt_x-#ppt_w/2"/>
                                          </p:val>
                                        </p:tav>
                                        <p:tav tm="100000">
                                          <p:val>
                                            <p:strVal val="#ppt_x"/>
                                          </p:val>
                                        </p:tav>
                                      </p:tavLst>
                                    </p:anim>
                                    <p:anim calcmode="lin" valueType="num">
                                      <p:cBhvr>
                                        <p:cTn id="68" dur="500" fill="hold"/>
                                        <p:tgtEl>
                                          <p:spTgt spid="15"/>
                                        </p:tgtEl>
                                        <p:attrNameLst>
                                          <p:attrName>ppt_y</p:attrName>
                                        </p:attrNameLst>
                                      </p:cBhvr>
                                      <p:tavLst>
                                        <p:tav tm="0">
                                          <p:val>
                                            <p:strVal val="#ppt_y"/>
                                          </p:val>
                                        </p:tav>
                                        <p:tav tm="100000">
                                          <p:val>
                                            <p:strVal val="#ppt_y"/>
                                          </p:val>
                                        </p:tav>
                                      </p:tavLst>
                                    </p:anim>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strVal val="#ppt_h"/>
                                          </p:val>
                                        </p:tav>
                                        <p:tav tm="100000">
                                          <p:val>
                                            <p:strVal val="#ppt_h"/>
                                          </p:val>
                                        </p:tav>
                                      </p:tavLst>
                                    </p:anim>
                                  </p:childTnLst>
                                </p:cTn>
                              </p:par>
                              <p:par>
                                <p:cTn id="71" presetID="17" presetClass="entr" presetSubtype="8"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p:cTn id="73" dur="500" fill="hold"/>
                                        <p:tgtEl>
                                          <p:spTgt spid="19"/>
                                        </p:tgtEl>
                                        <p:attrNameLst>
                                          <p:attrName>ppt_x</p:attrName>
                                        </p:attrNameLst>
                                      </p:cBhvr>
                                      <p:tavLst>
                                        <p:tav tm="0">
                                          <p:val>
                                            <p:strVal val="#ppt_x-#ppt_w/2"/>
                                          </p:val>
                                        </p:tav>
                                        <p:tav tm="100000">
                                          <p:val>
                                            <p:strVal val="#ppt_x"/>
                                          </p:val>
                                        </p:tav>
                                      </p:tavLst>
                                    </p:anim>
                                    <p:anim calcmode="lin" valueType="num">
                                      <p:cBhvr>
                                        <p:cTn id="74" dur="500" fill="hold"/>
                                        <p:tgtEl>
                                          <p:spTgt spid="19"/>
                                        </p:tgtEl>
                                        <p:attrNameLst>
                                          <p:attrName>ppt_y</p:attrName>
                                        </p:attrNameLst>
                                      </p:cBhvr>
                                      <p:tavLst>
                                        <p:tav tm="0">
                                          <p:val>
                                            <p:strVal val="#ppt_y"/>
                                          </p:val>
                                        </p:tav>
                                        <p:tav tm="100000">
                                          <p:val>
                                            <p:strVal val="#ppt_y"/>
                                          </p:val>
                                        </p:tav>
                                      </p:tavLst>
                                    </p:anim>
                                    <p:anim calcmode="lin" valueType="num">
                                      <p:cBhvr>
                                        <p:cTn id="75" dur="500" fill="hold"/>
                                        <p:tgtEl>
                                          <p:spTgt spid="19"/>
                                        </p:tgtEl>
                                        <p:attrNameLst>
                                          <p:attrName>ppt_w</p:attrName>
                                        </p:attrNameLst>
                                      </p:cBhvr>
                                      <p:tavLst>
                                        <p:tav tm="0">
                                          <p:val>
                                            <p:fltVal val="0"/>
                                          </p:val>
                                        </p:tav>
                                        <p:tav tm="100000">
                                          <p:val>
                                            <p:strVal val="#ppt_w"/>
                                          </p:val>
                                        </p:tav>
                                      </p:tavLst>
                                    </p:anim>
                                    <p:anim calcmode="lin" valueType="num">
                                      <p:cBhvr>
                                        <p:cTn id="76" dur="500" fill="hold"/>
                                        <p:tgtEl>
                                          <p:spTgt spid="19"/>
                                        </p:tgtEl>
                                        <p:attrNameLst>
                                          <p:attrName>ppt_h</p:attrName>
                                        </p:attrNameLst>
                                      </p:cBhvr>
                                      <p:tavLst>
                                        <p:tav tm="0">
                                          <p:val>
                                            <p:strVal val="#ppt_h"/>
                                          </p:val>
                                        </p:tav>
                                        <p:tav tm="100000">
                                          <p:val>
                                            <p:strVal val="#ppt_h"/>
                                          </p:val>
                                        </p:tav>
                                      </p:tavLst>
                                    </p:anim>
                                  </p:childTnLst>
                                </p:cTn>
                              </p:par>
                              <p:par>
                                <p:cTn id="77" presetID="17" presetClass="entr" presetSubtype="8"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p:cTn id="79" dur="500" fill="hold"/>
                                        <p:tgtEl>
                                          <p:spTgt spid="18"/>
                                        </p:tgtEl>
                                        <p:attrNameLst>
                                          <p:attrName>ppt_x</p:attrName>
                                        </p:attrNameLst>
                                      </p:cBhvr>
                                      <p:tavLst>
                                        <p:tav tm="0">
                                          <p:val>
                                            <p:strVal val="#ppt_x-#ppt_w/2"/>
                                          </p:val>
                                        </p:tav>
                                        <p:tav tm="100000">
                                          <p:val>
                                            <p:strVal val="#ppt_x"/>
                                          </p:val>
                                        </p:tav>
                                      </p:tavLst>
                                    </p:anim>
                                    <p:anim calcmode="lin" valueType="num">
                                      <p:cBhvr>
                                        <p:cTn id="80" dur="500" fill="hold"/>
                                        <p:tgtEl>
                                          <p:spTgt spid="18"/>
                                        </p:tgtEl>
                                        <p:attrNameLst>
                                          <p:attrName>ppt_y</p:attrName>
                                        </p:attrNameLst>
                                      </p:cBhvr>
                                      <p:tavLst>
                                        <p:tav tm="0">
                                          <p:val>
                                            <p:strVal val="#ppt_y"/>
                                          </p:val>
                                        </p:tav>
                                        <p:tav tm="100000">
                                          <p:val>
                                            <p:strVal val="#ppt_y"/>
                                          </p:val>
                                        </p:tav>
                                      </p:tavLst>
                                    </p:anim>
                                    <p:anim calcmode="lin" valueType="num">
                                      <p:cBhvr>
                                        <p:cTn id="81" dur="500" fill="hold"/>
                                        <p:tgtEl>
                                          <p:spTgt spid="18"/>
                                        </p:tgtEl>
                                        <p:attrNameLst>
                                          <p:attrName>ppt_w</p:attrName>
                                        </p:attrNameLst>
                                      </p:cBhvr>
                                      <p:tavLst>
                                        <p:tav tm="0">
                                          <p:val>
                                            <p:fltVal val="0"/>
                                          </p:val>
                                        </p:tav>
                                        <p:tav tm="100000">
                                          <p:val>
                                            <p:strVal val="#ppt_w"/>
                                          </p:val>
                                        </p:tav>
                                      </p:tavLst>
                                    </p:anim>
                                    <p:anim calcmode="lin" valueType="num">
                                      <p:cBhvr>
                                        <p:cTn id="82" dur="500" fill="hold"/>
                                        <p:tgtEl>
                                          <p:spTgt spid="18"/>
                                        </p:tgtEl>
                                        <p:attrNameLst>
                                          <p:attrName>ppt_h</p:attrName>
                                        </p:attrNameLst>
                                      </p:cBhvr>
                                      <p:tavLst>
                                        <p:tav tm="0">
                                          <p:val>
                                            <p:strVal val="#ppt_h"/>
                                          </p:val>
                                        </p:tav>
                                        <p:tav tm="100000">
                                          <p:val>
                                            <p:strVal val="#ppt_h"/>
                                          </p:val>
                                        </p:tav>
                                      </p:tavLst>
                                    </p:anim>
                                  </p:childTnLst>
                                </p:cTn>
                              </p:par>
                              <p:par>
                                <p:cTn id="83" presetID="17" presetClass="entr" presetSubtype="8"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ppt_x</p:attrName>
                                        </p:attrNameLst>
                                      </p:cBhvr>
                                      <p:tavLst>
                                        <p:tav tm="0">
                                          <p:val>
                                            <p:strVal val="#ppt_x-#ppt_w/2"/>
                                          </p:val>
                                        </p:tav>
                                        <p:tav tm="100000">
                                          <p:val>
                                            <p:strVal val="#ppt_x"/>
                                          </p:val>
                                        </p:tav>
                                      </p:tavLst>
                                    </p:anim>
                                    <p:anim calcmode="lin" valueType="num">
                                      <p:cBhvr>
                                        <p:cTn id="86" dur="500" fill="hold"/>
                                        <p:tgtEl>
                                          <p:spTgt spid="20"/>
                                        </p:tgtEl>
                                        <p:attrNameLst>
                                          <p:attrName>ppt_y</p:attrName>
                                        </p:attrNameLst>
                                      </p:cBhvr>
                                      <p:tavLst>
                                        <p:tav tm="0">
                                          <p:val>
                                            <p:strVal val="#ppt_y"/>
                                          </p:val>
                                        </p:tav>
                                        <p:tav tm="100000">
                                          <p:val>
                                            <p:strVal val="#ppt_y"/>
                                          </p:val>
                                        </p:tav>
                                      </p:tavLst>
                                    </p:anim>
                                    <p:anim calcmode="lin" valueType="num">
                                      <p:cBhvr>
                                        <p:cTn id="87" dur="500" fill="hold"/>
                                        <p:tgtEl>
                                          <p:spTgt spid="20"/>
                                        </p:tgtEl>
                                        <p:attrNameLst>
                                          <p:attrName>ppt_w</p:attrName>
                                        </p:attrNameLst>
                                      </p:cBhvr>
                                      <p:tavLst>
                                        <p:tav tm="0">
                                          <p:val>
                                            <p:fltVal val="0"/>
                                          </p:val>
                                        </p:tav>
                                        <p:tav tm="100000">
                                          <p:val>
                                            <p:strVal val="#ppt_w"/>
                                          </p:val>
                                        </p:tav>
                                      </p:tavLst>
                                    </p:anim>
                                    <p:anim calcmode="lin" valueType="num">
                                      <p:cBhvr>
                                        <p:cTn id="88" dur="500" fill="hold"/>
                                        <p:tgtEl>
                                          <p:spTgt spid="20"/>
                                        </p:tgtEl>
                                        <p:attrNameLst>
                                          <p:attrName>ppt_h</p:attrName>
                                        </p:attrNameLst>
                                      </p:cBhvr>
                                      <p:tavLst>
                                        <p:tav tm="0">
                                          <p:val>
                                            <p:strVal val="#ppt_h"/>
                                          </p:val>
                                        </p:tav>
                                        <p:tav tm="100000">
                                          <p:val>
                                            <p:strVal val="#ppt_h"/>
                                          </p:val>
                                        </p:tav>
                                      </p:tavLst>
                                    </p:anim>
                                  </p:childTnLst>
                                </p:cTn>
                              </p:par>
                              <p:par>
                                <p:cTn id="89" presetID="17" presetClass="entr" presetSubtype="8" fill="hold" grpId="0" nodeType="withEffect">
                                  <p:stCondLst>
                                    <p:cond delay="0"/>
                                  </p:stCondLst>
                                  <p:childTnLst>
                                    <p:set>
                                      <p:cBhvr>
                                        <p:cTn id="90" dur="1" fill="hold">
                                          <p:stCondLst>
                                            <p:cond delay="0"/>
                                          </p:stCondLst>
                                        </p:cTn>
                                        <p:tgtEl>
                                          <p:spTgt spid="12"/>
                                        </p:tgtEl>
                                        <p:attrNameLst>
                                          <p:attrName>style.visibility</p:attrName>
                                        </p:attrNameLst>
                                      </p:cBhvr>
                                      <p:to>
                                        <p:strVal val="visible"/>
                                      </p:to>
                                    </p:set>
                                    <p:anim calcmode="lin" valueType="num">
                                      <p:cBhvr>
                                        <p:cTn id="91" dur="500" fill="hold"/>
                                        <p:tgtEl>
                                          <p:spTgt spid="12"/>
                                        </p:tgtEl>
                                        <p:attrNameLst>
                                          <p:attrName>ppt_x</p:attrName>
                                        </p:attrNameLst>
                                      </p:cBhvr>
                                      <p:tavLst>
                                        <p:tav tm="0">
                                          <p:val>
                                            <p:strVal val="#ppt_x-#ppt_w/2"/>
                                          </p:val>
                                        </p:tav>
                                        <p:tav tm="100000">
                                          <p:val>
                                            <p:strVal val="#ppt_x"/>
                                          </p:val>
                                        </p:tav>
                                      </p:tavLst>
                                    </p:anim>
                                    <p:anim calcmode="lin" valueType="num">
                                      <p:cBhvr>
                                        <p:cTn id="92" dur="500" fill="hold"/>
                                        <p:tgtEl>
                                          <p:spTgt spid="12"/>
                                        </p:tgtEl>
                                        <p:attrNameLst>
                                          <p:attrName>ppt_y</p:attrName>
                                        </p:attrNameLst>
                                      </p:cBhvr>
                                      <p:tavLst>
                                        <p:tav tm="0">
                                          <p:val>
                                            <p:strVal val="#ppt_y"/>
                                          </p:val>
                                        </p:tav>
                                        <p:tav tm="100000">
                                          <p:val>
                                            <p:strVal val="#ppt_y"/>
                                          </p:val>
                                        </p:tav>
                                      </p:tavLst>
                                    </p:anim>
                                    <p:anim calcmode="lin" valueType="num">
                                      <p:cBhvr>
                                        <p:cTn id="93" dur="500" fill="hold"/>
                                        <p:tgtEl>
                                          <p:spTgt spid="12"/>
                                        </p:tgtEl>
                                        <p:attrNameLst>
                                          <p:attrName>ppt_w</p:attrName>
                                        </p:attrNameLst>
                                      </p:cBhvr>
                                      <p:tavLst>
                                        <p:tav tm="0">
                                          <p:val>
                                            <p:fltVal val="0"/>
                                          </p:val>
                                        </p:tav>
                                        <p:tav tm="100000">
                                          <p:val>
                                            <p:strVal val="#ppt_w"/>
                                          </p:val>
                                        </p:tav>
                                      </p:tavLst>
                                    </p:anim>
                                    <p:anim calcmode="lin" valueType="num">
                                      <p:cBhvr>
                                        <p:cTn id="94" dur="500" fill="hold"/>
                                        <p:tgtEl>
                                          <p:spTgt spid="12"/>
                                        </p:tgtEl>
                                        <p:attrNameLst>
                                          <p:attrName>ppt_h</p:attrName>
                                        </p:attrNameLst>
                                      </p:cBhvr>
                                      <p:tavLst>
                                        <p:tav tm="0">
                                          <p:val>
                                            <p:strVal val="#ppt_h"/>
                                          </p:val>
                                        </p:tav>
                                        <p:tav tm="100000">
                                          <p:val>
                                            <p:strVal val="#ppt_h"/>
                                          </p:val>
                                        </p:tav>
                                      </p:tavLst>
                                    </p:anim>
                                  </p:childTnLst>
                                </p:cTn>
                              </p:par>
                              <p:par>
                                <p:cTn id="95" presetID="17" presetClass="entr" presetSubtype="8" fill="hold" grpId="0" nodeType="with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ppt_x</p:attrName>
                                        </p:attrNameLst>
                                      </p:cBhvr>
                                      <p:tavLst>
                                        <p:tav tm="0">
                                          <p:val>
                                            <p:strVal val="#ppt_x-#ppt_w/2"/>
                                          </p:val>
                                        </p:tav>
                                        <p:tav tm="100000">
                                          <p:val>
                                            <p:strVal val="#ppt_x"/>
                                          </p:val>
                                        </p:tav>
                                      </p:tavLst>
                                    </p:anim>
                                    <p:anim calcmode="lin" valueType="num">
                                      <p:cBhvr>
                                        <p:cTn id="98" dur="500" fill="hold"/>
                                        <p:tgtEl>
                                          <p:spTgt spid="16"/>
                                        </p:tgtEl>
                                        <p:attrNameLst>
                                          <p:attrName>ppt_y</p:attrName>
                                        </p:attrNameLst>
                                      </p:cBhvr>
                                      <p:tavLst>
                                        <p:tav tm="0">
                                          <p:val>
                                            <p:strVal val="#ppt_y"/>
                                          </p:val>
                                        </p:tav>
                                        <p:tav tm="100000">
                                          <p:val>
                                            <p:strVal val="#ppt_y"/>
                                          </p:val>
                                        </p:tav>
                                      </p:tavLst>
                                    </p:anim>
                                    <p:anim calcmode="lin" valueType="num">
                                      <p:cBhvr>
                                        <p:cTn id="99" dur="500" fill="hold"/>
                                        <p:tgtEl>
                                          <p:spTgt spid="16"/>
                                        </p:tgtEl>
                                        <p:attrNameLst>
                                          <p:attrName>ppt_w</p:attrName>
                                        </p:attrNameLst>
                                      </p:cBhvr>
                                      <p:tavLst>
                                        <p:tav tm="0">
                                          <p:val>
                                            <p:fltVal val="0"/>
                                          </p:val>
                                        </p:tav>
                                        <p:tav tm="100000">
                                          <p:val>
                                            <p:strVal val="#ppt_w"/>
                                          </p:val>
                                        </p:tav>
                                      </p:tavLst>
                                    </p:anim>
                                    <p:anim calcmode="lin" valueType="num">
                                      <p:cBhvr>
                                        <p:cTn id="100" dur="500" fill="hold"/>
                                        <p:tgtEl>
                                          <p:spTgt spid="16"/>
                                        </p:tgtEl>
                                        <p:attrNameLst>
                                          <p:attrName>ppt_h</p:attrName>
                                        </p:attrNameLst>
                                      </p:cBhvr>
                                      <p:tavLst>
                                        <p:tav tm="0">
                                          <p:val>
                                            <p:strVal val="#ppt_h"/>
                                          </p:val>
                                        </p:tav>
                                        <p:tav tm="100000">
                                          <p:val>
                                            <p:strVal val="#ppt_h"/>
                                          </p:val>
                                        </p:tav>
                                      </p:tavLst>
                                    </p:anim>
                                  </p:childTnLst>
                                </p:cTn>
                              </p:par>
                              <p:par>
                                <p:cTn id="101" presetID="17" presetClass="entr" presetSubtype="8" fill="hold" grpId="0" nodeType="withEffect">
                                  <p:stCondLst>
                                    <p:cond delay="0"/>
                                  </p:stCondLst>
                                  <p:childTnLst>
                                    <p:set>
                                      <p:cBhvr>
                                        <p:cTn id="102" dur="1" fill="hold">
                                          <p:stCondLst>
                                            <p:cond delay="0"/>
                                          </p:stCondLst>
                                        </p:cTn>
                                        <p:tgtEl>
                                          <p:spTgt spid="13"/>
                                        </p:tgtEl>
                                        <p:attrNameLst>
                                          <p:attrName>style.visibility</p:attrName>
                                        </p:attrNameLst>
                                      </p:cBhvr>
                                      <p:to>
                                        <p:strVal val="visible"/>
                                      </p:to>
                                    </p:set>
                                    <p:anim calcmode="lin" valueType="num">
                                      <p:cBhvr>
                                        <p:cTn id="103" dur="500" fill="hold"/>
                                        <p:tgtEl>
                                          <p:spTgt spid="13"/>
                                        </p:tgtEl>
                                        <p:attrNameLst>
                                          <p:attrName>ppt_x</p:attrName>
                                        </p:attrNameLst>
                                      </p:cBhvr>
                                      <p:tavLst>
                                        <p:tav tm="0">
                                          <p:val>
                                            <p:strVal val="#ppt_x-#ppt_w/2"/>
                                          </p:val>
                                        </p:tav>
                                        <p:tav tm="100000">
                                          <p:val>
                                            <p:strVal val="#ppt_x"/>
                                          </p:val>
                                        </p:tav>
                                      </p:tavLst>
                                    </p:anim>
                                    <p:anim calcmode="lin" valueType="num">
                                      <p:cBhvr>
                                        <p:cTn id="104" dur="500" fill="hold"/>
                                        <p:tgtEl>
                                          <p:spTgt spid="13"/>
                                        </p:tgtEl>
                                        <p:attrNameLst>
                                          <p:attrName>ppt_y</p:attrName>
                                        </p:attrNameLst>
                                      </p:cBhvr>
                                      <p:tavLst>
                                        <p:tav tm="0">
                                          <p:val>
                                            <p:strVal val="#ppt_y"/>
                                          </p:val>
                                        </p:tav>
                                        <p:tav tm="100000">
                                          <p:val>
                                            <p:strVal val="#ppt_y"/>
                                          </p:val>
                                        </p:tav>
                                      </p:tavLst>
                                    </p:anim>
                                    <p:anim calcmode="lin" valueType="num">
                                      <p:cBhvr>
                                        <p:cTn id="105" dur="500" fill="hold"/>
                                        <p:tgtEl>
                                          <p:spTgt spid="13"/>
                                        </p:tgtEl>
                                        <p:attrNameLst>
                                          <p:attrName>ppt_w</p:attrName>
                                        </p:attrNameLst>
                                      </p:cBhvr>
                                      <p:tavLst>
                                        <p:tav tm="0">
                                          <p:val>
                                            <p:fltVal val="0"/>
                                          </p:val>
                                        </p:tav>
                                        <p:tav tm="100000">
                                          <p:val>
                                            <p:strVal val="#ppt_w"/>
                                          </p:val>
                                        </p:tav>
                                      </p:tavLst>
                                    </p:anim>
                                    <p:anim calcmode="lin" valueType="num">
                                      <p:cBhvr>
                                        <p:cTn id="106" dur="500" fill="hold"/>
                                        <p:tgtEl>
                                          <p:spTgt spid="13"/>
                                        </p:tgtEl>
                                        <p:attrNameLst>
                                          <p:attrName>ppt_h</p:attrName>
                                        </p:attrNameLst>
                                      </p:cBhvr>
                                      <p:tavLst>
                                        <p:tav tm="0">
                                          <p:val>
                                            <p:strVal val="#ppt_h"/>
                                          </p:val>
                                        </p:tav>
                                        <p:tav tm="100000">
                                          <p:val>
                                            <p:strVal val="#ppt_h"/>
                                          </p:val>
                                        </p:tav>
                                      </p:tavLst>
                                    </p:anim>
                                  </p:childTnLst>
                                </p:cTn>
                              </p:par>
                              <p:par>
                                <p:cTn id="107" presetID="17" presetClass="entr" presetSubtype="8" fill="hold" grpId="0" nodeType="withEffect">
                                  <p:stCondLst>
                                    <p:cond delay="0"/>
                                  </p:stCondLst>
                                  <p:childTnLst>
                                    <p:set>
                                      <p:cBhvr>
                                        <p:cTn id="108" dur="1" fill="hold">
                                          <p:stCondLst>
                                            <p:cond delay="0"/>
                                          </p:stCondLst>
                                        </p:cTn>
                                        <p:tgtEl>
                                          <p:spTgt spid="21"/>
                                        </p:tgtEl>
                                        <p:attrNameLst>
                                          <p:attrName>style.visibility</p:attrName>
                                        </p:attrNameLst>
                                      </p:cBhvr>
                                      <p:to>
                                        <p:strVal val="visible"/>
                                      </p:to>
                                    </p:set>
                                    <p:anim calcmode="lin" valueType="num">
                                      <p:cBhvr>
                                        <p:cTn id="109" dur="500" fill="hold"/>
                                        <p:tgtEl>
                                          <p:spTgt spid="21"/>
                                        </p:tgtEl>
                                        <p:attrNameLst>
                                          <p:attrName>ppt_x</p:attrName>
                                        </p:attrNameLst>
                                      </p:cBhvr>
                                      <p:tavLst>
                                        <p:tav tm="0">
                                          <p:val>
                                            <p:strVal val="#ppt_x-#ppt_w/2"/>
                                          </p:val>
                                        </p:tav>
                                        <p:tav tm="100000">
                                          <p:val>
                                            <p:strVal val="#ppt_x"/>
                                          </p:val>
                                        </p:tav>
                                      </p:tavLst>
                                    </p:anim>
                                    <p:anim calcmode="lin" valueType="num">
                                      <p:cBhvr>
                                        <p:cTn id="110" dur="500" fill="hold"/>
                                        <p:tgtEl>
                                          <p:spTgt spid="21"/>
                                        </p:tgtEl>
                                        <p:attrNameLst>
                                          <p:attrName>ppt_y</p:attrName>
                                        </p:attrNameLst>
                                      </p:cBhvr>
                                      <p:tavLst>
                                        <p:tav tm="0">
                                          <p:val>
                                            <p:strVal val="#ppt_y"/>
                                          </p:val>
                                        </p:tav>
                                        <p:tav tm="100000">
                                          <p:val>
                                            <p:strVal val="#ppt_y"/>
                                          </p:val>
                                        </p:tav>
                                      </p:tavLst>
                                    </p:anim>
                                    <p:anim calcmode="lin" valueType="num">
                                      <p:cBhvr>
                                        <p:cTn id="111" dur="500" fill="hold"/>
                                        <p:tgtEl>
                                          <p:spTgt spid="21"/>
                                        </p:tgtEl>
                                        <p:attrNameLst>
                                          <p:attrName>ppt_w</p:attrName>
                                        </p:attrNameLst>
                                      </p:cBhvr>
                                      <p:tavLst>
                                        <p:tav tm="0">
                                          <p:val>
                                            <p:fltVal val="0"/>
                                          </p:val>
                                        </p:tav>
                                        <p:tav tm="100000">
                                          <p:val>
                                            <p:strVal val="#ppt_w"/>
                                          </p:val>
                                        </p:tav>
                                      </p:tavLst>
                                    </p:anim>
                                    <p:anim calcmode="lin" valueType="num">
                                      <p:cBhvr>
                                        <p:cTn id="112" dur="500" fill="hold"/>
                                        <p:tgtEl>
                                          <p:spTgt spid="21"/>
                                        </p:tgtEl>
                                        <p:attrNameLst>
                                          <p:attrName>ppt_h</p:attrName>
                                        </p:attrNameLst>
                                      </p:cBhvr>
                                      <p:tavLst>
                                        <p:tav tm="0">
                                          <p:val>
                                            <p:strVal val="#ppt_h"/>
                                          </p:val>
                                        </p:tav>
                                        <p:tav tm="100000">
                                          <p:val>
                                            <p:strVal val="#ppt_h"/>
                                          </p:val>
                                        </p:tav>
                                      </p:tavLst>
                                    </p:anim>
                                  </p:childTnLst>
                                </p:cTn>
                              </p:par>
                              <p:par>
                                <p:cTn id="113" presetID="17" presetClass="entr" presetSubtype="8" fill="hold" grpId="0" nodeType="with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p:cTn id="115" dur="500" fill="hold"/>
                                        <p:tgtEl>
                                          <p:spTgt spid="22"/>
                                        </p:tgtEl>
                                        <p:attrNameLst>
                                          <p:attrName>ppt_x</p:attrName>
                                        </p:attrNameLst>
                                      </p:cBhvr>
                                      <p:tavLst>
                                        <p:tav tm="0">
                                          <p:val>
                                            <p:strVal val="#ppt_x-#ppt_w/2"/>
                                          </p:val>
                                        </p:tav>
                                        <p:tav tm="100000">
                                          <p:val>
                                            <p:strVal val="#ppt_x"/>
                                          </p:val>
                                        </p:tav>
                                      </p:tavLst>
                                    </p:anim>
                                    <p:anim calcmode="lin" valueType="num">
                                      <p:cBhvr>
                                        <p:cTn id="116" dur="500" fill="hold"/>
                                        <p:tgtEl>
                                          <p:spTgt spid="22"/>
                                        </p:tgtEl>
                                        <p:attrNameLst>
                                          <p:attrName>ppt_y</p:attrName>
                                        </p:attrNameLst>
                                      </p:cBhvr>
                                      <p:tavLst>
                                        <p:tav tm="0">
                                          <p:val>
                                            <p:strVal val="#ppt_y"/>
                                          </p:val>
                                        </p:tav>
                                        <p:tav tm="100000">
                                          <p:val>
                                            <p:strVal val="#ppt_y"/>
                                          </p:val>
                                        </p:tav>
                                      </p:tavLst>
                                    </p:anim>
                                    <p:anim calcmode="lin" valueType="num">
                                      <p:cBhvr>
                                        <p:cTn id="117" dur="500" fill="hold"/>
                                        <p:tgtEl>
                                          <p:spTgt spid="22"/>
                                        </p:tgtEl>
                                        <p:attrNameLst>
                                          <p:attrName>ppt_w</p:attrName>
                                        </p:attrNameLst>
                                      </p:cBhvr>
                                      <p:tavLst>
                                        <p:tav tm="0">
                                          <p:val>
                                            <p:fltVal val="0"/>
                                          </p:val>
                                        </p:tav>
                                        <p:tav tm="100000">
                                          <p:val>
                                            <p:strVal val="#ppt_w"/>
                                          </p:val>
                                        </p:tav>
                                      </p:tavLst>
                                    </p:anim>
                                    <p:anim calcmode="lin" valueType="num">
                                      <p:cBhvr>
                                        <p:cTn id="118" dur="500" fill="hold"/>
                                        <p:tgtEl>
                                          <p:spTgt spid="22"/>
                                        </p:tgtEl>
                                        <p:attrNameLst>
                                          <p:attrName>ppt_h</p:attrName>
                                        </p:attrNameLst>
                                      </p:cBhvr>
                                      <p:tavLst>
                                        <p:tav tm="0">
                                          <p:val>
                                            <p:strVal val="#ppt_h"/>
                                          </p:val>
                                        </p:tav>
                                        <p:tav tm="100000">
                                          <p:val>
                                            <p:strVal val="#ppt_h"/>
                                          </p:val>
                                        </p:tav>
                                      </p:tavLst>
                                    </p:anim>
                                  </p:childTnLst>
                                </p:cTn>
                              </p:par>
                              <p:par>
                                <p:cTn id="119" presetID="17" presetClass="entr" presetSubtype="8" fill="hold" grpId="0" nodeType="withEffect">
                                  <p:stCondLst>
                                    <p:cond delay="0"/>
                                  </p:stCondLst>
                                  <p:childTnLst>
                                    <p:set>
                                      <p:cBhvr>
                                        <p:cTn id="120" dur="1" fill="hold">
                                          <p:stCondLst>
                                            <p:cond delay="0"/>
                                          </p:stCondLst>
                                        </p:cTn>
                                        <p:tgtEl>
                                          <p:spTgt spid="23"/>
                                        </p:tgtEl>
                                        <p:attrNameLst>
                                          <p:attrName>style.visibility</p:attrName>
                                        </p:attrNameLst>
                                      </p:cBhvr>
                                      <p:to>
                                        <p:strVal val="visible"/>
                                      </p:to>
                                    </p:set>
                                    <p:anim calcmode="lin" valueType="num">
                                      <p:cBhvr>
                                        <p:cTn id="121" dur="500" fill="hold"/>
                                        <p:tgtEl>
                                          <p:spTgt spid="23"/>
                                        </p:tgtEl>
                                        <p:attrNameLst>
                                          <p:attrName>ppt_x</p:attrName>
                                        </p:attrNameLst>
                                      </p:cBhvr>
                                      <p:tavLst>
                                        <p:tav tm="0">
                                          <p:val>
                                            <p:strVal val="#ppt_x-#ppt_w/2"/>
                                          </p:val>
                                        </p:tav>
                                        <p:tav tm="100000">
                                          <p:val>
                                            <p:strVal val="#ppt_x"/>
                                          </p:val>
                                        </p:tav>
                                      </p:tavLst>
                                    </p:anim>
                                    <p:anim calcmode="lin" valueType="num">
                                      <p:cBhvr>
                                        <p:cTn id="122" dur="500" fill="hold"/>
                                        <p:tgtEl>
                                          <p:spTgt spid="23"/>
                                        </p:tgtEl>
                                        <p:attrNameLst>
                                          <p:attrName>ppt_y</p:attrName>
                                        </p:attrNameLst>
                                      </p:cBhvr>
                                      <p:tavLst>
                                        <p:tav tm="0">
                                          <p:val>
                                            <p:strVal val="#ppt_y"/>
                                          </p:val>
                                        </p:tav>
                                        <p:tav tm="100000">
                                          <p:val>
                                            <p:strVal val="#ppt_y"/>
                                          </p:val>
                                        </p:tav>
                                      </p:tavLst>
                                    </p:anim>
                                    <p:anim calcmode="lin" valueType="num">
                                      <p:cBhvr>
                                        <p:cTn id="123" dur="500" fill="hold"/>
                                        <p:tgtEl>
                                          <p:spTgt spid="23"/>
                                        </p:tgtEl>
                                        <p:attrNameLst>
                                          <p:attrName>ppt_w</p:attrName>
                                        </p:attrNameLst>
                                      </p:cBhvr>
                                      <p:tavLst>
                                        <p:tav tm="0">
                                          <p:val>
                                            <p:fltVal val="0"/>
                                          </p:val>
                                        </p:tav>
                                        <p:tav tm="100000">
                                          <p:val>
                                            <p:strVal val="#ppt_w"/>
                                          </p:val>
                                        </p:tav>
                                      </p:tavLst>
                                    </p:anim>
                                    <p:anim calcmode="lin" valueType="num">
                                      <p:cBhvr>
                                        <p:cTn id="124" dur="500" fill="hold"/>
                                        <p:tgtEl>
                                          <p:spTgt spid="23"/>
                                        </p:tgtEl>
                                        <p:attrNameLst>
                                          <p:attrName>ppt_h</p:attrName>
                                        </p:attrNameLst>
                                      </p:cBhvr>
                                      <p:tavLst>
                                        <p:tav tm="0">
                                          <p:val>
                                            <p:strVal val="#ppt_h"/>
                                          </p:val>
                                        </p:tav>
                                        <p:tav tm="100000">
                                          <p:val>
                                            <p:strVal val="#ppt_h"/>
                                          </p:val>
                                        </p:tav>
                                      </p:tavLst>
                                    </p:anim>
                                  </p:childTnLst>
                                </p:cTn>
                              </p:par>
                              <p:par>
                                <p:cTn id="125" presetID="17" presetClass="entr" presetSubtype="8" fill="hold" grpId="0" nodeType="withEffect">
                                  <p:stCondLst>
                                    <p:cond delay="0"/>
                                  </p:stCondLst>
                                  <p:childTnLst>
                                    <p:set>
                                      <p:cBhvr>
                                        <p:cTn id="126" dur="1" fill="hold">
                                          <p:stCondLst>
                                            <p:cond delay="0"/>
                                          </p:stCondLst>
                                        </p:cTn>
                                        <p:tgtEl>
                                          <p:spTgt spid="24"/>
                                        </p:tgtEl>
                                        <p:attrNameLst>
                                          <p:attrName>style.visibility</p:attrName>
                                        </p:attrNameLst>
                                      </p:cBhvr>
                                      <p:to>
                                        <p:strVal val="visible"/>
                                      </p:to>
                                    </p:set>
                                    <p:anim calcmode="lin" valueType="num">
                                      <p:cBhvr>
                                        <p:cTn id="127" dur="500" fill="hold"/>
                                        <p:tgtEl>
                                          <p:spTgt spid="24"/>
                                        </p:tgtEl>
                                        <p:attrNameLst>
                                          <p:attrName>ppt_x</p:attrName>
                                        </p:attrNameLst>
                                      </p:cBhvr>
                                      <p:tavLst>
                                        <p:tav tm="0">
                                          <p:val>
                                            <p:strVal val="#ppt_x-#ppt_w/2"/>
                                          </p:val>
                                        </p:tav>
                                        <p:tav tm="100000">
                                          <p:val>
                                            <p:strVal val="#ppt_x"/>
                                          </p:val>
                                        </p:tav>
                                      </p:tavLst>
                                    </p:anim>
                                    <p:anim calcmode="lin" valueType="num">
                                      <p:cBhvr>
                                        <p:cTn id="128" dur="500" fill="hold"/>
                                        <p:tgtEl>
                                          <p:spTgt spid="24"/>
                                        </p:tgtEl>
                                        <p:attrNameLst>
                                          <p:attrName>ppt_y</p:attrName>
                                        </p:attrNameLst>
                                      </p:cBhvr>
                                      <p:tavLst>
                                        <p:tav tm="0">
                                          <p:val>
                                            <p:strVal val="#ppt_y"/>
                                          </p:val>
                                        </p:tav>
                                        <p:tav tm="100000">
                                          <p:val>
                                            <p:strVal val="#ppt_y"/>
                                          </p:val>
                                        </p:tav>
                                      </p:tavLst>
                                    </p:anim>
                                    <p:anim calcmode="lin" valueType="num">
                                      <p:cBhvr>
                                        <p:cTn id="129" dur="500" fill="hold"/>
                                        <p:tgtEl>
                                          <p:spTgt spid="24"/>
                                        </p:tgtEl>
                                        <p:attrNameLst>
                                          <p:attrName>ppt_w</p:attrName>
                                        </p:attrNameLst>
                                      </p:cBhvr>
                                      <p:tavLst>
                                        <p:tav tm="0">
                                          <p:val>
                                            <p:fltVal val="0"/>
                                          </p:val>
                                        </p:tav>
                                        <p:tav tm="100000">
                                          <p:val>
                                            <p:strVal val="#ppt_w"/>
                                          </p:val>
                                        </p:tav>
                                      </p:tavLst>
                                    </p:anim>
                                    <p:anim calcmode="lin" valueType="num">
                                      <p:cBhvr>
                                        <p:cTn id="130" dur="500" fill="hold"/>
                                        <p:tgtEl>
                                          <p:spTgt spid="24"/>
                                        </p:tgtEl>
                                        <p:attrNameLst>
                                          <p:attrName>ppt_h</p:attrName>
                                        </p:attrNameLst>
                                      </p:cBhvr>
                                      <p:tavLst>
                                        <p:tav tm="0">
                                          <p:val>
                                            <p:strVal val="#ppt_h"/>
                                          </p:val>
                                        </p:tav>
                                        <p:tav tm="100000">
                                          <p:val>
                                            <p:strVal val="#ppt_h"/>
                                          </p:val>
                                        </p:tav>
                                      </p:tavLst>
                                    </p:anim>
                                  </p:childTnLst>
                                </p:cTn>
                              </p:par>
                              <p:par>
                                <p:cTn id="131" presetID="17" presetClass="entr" presetSubtype="8" fill="hold" grpId="0" nodeType="with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p:cTn id="133" dur="500" fill="hold"/>
                                        <p:tgtEl>
                                          <p:spTgt spid="25"/>
                                        </p:tgtEl>
                                        <p:attrNameLst>
                                          <p:attrName>ppt_x</p:attrName>
                                        </p:attrNameLst>
                                      </p:cBhvr>
                                      <p:tavLst>
                                        <p:tav tm="0">
                                          <p:val>
                                            <p:strVal val="#ppt_x-#ppt_w/2"/>
                                          </p:val>
                                        </p:tav>
                                        <p:tav tm="100000">
                                          <p:val>
                                            <p:strVal val="#ppt_x"/>
                                          </p:val>
                                        </p:tav>
                                      </p:tavLst>
                                    </p:anim>
                                    <p:anim calcmode="lin" valueType="num">
                                      <p:cBhvr>
                                        <p:cTn id="134" dur="500" fill="hold"/>
                                        <p:tgtEl>
                                          <p:spTgt spid="25"/>
                                        </p:tgtEl>
                                        <p:attrNameLst>
                                          <p:attrName>ppt_y</p:attrName>
                                        </p:attrNameLst>
                                      </p:cBhvr>
                                      <p:tavLst>
                                        <p:tav tm="0">
                                          <p:val>
                                            <p:strVal val="#ppt_y"/>
                                          </p:val>
                                        </p:tav>
                                        <p:tav tm="100000">
                                          <p:val>
                                            <p:strVal val="#ppt_y"/>
                                          </p:val>
                                        </p:tav>
                                      </p:tavLst>
                                    </p:anim>
                                    <p:anim calcmode="lin" valueType="num">
                                      <p:cBhvr>
                                        <p:cTn id="135" dur="500" fill="hold"/>
                                        <p:tgtEl>
                                          <p:spTgt spid="25"/>
                                        </p:tgtEl>
                                        <p:attrNameLst>
                                          <p:attrName>ppt_w</p:attrName>
                                        </p:attrNameLst>
                                      </p:cBhvr>
                                      <p:tavLst>
                                        <p:tav tm="0">
                                          <p:val>
                                            <p:fltVal val="0"/>
                                          </p:val>
                                        </p:tav>
                                        <p:tav tm="100000">
                                          <p:val>
                                            <p:strVal val="#ppt_w"/>
                                          </p:val>
                                        </p:tav>
                                      </p:tavLst>
                                    </p:anim>
                                    <p:anim calcmode="lin" valueType="num">
                                      <p:cBhvr>
                                        <p:cTn id="136" dur="500" fill="hold"/>
                                        <p:tgtEl>
                                          <p:spTgt spid="25"/>
                                        </p:tgtEl>
                                        <p:attrNameLst>
                                          <p:attrName>ppt_h</p:attrName>
                                        </p:attrNameLst>
                                      </p:cBhvr>
                                      <p:tavLst>
                                        <p:tav tm="0">
                                          <p:val>
                                            <p:strVal val="#ppt_h"/>
                                          </p:val>
                                        </p:tav>
                                        <p:tav tm="100000">
                                          <p:val>
                                            <p:strVal val="#ppt_h"/>
                                          </p:val>
                                        </p:tav>
                                      </p:tavLst>
                                    </p:anim>
                                  </p:childTnLst>
                                </p:cTn>
                              </p:par>
                              <p:par>
                                <p:cTn id="137" presetID="17" presetClass="entr" presetSubtype="8" fill="hold" grpId="0" nodeType="withEffect">
                                  <p:stCondLst>
                                    <p:cond delay="0"/>
                                  </p:stCondLst>
                                  <p:childTnLst>
                                    <p:set>
                                      <p:cBhvr>
                                        <p:cTn id="138" dur="1" fill="hold">
                                          <p:stCondLst>
                                            <p:cond delay="0"/>
                                          </p:stCondLst>
                                        </p:cTn>
                                        <p:tgtEl>
                                          <p:spTgt spid="31"/>
                                        </p:tgtEl>
                                        <p:attrNameLst>
                                          <p:attrName>style.visibility</p:attrName>
                                        </p:attrNameLst>
                                      </p:cBhvr>
                                      <p:to>
                                        <p:strVal val="visible"/>
                                      </p:to>
                                    </p:set>
                                    <p:anim calcmode="lin" valueType="num">
                                      <p:cBhvr>
                                        <p:cTn id="139" dur="500" fill="hold"/>
                                        <p:tgtEl>
                                          <p:spTgt spid="31"/>
                                        </p:tgtEl>
                                        <p:attrNameLst>
                                          <p:attrName>ppt_x</p:attrName>
                                        </p:attrNameLst>
                                      </p:cBhvr>
                                      <p:tavLst>
                                        <p:tav tm="0">
                                          <p:val>
                                            <p:strVal val="#ppt_x-#ppt_w/2"/>
                                          </p:val>
                                        </p:tav>
                                        <p:tav tm="100000">
                                          <p:val>
                                            <p:strVal val="#ppt_x"/>
                                          </p:val>
                                        </p:tav>
                                      </p:tavLst>
                                    </p:anim>
                                    <p:anim calcmode="lin" valueType="num">
                                      <p:cBhvr>
                                        <p:cTn id="140" dur="500" fill="hold"/>
                                        <p:tgtEl>
                                          <p:spTgt spid="31"/>
                                        </p:tgtEl>
                                        <p:attrNameLst>
                                          <p:attrName>ppt_y</p:attrName>
                                        </p:attrNameLst>
                                      </p:cBhvr>
                                      <p:tavLst>
                                        <p:tav tm="0">
                                          <p:val>
                                            <p:strVal val="#ppt_y"/>
                                          </p:val>
                                        </p:tav>
                                        <p:tav tm="100000">
                                          <p:val>
                                            <p:strVal val="#ppt_y"/>
                                          </p:val>
                                        </p:tav>
                                      </p:tavLst>
                                    </p:anim>
                                    <p:anim calcmode="lin" valueType="num">
                                      <p:cBhvr>
                                        <p:cTn id="141" dur="500" fill="hold"/>
                                        <p:tgtEl>
                                          <p:spTgt spid="31"/>
                                        </p:tgtEl>
                                        <p:attrNameLst>
                                          <p:attrName>ppt_w</p:attrName>
                                        </p:attrNameLst>
                                      </p:cBhvr>
                                      <p:tavLst>
                                        <p:tav tm="0">
                                          <p:val>
                                            <p:fltVal val="0"/>
                                          </p:val>
                                        </p:tav>
                                        <p:tav tm="100000">
                                          <p:val>
                                            <p:strVal val="#ppt_w"/>
                                          </p:val>
                                        </p:tav>
                                      </p:tavLst>
                                    </p:anim>
                                    <p:anim calcmode="lin" valueType="num">
                                      <p:cBhvr>
                                        <p:cTn id="142" dur="500" fill="hold"/>
                                        <p:tgtEl>
                                          <p:spTgt spid="31"/>
                                        </p:tgtEl>
                                        <p:attrNameLst>
                                          <p:attrName>ppt_h</p:attrName>
                                        </p:attrNameLst>
                                      </p:cBhvr>
                                      <p:tavLst>
                                        <p:tav tm="0">
                                          <p:val>
                                            <p:strVal val="#ppt_h"/>
                                          </p:val>
                                        </p:tav>
                                        <p:tav tm="100000">
                                          <p:val>
                                            <p:strVal val="#ppt_h"/>
                                          </p:val>
                                        </p:tav>
                                      </p:tavLst>
                                    </p:anim>
                                  </p:childTnLst>
                                </p:cTn>
                              </p:par>
                              <p:par>
                                <p:cTn id="143" presetID="17" presetClass="entr" presetSubtype="8" fill="hold" grpId="0" nodeType="withEffect">
                                  <p:stCondLst>
                                    <p:cond delay="0"/>
                                  </p:stCondLst>
                                  <p:childTnLst>
                                    <p:set>
                                      <p:cBhvr>
                                        <p:cTn id="144" dur="1" fill="hold">
                                          <p:stCondLst>
                                            <p:cond delay="0"/>
                                          </p:stCondLst>
                                        </p:cTn>
                                        <p:tgtEl>
                                          <p:spTgt spid="30"/>
                                        </p:tgtEl>
                                        <p:attrNameLst>
                                          <p:attrName>style.visibility</p:attrName>
                                        </p:attrNameLst>
                                      </p:cBhvr>
                                      <p:to>
                                        <p:strVal val="visible"/>
                                      </p:to>
                                    </p:set>
                                    <p:anim calcmode="lin" valueType="num">
                                      <p:cBhvr>
                                        <p:cTn id="145" dur="500" fill="hold"/>
                                        <p:tgtEl>
                                          <p:spTgt spid="30"/>
                                        </p:tgtEl>
                                        <p:attrNameLst>
                                          <p:attrName>ppt_x</p:attrName>
                                        </p:attrNameLst>
                                      </p:cBhvr>
                                      <p:tavLst>
                                        <p:tav tm="0">
                                          <p:val>
                                            <p:strVal val="#ppt_x-#ppt_w/2"/>
                                          </p:val>
                                        </p:tav>
                                        <p:tav tm="100000">
                                          <p:val>
                                            <p:strVal val="#ppt_x"/>
                                          </p:val>
                                        </p:tav>
                                      </p:tavLst>
                                    </p:anim>
                                    <p:anim calcmode="lin" valueType="num">
                                      <p:cBhvr>
                                        <p:cTn id="146" dur="500" fill="hold"/>
                                        <p:tgtEl>
                                          <p:spTgt spid="30"/>
                                        </p:tgtEl>
                                        <p:attrNameLst>
                                          <p:attrName>ppt_y</p:attrName>
                                        </p:attrNameLst>
                                      </p:cBhvr>
                                      <p:tavLst>
                                        <p:tav tm="0">
                                          <p:val>
                                            <p:strVal val="#ppt_y"/>
                                          </p:val>
                                        </p:tav>
                                        <p:tav tm="100000">
                                          <p:val>
                                            <p:strVal val="#ppt_y"/>
                                          </p:val>
                                        </p:tav>
                                      </p:tavLst>
                                    </p:anim>
                                    <p:anim calcmode="lin" valueType="num">
                                      <p:cBhvr>
                                        <p:cTn id="147" dur="500" fill="hold"/>
                                        <p:tgtEl>
                                          <p:spTgt spid="30"/>
                                        </p:tgtEl>
                                        <p:attrNameLst>
                                          <p:attrName>ppt_w</p:attrName>
                                        </p:attrNameLst>
                                      </p:cBhvr>
                                      <p:tavLst>
                                        <p:tav tm="0">
                                          <p:val>
                                            <p:fltVal val="0"/>
                                          </p:val>
                                        </p:tav>
                                        <p:tav tm="100000">
                                          <p:val>
                                            <p:strVal val="#ppt_w"/>
                                          </p:val>
                                        </p:tav>
                                      </p:tavLst>
                                    </p:anim>
                                    <p:anim calcmode="lin" valueType="num">
                                      <p:cBhvr>
                                        <p:cTn id="148" dur="500" fill="hold"/>
                                        <p:tgtEl>
                                          <p:spTgt spid="30"/>
                                        </p:tgtEl>
                                        <p:attrNameLst>
                                          <p:attrName>ppt_h</p:attrName>
                                        </p:attrNameLst>
                                      </p:cBhvr>
                                      <p:tavLst>
                                        <p:tav tm="0">
                                          <p:val>
                                            <p:strVal val="#ppt_h"/>
                                          </p:val>
                                        </p:tav>
                                        <p:tav tm="100000">
                                          <p:val>
                                            <p:strVal val="#ppt_h"/>
                                          </p:val>
                                        </p:tav>
                                      </p:tavLst>
                                    </p:anim>
                                  </p:childTnLst>
                                </p:cTn>
                              </p:par>
                              <p:par>
                                <p:cTn id="149" presetID="17" presetClass="entr" presetSubtype="8" fill="hold" grpId="0" nodeType="withEffect">
                                  <p:stCondLst>
                                    <p:cond delay="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500" fill="hold"/>
                                        <p:tgtEl>
                                          <p:spTgt spid="27"/>
                                        </p:tgtEl>
                                        <p:attrNameLst>
                                          <p:attrName>ppt_x</p:attrName>
                                        </p:attrNameLst>
                                      </p:cBhvr>
                                      <p:tavLst>
                                        <p:tav tm="0">
                                          <p:val>
                                            <p:strVal val="#ppt_x-#ppt_w/2"/>
                                          </p:val>
                                        </p:tav>
                                        <p:tav tm="100000">
                                          <p:val>
                                            <p:strVal val="#ppt_x"/>
                                          </p:val>
                                        </p:tav>
                                      </p:tavLst>
                                    </p:anim>
                                    <p:anim calcmode="lin" valueType="num">
                                      <p:cBhvr>
                                        <p:cTn id="152" dur="500" fill="hold"/>
                                        <p:tgtEl>
                                          <p:spTgt spid="27"/>
                                        </p:tgtEl>
                                        <p:attrNameLst>
                                          <p:attrName>ppt_y</p:attrName>
                                        </p:attrNameLst>
                                      </p:cBhvr>
                                      <p:tavLst>
                                        <p:tav tm="0">
                                          <p:val>
                                            <p:strVal val="#ppt_y"/>
                                          </p:val>
                                        </p:tav>
                                        <p:tav tm="100000">
                                          <p:val>
                                            <p:strVal val="#ppt_y"/>
                                          </p:val>
                                        </p:tav>
                                      </p:tavLst>
                                    </p:anim>
                                    <p:anim calcmode="lin" valueType="num">
                                      <p:cBhvr>
                                        <p:cTn id="153" dur="500" fill="hold"/>
                                        <p:tgtEl>
                                          <p:spTgt spid="27"/>
                                        </p:tgtEl>
                                        <p:attrNameLst>
                                          <p:attrName>ppt_w</p:attrName>
                                        </p:attrNameLst>
                                      </p:cBhvr>
                                      <p:tavLst>
                                        <p:tav tm="0">
                                          <p:val>
                                            <p:fltVal val="0"/>
                                          </p:val>
                                        </p:tav>
                                        <p:tav tm="100000">
                                          <p:val>
                                            <p:strVal val="#ppt_w"/>
                                          </p:val>
                                        </p:tav>
                                      </p:tavLst>
                                    </p:anim>
                                    <p:anim calcmode="lin" valueType="num">
                                      <p:cBhvr>
                                        <p:cTn id="154" dur="500" fill="hold"/>
                                        <p:tgtEl>
                                          <p:spTgt spid="27"/>
                                        </p:tgtEl>
                                        <p:attrNameLst>
                                          <p:attrName>ppt_h</p:attrName>
                                        </p:attrNameLst>
                                      </p:cBhvr>
                                      <p:tavLst>
                                        <p:tav tm="0">
                                          <p:val>
                                            <p:strVal val="#ppt_h"/>
                                          </p:val>
                                        </p:tav>
                                        <p:tav tm="100000">
                                          <p:val>
                                            <p:strVal val="#ppt_h"/>
                                          </p:val>
                                        </p:tav>
                                      </p:tavLst>
                                    </p:anim>
                                  </p:childTnLst>
                                </p:cTn>
                              </p:par>
                              <p:par>
                                <p:cTn id="155" presetID="17" presetClass="entr" presetSubtype="8" fill="hold" grpId="0" nodeType="withEffect">
                                  <p:stCondLst>
                                    <p:cond delay="0"/>
                                  </p:stCondLst>
                                  <p:childTnLst>
                                    <p:set>
                                      <p:cBhvr>
                                        <p:cTn id="156" dur="1" fill="hold">
                                          <p:stCondLst>
                                            <p:cond delay="0"/>
                                          </p:stCondLst>
                                        </p:cTn>
                                        <p:tgtEl>
                                          <p:spTgt spid="26"/>
                                        </p:tgtEl>
                                        <p:attrNameLst>
                                          <p:attrName>style.visibility</p:attrName>
                                        </p:attrNameLst>
                                      </p:cBhvr>
                                      <p:to>
                                        <p:strVal val="visible"/>
                                      </p:to>
                                    </p:set>
                                    <p:anim calcmode="lin" valueType="num">
                                      <p:cBhvr>
                                        <p:cTn id="157" dur="500" fill="hold"/>
                                        <p:tgtEl>
                                          <p:spTgt spid="26"/>
                                        </p:tgtEl>
                                        <p:attrNameLst>
                                          <p:attrName>ppt_x</p:attrName>
                                        </p:attrNameLst>
                                      </p:cBhvr>
                                      <p:tavLst>
                                        <p:tav tm="0">
                                          <p:val>
                                            <p:strVal val="#ppt_x-#ppt_w/2"/>
                                          </p:val>
                                        </p:tav>
                                        <p:tav tm="100000">
                                          <p:val>
                                            <p:strVal val="#ppt_x"/>
                                          </p:val>
                                        </p:tav>
                                      </p:tavLst>
                                    </p:anim>
                                    <p:anim calcmode="lin" valueType="num">
                                      <p:cBhvr>
                                        <p:cTn id="158" dur="500" fill="hold"/>
                                        <p:tgtEl>
                                          <p:spTgt spid="26"/>
                                        </p:tgtEl>
                                        <p:attrNameLst>
                                          <p:attrName>ppt_y</p:attrName>
                                        </p:attrNameLst>
                                      </p:cBhvr>
                                      <p:tavLst>
                                        <p:tav tm="0">
                                          <p:val>
                                            <p:strVal val="#ppt_y"/>
                                          </p:val>
                                        </p:tav>
                                        <p:tav tm="100000">
                                          <p:val>
                                            <p:strVal val="#ppt_y"/>
                                          </p:val>
                                        </p:tav>
                                      </p:tavLst>
                                    </p:anim>
                                    <p:anim calcmode="lin" valueType="num">
                                      <p:cBhvr>
                                        <p:cTn id="159" dur="500" fill="hold"/>
                                        <p:tgtEl>
                                          <p:spTgt spid="26"/>
                                        </p:tgtEl>
                                        <p:attrNameLst>
                                          <p:attrName>ppt_w</p:attrName>
                                        </p:attrNameLst>
                                      </p:cBhvr>
                                      <p:tavLst>
                                        <p:tav tm="0">
                                          <p:val>
                                            <p:fltVal val="0"/>
                                          </p:val>
                                        </p:tav>
                                        <p:tav tm="100000">
                                          <p:val>
                                            <p:strVal val="#ppt_w"/>
                                          </p:val>
                                        </p:tav>
                                      </p:tavLst>
                                    </p:anim>
                                    <p:anim calcmode="lin" valueType="num">
                                      <p:cBhvr>
                                        <p:cTn id="160" dur="500" fill="hold"/>
                                        <p:tgtEl>
                                          <p:spTgt spid="26"/>
                                        </p:tgtEl>
                                        <p:attrNameLst>
                                          <p:attrName>ppt_h</p:attrName>
                                        </p:attrNameLst>
                                      </p:cBhvr>
                                      <p:tavLst>
                                        <p:tav tm="0">
                                          <p:val>
                                            <p:strVal val="#ppt_h"/>
                                          </p:val>
                                        </p:tav>
                                        <p:tav tm="100000">
                                          <p:val>
                                            <p:strVal val="#ppt_h"/>
                                          </p:val>
                                        </p:tav>
                                      </p:tavLst>
                                    </p:anim>
                                  </p:childTnLst>
                                </p:cTn>
                              </p:par>
                              <p:par>
                                <p:cTn id="161" presetID="17" presetClass="entr" presetSubtype="8" fill="hold" grpId="0" nodeType="withEffect">
                                  <p:stCondLst>
                                    <p:cond delay="0"/>
                                  </p:stCondLst>
                                  <p:childTnLst>
                                    <p:set>
                                      <p:cBhvr>
                                        <p:cTn id="162" dur="1" fill="hold">
                                          <p:stCondLst>
                                            <p:cond delay="0"/>
                                          </p:stCondLst>
                                        </p:cTn>
                                        <p:tgtEl>
                                          <p:spTgt spid="38"/>
                                        </p:tgtEl>
                                        <p:attrNameLst>
                                          <p:attrName>style.visibility</p:attrName>
                                        </p:attrNameLst>
                                      </p:cBhvr>
                                      <p:to>
                                        <p:strVal val="visible"/>
                                      </p:to>
                                    </p:set>
                                    <p:anim calcmode="lin" valueType="num">
                                      <p:cBhvr>
                                        <p:cTn id="163" dur="500" fill="hold"/>
                                        <p:tgtEl>
                                          <p:spTgt spid="38"/>
                                        </p:tgtEl>
                                        <p:attrNameLst>
                                          <p:attrName>ppt_x</p:attrName>
                                        </p:attrNameLst>
                                      </p:cBhvr>
                                      <p:tavLst>
                                        <p:tav tm="0">
                                          <p:val>
                                            <p:strVal val="#ppt_x-#ppt_w/2"/>
                                          </p:val>
                                        </p:tav>
                                        <p:tav tm="100000">
                                          <p:val>
                                            <p:strVal val="#ppt_x"/>
                                          </p:val>
                                        </p:tav>
                                      </p:tavLst>
                                    </p:anim>
                                    <p:anim calcmode="lin" valueType="num">
                                      <p:cBhvr>
                                        <p:cTn id="164" dur="500" fill="hold"/>
                                        <p:tgtEl>
                                          <p:spTgt spid="38"/>
                                        </p:tgtEl>
                                        <p:attrNameLst>
                                          <p:attrName>ppt_y</p:attrName>
                                        </p:attrNameLst>
                                      </p:cBhvr>
                                      <p:tavLst>
                                        <p:tav tm="0">
                                          <p:val>
                                            <p:strVal val="#ppt_y"/>
                                          </p:val>
                                        </p:tav>
                                        <p:tav tm="100000">
                                          <p:val>
                                            <p:strVal val="#ppt_y"/>
                                          </p:val>
                                        </p:tav>
                                      </p:tavLst>
                                    </p:anim>
                                    <p:anim calcmode="lin" valueType="num">
                                      <p:cBhvr>
                                        <p:cTn id="165" dur="500" fill="hold"/>
                                        <p:tgtEl>
                                          <p:spTgt spid="38"/>
                                        </p:tgtEl>
                                        <p:attrNameLst>
                                          <p:attrName>ppt_w</p:attrName>
                                        </p:attrNameLst>
                                      </p:cBhvr>
                                      <p:tavLst>
                                        <p:tav tm="0">
                                          <p:val>
                                            <p:fltVal val="0"/>
                                          </p:val>
                                        </p:tav>
                                        <p:tav tm="100000">
                                          <p:val>
                                            <p:strVal val="#ppt_w"/>
                                          </p:val>
                                        </p:tav>
                                      </p:tavLst>
                                    </p:anim>
                                    <p:anim calcmode="lin" valueType="num">
                                      <p:cBhvr>
                                        <p:cTn id="166" dur="500" fill="hold"/>
                                        <p:tgtEl>
                                          <p:spTgt spid="38"/>
                                        </p:tgtEl>
                                        <p:attrNameLst>
                                          <p:attrName>ppt_h</p:attrName>
                                        </p:attrNameLst>
                                      </p:cBhvr>
                                      <p:tavLst>
                                        <p:tav tm="0">
                                          <p:val>
                                            <p:strVal val="#ppt_h"/>
                                          </p:val>
                                        </p:tav>
                                        <p:tav tm="100000">
                                          <p:val>
                                            <p:strVal val="#ppt_h"/>
                                          </p:val>
                                        </p:tav>
                                      </p:tavLst>
                                    </p:anim>
                                  </p:childTnLst>
                                </p:cTn>
                              </p:par>
                              <p:par>
                                <p:cTn id="167" presetID="17" presetClass="entr" presetSubtype="8" fill="hold" grpId="0" nodeType="withEffect">
                                  <p:stCondLst>
                                    <p:cond delay="0"/>
                                  </p:stCondLst>
                                  <p:childTnLst>
                                    <p:set>
                                      <p:cBhvr>
                                        <p:cTn id="168" dur="1" fill="hold">
                                          <p:stCondLst>
                                            <p:cond delay="0"/>
                                          </p:stCondLst>
                                        </p:cTn>
                                        <p:tgtEl>
                                          <p:spTgt spid="29"/>
                                        </p:tgtEl>
                                        <p:attrNameLst>
                                          <p:attrName>style.visibility</p:attrName>
                                        </p:attrNameLst>
                                      </p:cBhvr>
                                      <p:to>
                                        <p:strVal val="visible"/>
                                      </p:to>
                                    </p:set>
                                    <p:anim calcmode="lin" valueType="num">
                                      <p:cBhvr>
                                        <p:cTn id="169" dur="500" fill="hold"/>
                                        <p:tgtEl>
                                          <p:spTgt spid="29"/>
                                        </p:tgtEl>
                                        <p:attrNameLst>
                                          <p:attrName>ppt_x</p:attrName>
                                        </p:attrNameLst>
                                      </p:cBhvr>
                                      <p:tavLst>
                                        <p:tav tm="0">
                                          <p:val>
                                            <p:strVal val="#ppt_x-#ppt_w/2"/>
                                          </p:val>
                                        </p:tav>
                                        <p:tav tm="100000">
                                          <p:val>
                                            <p:strVal val="#ppt_x"/>
                                          </p:val>
                                        </p:tav>
                                      </p:tavLst>
                                    </p:anim>
                                    <p:anim calcmode="lin" valueType="num">
                                      <p:cBhvr>
                                        <p:cTn id="170" dur="500" fill="hold"/>
                                        <p:tgtEl>
                                          <p:spTgt spid="29"/>
                                        </p:tgtEl>
                                        <p:attrNameLst>
                                          <p:attrName>ppt_y</p:attrName>
                                        </p:attrNameLst>
                                      </p:cBhvr>
                                      <p:tavLst>
                                        <p:tav tm="0">
                                          <p:val>
                                            <p:strVal val="#ppt_y"/>
                                          </p:val>
                                        </p:tav>
                                        <p:tav tm="100000">
                                          <p:val>
                                            <p:strVal val="#ppt_y"/>
                                          </p:val>
                                        </p:tav>
                                      </p:tavLst>
                                    </p:anim>
                                    <p:anim calcmode="lin" valueType="num">
                                      <p:cBhvr>
                                        <p:cTn id="171" dur="500" fill="hold"/>
                                        <p:tgtEl>
                                          <p:spTgt spid="29"/>
                                        </p:tgtEl>
                                        <p:attrNameLst>
                                          <p:attrName>ppt_w</p:attrName>
                                        </p:attrNameLst>
                                      </p:cBhvr>
                                      <p:tavLst>
                                        <p:tav tm="0">
                                          <p:val>
                                            <p:fltVal val="0"/>
                                          </p:val>
                                        </p:tav>
                                        <p:tav tm="100000">
                                          <p:val>
                                            <p:strVal val="#ppt_w"/>
                                          </p:val>
                                        </p:tav>
                                      </p:tavLst>
                                    </p:anim>
                                    <p:anim calcmode="lin" valueType="num">
                                      <p:cBhvr>
                                        <p:cTn id="172" dur="500" fill="hold"/>
                                        <p:tgtEl>
                                          <p:spTgt spid="29"/>
                                        </p:tgtEl>
                                        <p:attrNameLst>
                                          <p:attrName>ppt_h</p:attrName>
                                        </p:attrNameLst>
                                      </p:cBhvr>
                                      <p:tavLst>
                                        <p:tav tm="0">
                                          <p:val>
                                            <p:strVal val="#ppt_h"/>
                                          </p:val>
                                        </p:tav>
                                        <p:tav tm="100000">
                                          <p:val>
                                            <p:strVal val="#ppt_h"/>
                                          </p:val>
                                        </p:tav>
                                      </p:tavLst>
                                    </p:anim>
                                  </p:childTnLst>
                                </p:cTn>
                              </p:par>
                              <p:par>
                                <p:cTn id="173" presetID="17" presetClass="entr" presetSubtype="8" fill="hold" grpId="0" nodeType="withEffect">
                                  <p:stCondLst>
                                    <p:cond delay="0"/>
                                  </p:stCondLst>
                                  <p:childTnLst>
                                    <p:set>
                                      <p:cBhvr>
                                        <p:cTn id="174" dur="1" fill="hold">
                                          <p:stCondLst>
                                            <p:cond delay="0"/>
                                          </p:stCondLst>
                                        </p:cTn>
                                        <p:tgtEl>
                                          <p:spTgt spid="28"/>
                                        </p:tgtEl>
                                        <p:attrNameLst>
                                          <p:attrName>style.visibility</p:attrName>
                                        </p:attrNameLst>
                                      </p:cBhvr>
                                      <p:to>
                                        <p:strVal val="visible"/>
                                      </p:to>
                                    </p:set>
                                    <p:anim calcmode="lin" valueType="num">
                                      <p:cBhvr>
                                        <p:cTn id="175" dur="500" fill="hold"/>
                                        <p:tgtEl>
                                          <p:spTgt spid="28"/>
                                        </p:tgtEl>
                                        <p:attrNameLst>
                                          <p:attrName>ppt_x</p:attrName>
                                        </p:attrNameLst>
                                      </p:cBhvr>
                                      <p:tavLst>
                                        <p:tav tm="0">
                                          <p:val>
                                            <p:strVal val="#ppt_x-#ppt_w/2"/>
                                          </p:val>
                                        </p:tav>
                                        <p:tav tm="100000">
                                          <p:val>
                                            <p:strVal val="#ppt_x"/>
                                          </p:val>
                                        </p:tav>
                                      </p:tavLst>
                                    </p:anim>
                                    <p:anim calcmode="lin" valueType="num">
                                      <p:cBhvr>
                                        <p:cTn id="176" dur="500" fill="hold"/>
                                        <p:tgtEl>
                                          <p:spTgt spid="28"/>
                                        </p:tgtEl>
                                        <p:attrNameLst>
                                          <p:attrName>ppt_y</p:attrName>
                                        </p:attrNameLst>
                                      </p:cBhvr>
                                      <p:tavLst>
                                        <p:tav tm="0">
                                          <p:val>
                                            <p:strVal val="#ppt_y"/>
                                          </p:val>
                                        </p:tav>
                                        <p:tav tm="100000">
                                          <p:val>
                                            <p:strVal val="#ppt_y"/>
                                          </p:val>
                                        </p:tav>
                                      </p:tavLst>
                                    </p:anim>
                                    <p:anim calcmode="lin" valueType="num">
                                      <p:cBhvr>
                                        <p:cTn id="177" dur="500" fill="hold"/>
                                        <p:tgtEl>
                                          <p:spTgt spid="28"/>
                                        </p:tgtEl>
                                        <p:attrNameLst>
                                          <p:attrName>ppt_w</p:attrName>
                                        </p:attrNameLst>
                                      </p:cBhvr>
                                      <p:tavLst>
                                        <p:tav tm="0">
                                          <p:val>
                                            <p:fltVal val="0"/>
                                          </p:val>
                                        </p:tav>
                                        <p:tav tm="100000">
                                          <p:val>
                                            <p:strVal val="#ppt_w"/>
                                          </p:val>
                                        </p:tav>
                                      </p:tavLst>
                                    </p:anim>
                                    <p:anim calcmode="lin" valueType="num">
                                      <p:cBhvr>
                                        <p:cTn id="178" dur="500" fill="hold"/>
                                        <p:tgtEl>
                                          <p:spTgt spid="28"/>
                                        </p:tgtEl>
                                        <p:attrNameLst>
                                          <p:attrName>ppt_h</p:attrName>
                                        </p:attrNameLst>
                                      </p:cBhvr>
                                      <p:tavLst>
                                        <p:tav tm="0">
                                          <p:val>
                                            <p:strVal val="#ppt_h"/>
                                          </p:val>
                                        </p:tav>
                                        <p:tav tm="100000">
                                          <p:val>
                                            <p:strVal val="#ppt_h"/>
                                          </p:val>
                                        </p:tav>
                                      </p:tavLst>
                                    </p:anim>
                                  </p:childTnLst>
                                </p:cTn>
                              </p:par>
                              <p:par>
                                <p:cTn id="179" presetID="17" presetClass="entr" presetSubtype="8" fill="hold" grpId="0" nodeType="withEffect">
                                  <p:stCondLst>
                                    <p:cond delay="0"/>
                                  </p:stCondLst>
                                  <p:childTnLst>
                                    <p:set>
                                      <p:cBhvr>
                                        <p:cTn id="180" dur="1" fill="hold">
                                          <p:stCondLst>
                                            <p:cond delay="0"/>
                                          </p:stCondLst>
                                        </p:cTn>
                                        <p:tgtEl>
                                          <p:spTgt spid="39"/>
                                        </p:tgtEl>
                                        <p:attrNameLst>
                                          <p:attrName>style.visibility</p:attrName>
                                        </p:attrNameLst>
                                      </p:cBhvr>
                                      <p:to>
                                        <p:strVal val="visible"/>
                                      </p:to>
                                    </p:set>
                                    <p:anim calcmode="lin" valueType="num">
                                      <p:cBhvr>
                                        <p:cTn id="181" dur="500" fill="hold"/>
                                        <p:tgtEl>
                                          <p:spTgt spid="39"/>
                                        </p:tgtEl>
                                        <p:attrNameLst>
                                          <p:attrName>ppt_x</p:attrName>
                                        </p:attrNameLst>
                                      </p:cBhvr>
                                      <p:tavLst>
                                        <p:tav tm="0">
                                          <p:val>
                                            <p:strVal val="#ppt_x-#ppt_w/2"/>
                                          </p:val>
                                        </p:tav>
                                        <p:tav tm="100000">
                                          <p:val>
                                            <p:strVal val="#ppt_x"/>
                                          </p:val>
                                        </p:tav>
                                      </p:tavLst>
                                    </p:anim>
                                    <p:anim calcmode="lin" valueType="num">
                                      <p:cBhvr>
                                        <p:cTn id="182" dur="500" fill="hold"/>
                                        <p:tgtEl>
                                          <p:spTgt spid="39"/>
                                        </p:tgtEl>
                                        <p:attrNameLst>
                                          <p:attrName>ppt_y</p:attrName>
                                        </p:attrNameLst>
                                      </p:cBhvr>
                                      <p:tavLst>
                                        <p:tav tm="0">
                                          <p:val>
                                            <p:strVal val="#ppt_y"/>
                                          </p:val>
                                        </p:tav>
                                        <p:tav tm="100000">
                                          <p:val>
                                            <p:strVal val="#ppt_y"/>
                                          </p:val>
                                        </p:tav>
                                      </p:tavLst>
                                    </p:anim>
                                    <p:anim calcmode="lin" valueType="num">
                                      <p:cBhvr>
                                        <p:cTn id="183" dur="500" fill="hold"/>
                                        <p:tgtEl>
                                          <p:spTgt spid="39"/>
                                        </p:tgtEl>
                                        <p:attrNameLst>
                                          <p:attrName>ppt_w</p:attrName>
                                        </p:attrNameLst>
                                      </p:cBhvr>
                                      <p:tavLst>
                                        <p:tav tm="0">
                                          <p:val>
                                            <p:fltVal val="0"/>
                                          </p:val>
                                        </p:tav>
                                        <p:tav tm="100000">
                                          <p:val>
                                            <p:strVal val="#ppt_w"/>
                                          </p:val>
                                        </p:tav>
                                      </p:tavLst>
                                    </p:anim>
                                    <p:anim calcmode="lin" valueType="num">
                                      <p:cBhvr>
                                        <p:cTn id="184" dur="500" fill="hold"/>
                                        <p:tgtEl>
                                          <p:spTgt spid="39"/>
                                        </p:tgtEl>
                                        <p:attrNameLst>
                                          <p:attrName>ppt_h</p:attrName>
                                        </p:attrNameLst>
                                      </p:cBhvr>
                                      <p:tavLst>
                                        <p:tav tm="0">
                                          <p:val>
                                            <p:strVal val="#ppt_h"/>
                                          </p:val>
                                        </p:tav>
                                        <p:tav tm="100000">
                                          <p:val>
                                            <p:strVal val="#ppt_h"/>
                                          </p:val>
                                        </p:tav>
                                      </p:tavLst>
                                    </p:anim>
                                  </p:childTnLst>
                                </p:cTn>
                              </p:par>
                              <p:par>
                                <p:cTn id="185" presetID="17" presetClass="entr" presetSubtype="8" fill="hold" grpId="0" nodeType="withEffect">
                                  <p:stCondLst>
                                    <p:cond delay="0"/>
                                  </p:stCondLst>
                                  <p:childTnLst>
                                    <p:set>
                                      <p:cBhvr>
                                        <p:cTn id="186" dur="1" fill="hold">
                                          <p:stCondLst>
                                            <p:cond delay="0"/>
                                          </p:stCondLst>
                                        </p:cTn>
                                        <p:tgtEl>
                                          <p:spTgt spid="40"/>
                                        </p:tgtEl>
                                        <p:attrNameLst>
                                          <p:attrName>style.visibility</p:attrName>
                                        </p:attrNameLst>
                                      </p:cBhvr>
                                      <p:to>
                                        <p:strVal val="visible"/>
                                      </p:to>
                                    </p:set>
                                    <p:anim calcmode="lin" valueType="num">
                                      <p:cBhvr>
                                        <p:cTn id="187" dur="500" fill="hold"/>
                                        <p:tgtEl>
                                          <p:spTgt spid="40"/>
                                        </p:tgtEl>
                                        <p:attrNameLst>
                                          <p:attrName>ppt_x</p:attrName>
                                        </p:attrNameLst>
                                      </p:cBhvr>
                                      <p:tavLst>
                                        <p:tav tm="0">
                                          <p:val>
                                            <p:strVal val="#ppt_x-#ppt_w/2"/>
                                          </p:val>
                                        </p:tav>
                                        <p:tav tm="100000">
                                          <p:val>
                                            <p:strVal val="#ppt_x"/>
                                          </p:val>
                                        </p:tav>
                                      </p:tavLst>
                                    </p:anim>
                                    <p:anim calcmode="lin" valueType="num">
                                      <p:cBhvr>
                                        <p:cTn id="188" dur="500" fill="hold"/>
                                        <p:tgtEl>
                                          <p:spTgt spid="40"/>
                                        </p:tgtEl>
                                        <p:attrNameLst>
                                          <p:attrName>ppt_y</p:attrName>
                                        </p:attrNameLst>
                                      </p:cBhvr>
                                      <p:tavLst>
                                        <p:tav tm="0">
                                          <p:val>
                                            <p:strVal val="#ppt_y"/>
                                          </p:val>
                                        </p:tav>
                                        <p:tav tm="100000">
                                          <p:val>
                                            <p:strVal val="#ppt_y"/>
                                          </p:val>
                                        </p:tav>
                                      </p:tavLst>
                                    </p:anim>
                                    <p:anim calcmode="lin" valueType="num">
                                      <p:cBhvr>
                                        <p:cTn id="189" dur="500" fill="hold"/>
                                        <p:tgtEl>
                                          <p:spTgt spid="40"/>
                                        </p:tgtEl>
                                        <p:attrNameLst>
                                          <p:attrName>ppt_w</p:attrName>
                                        </p:attrNameLst>
                                      </p:cBhvr>
                                      <p:tavLst>
                                        <p:tav tm="0">
                                          <p:val>
                                            <p:fltVal val="0"/>
                                          </p:val>
                                        </p:tav>
                                        <p:tav tm="100000">
                                          <p:val>
                                            <p:strVal val="#ppt_w"/>
                                          </p:val>
                                        </p:tav>
                                      </p:tavLst>
                                    </p:anim>
                                    <p:anim calcmode="lin" valueType="num">
                                      <p:cBhvr>
                                        <p:cTn id="190" dur="500" fill="hold"/>
                                        <p:tgtEl>
                                          <p:spTgt spid="40"/>
                                        </p:tgtEl>
                                        <p:attrNameLst>
                                          <p:attrName>ppt_h</p:attrName>
                                        </p:attrNameLst>
                                      </p:cBhvr>
                                      <p:tavLst>
                                        <p:tav tm="0">
                                          <p:val>
                                            <p:strVal val="#ppt_h"/>
                                          </p:val>
                                        </p:tav>
                                        <p:tav tm="100000">
                                          <p:val>
                                            <p:strVal val="#ppt_h"/>
                                          </p:val>
                                        </p:tav>
                                      </p:tavLst>
                                    </p:anim>
                                  </p:childTnLst>
                                </p:cTn>
                              </p:par>
                              <p:par>
                                <p:cTn id="191" presetID="17" presetClass="entr" presetSubtype="8" fill="hold" grpId="0" nodeType="withEffect">
                                  <p:stCondLst>
                                    <p:cond delay="0"/>
                                  </p:stCondLst>
                                  <p:childTnLst>
                                    <p:set>
                                      <p:cBhvr>
                                        <p:cTn id="192" dur="1" fill="hold">
                                          <p:stCondLst>
                                            <p:cond delay="0"/>
                                          </p:stCondLst>
                                        </p:cTn>
                                        <p:tgtEl>
                                          <p:spTgt spid="37"/>
                                        </p:tgtEl>
                                        <p:attrNameLst>
                                          <p:attrName>style.visibility</p:attrName>
                                        </p:attrNameLst>
                                      </p:cBhvr>
                                      <p:to>
                                        <p:strVal val="visible"/>
                                      </p:to>
                                    </p:set>
                                    <p:anim calcmode="lin" valueType="num">
                                      <p:cBhvr>
                                        <p:cTn id="193" dur="500" fill="hold"/>
                                        <p:tgtEl>
                                          <p:spTgt spid="37"/>
                                        </p:tgtEl>
                                        <p:attrNameLst>
                                          <p:attrName>ppt_x</p:attrName>
                                        </p:attrNameLst>
                                      </p:cBhvr>
                                      <p:tavLst>
                                        <p:tav tm="0">
                                          <p:val>
                                            <p:strVal val="#ppt_x-#ppt_w/2"/>
                                          </p:val>
                                        </p:tav>
                                        <p:tav tm="100000">
                                          <p:val>
                                            <p:strVal val="#ppt_x"/>
                                          </p:val>
                                        </p:tav>
                                      </p:tavLst>
                                    </p:anim>
                                    <p:anim calcmode="lin" valueType="num">
                                      <p:cBhvr>
                                        <p:cTn id="194" dur="500" fill="hold"/>
                                        <p:tgtEl>
                                          <p:spTgt spid="37"/>
                                        </p:tgtEl>
                                        <p:attrNameLst>
                                          <p:attrName>ppt_y</p:attrName>
                                        </p:attrNameLst>
                                      </p:cBhvr>
                                      <p:tavLst>
                                        <p:tav tm="0">
                                          <p:val>
                                            <p:strVal val="#ppt_y"/>
                                          </p:val>
                                        </p:tav>
                                        <p:tav tm="100000">
                                          <p:val>
                                            <p:strVal val="#ppt_y"/>
                                          </p:val>
                                        </p:tav>
                                      </p:tavLst>
                                    </p:anim>
                                    <p:anim calcmode="lin" valueType="num">
                                      <p:cBhvr>
                                        <p:cTn id="195" dur="500" fill="hold"/>
                                        <p:tgtEl>
                                          <p:spTgt spid="37"/>
                                        </p:tgtEl>
                                        <p:attrNameLst>
                                          <p:attrName>ppt_w</p:attrName>
                                        </p:attrNameLst>
                                      </p:cBhvr>
                                      <p:tavLst>
                                        <p:tav tm="0">
                                          <p:val>
                                            <p:fltVal val="0"/>
                                          </p:val>
                                        </p:tav>
                                        <p:tav tm="100000">
                                          <p:val>
                                            <p:strVal val="#ppt_w"/>
                                          </p:val>
                                        </p:tav>
                                      </p:tavLst>
                                    </p:anim>
                                    <p:anim calcmode="lin" valueType="num">
                                      <p:cBhvr>
                                        <p:cTn id="196" dur="500" fill="hold"/>
                                        <p:tgtEl>
                                          <p:spTgt spid="37"/>
                                        </p:tgtEl>
                                        <p:attrNameLst>
                                          <p:attrName>ppt_h</p:attrName>
                                        </p:attrNameLst>
                                      </p:cBhvr>
                                      <p:tavLst>
                                        <p:tav tm="0">
                                          <p:val>
                                            <p:strVal val="#ppt_h"/>
                                          </p:val>
                                        </p:tav>
                                        <p:tav tm="100000">
                                          <p:val>
                                            <p:strVal val="#ppt_h"/>
                                          </p:val>
                                        </p:tav>
                                      </p:tavLst>
                                    </p:anim>
                                  </p:childTnLst>
                                </p:cTn>
                              </p:par>
                              <p:par>
                                <p:cTn id="197" presetID="17" presetClass="entr" presetSubtype="8" fill="hold" grpId="0" nodeType="withEffect">
                                  <p:stCondLst>
                                    <p:cond delay="0"/>
                                  </p:stCondLst>
                                  <p:childTnLst>
                                    <p:set>
                                      <p:cBhvr>
                                        <p:cTn id="198" dur="1" fill="hold">
                                          <p:stCondLst>
                                            <p:cond delay="0"/>
                                          </p:stCondLst>
                                        </p:cTn>
                                        <p:tgtEl>
                                          <p:spTgt spid="36"/>
                                        </p:tgtEl>
                                        <p:attrNameLst>
                                          <p:attrName>style.visibility</p:attrName>
                                        </p:attrNameLst>
                                      </p:cBhvr>
                                      <p:to>
                                        <p:strVal val="visible"/>
                                      </p:to>
                                    </p:set>
                                    <p:anim calcmode="lin" valueType="num">
                                      <p:cBhvr>
                                        <p:cTn id="199" dur="500" fill="hold"/>
                                        <p:tgtEl>
                                          <p:spTgt spid="36"/>
                                        </p:tgtEl>
                                        <p:attrNameLst>
                                          <p:attrName>ppt_x</p:attrName>
                                        </p:attrNameLst>
                                      </p:cBhvr>
                                      <p:tavLst>
                                        <p:tav tm="0">
                                          <p:val>
                                            <p:strVal val="#ppt_x-#ppt_w/2"/>
                                          </p:val>
                                        </p:tav>
                                        <p:tav tm="100000">
                                          <p:val>
                                            <p:strVal val="#ppt_x"/>
                                          </p:val>
                                        </p:tav>
                                      </p:tavLst>
                                    </p:anim>
                                    <p:anim calcmode="lin" valueType="num">
                                      <p:cBhvr>
                                        <p:cTn id="200" dur="500" fill="hold"/>
                                        <p:tgtEl>
                                          <p:spTgt spid="36"/>
                                        </p:tgtEl>
                                        <p:attrNameLst>
                                          <p:attrName>ppt_y</p:attrName>
                                        </p:attrNameLst>
                                      </p:cBhvr>
                                      <p:tavLst>
                                        <p:tav tm="0">
                                          <p:val>
                                            <p:strVal val="#ppt_y"/>
                                          </p:val>
                                        </p:tav>
                                        <p:tav tm="100000">
                                          <p:val>
                                            <p:strVal val="#ppt_y"/>
                                          </p:val>
                                        </p:tav>
                                      </p:tavLst>
                                    </p:anim>
                                    <p:anim calcmode="lin" valueType="num">
                                      <p:cBhvr>
                                        <p:cTn id="201" dur="500" fill="hold"/>
                                        <p:tgtEl>
                                          <p:spTgt spid="36"/>
                                        </p:tgtEl>
                                        <p:attrNameLst>
                                          <p:attrName>ppt_w</p:attrName>
                                        </p:attrNameLst>
                                      </p:cBhvr>
                                      <p:tavLst>
                                        <p:tav tm="0">
                                          <p:val>
                                            <p:fltVal val="0"/>
                                          </p:val>
                                        </p:tav>
                                        <p:tav tm="100000">
                                          <p:val>
                                            <p:strVal val="#ppt_w"/>
                                          </p:val>
                                        </p:tav>
                                      </p:tavLst>
                                    </p:anim>
                                    <p:anim calcmode="lin" valueType="num">
                                      <p:cBhvr>
                                        <p:cTn id="202" dur="500" fill="hold"/>
                                        <p:tgtEl>
                                          <p:spTgt spid="36"/>
                                        </p:tgtEl>
                                        <p:attrNameLst>
                                          <p:attrName>ppt_h</p:attrName>
                                        </p:attrNameLst>
                                      </p:cBhvr>
                                      <p:tavLst>
                                        <p:tav tm="0">
                                          <p:val>
                                            <p:strVal val="#ppt_h"/>
                                          </p:val>
                                        </p:tav>
                                        <p:tav tm="100000">
                                          <p:val>
                                            <p:strVal val="#ppt_h"/>
                                          </p:val>
                                        </p:tav>
                                      </p:tavLst>
                                    </p:anim>
                                  </p:childTnLst>
                                </p:cTn>
                              </p:par>
                            </p:childTnLst>
                          </p:cTn>
                        </p:par>
                      </p:childTnLst>
                    </p:cTn>
                  </p:par>
                  <p:par>
                    <p:cTn id="203" fill="hold">
                      <p:stCondLst>
                        <p:cond delay="indefinite"/>
                      </p:stCondLst>
                      <p:childTnLst>
                        <p:par>
                          <p:cTn id="204" fill="hold">
                            <p:stCondLst>
                              <p:cond delay="0"/>
                            </p:stCondLst>
                            <p:childTnLst>
                              <p:par>
                                <p:cTn id="205" presetID="21" presetClass="entr" presetSubtype="4" fill="hold" grpId="0" nodeType="clickEffect">
                                  <p:stCondLst>
                                    <p:cond delay="0"/>
                                  </p:stCondLst>
                                  <p:childTnLst>
                                    <p:set>
                                      <p:cBhvr>
                                        <p:cTn id="206" dur="1" fill="hold">
                                          <p:stCondLst>
                                            <p:cond delay="0"/>
                                          </p:stCondLst>
                                        </p:cTn>
                                        <p:tgtEl>
                                          <p:spTgt spid="41"/>
                                        </p:tgtEl>
                                        <p:attrNameLst>
                                          <p:attrName>style.visibility</p:attrName>
                                        </p:attrNameLst>
                                      </p:cBhvr>
                                      <p:to>
                                        <p:strVal val="visible"/>
                                      </p:to>
                                    </p:set>
                                    <p:animEffect transition="in" filter="wheel(4)">
                                      <p:cBhvr>
                                        <p:cTn id="207" dur="1000"/>
                                        <p:tgtEl>
                                          <p:spTgt spid="41"/>
                                        </p:tgtEl>
                                      </p:cBhvr>
                                    </p:animEffect>
                                  </p:childTnLst>
                                </p:cTn>
                              </p:par>
                            </p:childTnLst>
                          </p:cTn>
                        </p:par>
                        <p:par>
                          <p:cTn id="208" fill="hold">
                            <p:stCondLst>
                              <p:cond delay="1000"/>
                            </p:stCondLst>
                            <p:childTnLst>
                              <p:par>
                                <p:cTn id="209" presetID="21" presetClass="entr" presetSubtype="4" fill="hold" grpId="0" nodeType="afterEffect">
                                  <p:stCondLst>
                                    <p:cond delay="0"/>
                                  </p:stCondLst>
                                  <p:childTnLst>
                                    <p:set>
                                      <p:cBhvr>
                                        <p:cTn id="210" dur="1" fill="hold">
                                          <p:stCondLst>
                                            <p:cond delay="0"/>
                                          </p:stCondLst>
                                        </p:cTn>
                                        <p:tgtEl>
                                          <p:spTgt spid="42"/>
                                        </p:tgtEl>
                                        <p:attrNameLst>
                                          <p:attrName>style.visibility</p:attrName>
                                        </p:attrNameLst>
                                      </p:cBhvr>
                                      <p:to>
                                        <p:strVal val="visible"/>
                                      </p:to>
                                    </p:set>
                                    <p:animEffect transition="in" filter="wheel(4)">
                                      <p:cBhvr>
                                        <p:cTn id="211" dur="1000"/>
                                        <p:tgtEl>
                                          <p:spTgt spid="42"/>
                                        </p:tgtEl>
                                      </p:cBhvr>
                                    </p:animEffect>
                                  </p:childTnLst>
                                </p:cTn>
                              </p:par>
                            </p:childTnLst>
                          </p:cTn>
                        </p:par>
                        <p:par>
                          <p:cTn id="212" fill="hold">
                            <p:stCondLst>
                              <p:cond delay="2000"/>
                            </p:stCondLst>
                            <p:childTnLst>
                              <p:par>
                                <p:cTn id="213" presetID="21" presetClass="entr" presetSubtype="4" fill="hold" grpId="0" nodeType="afterEffect">
                                  <p:stCondLst>
                                    <p:cond delay="0"/>
                                  </p:stCondLst>
                                  <p:childTnLst>
                                    <p:set>
                                      <p:cBhvr>
                                        <p:cTn id="214" dur="1" fill="hold">
                                          <p:stCondLst>
                                            <p:cond delay="0"/>
                                          </p:stCondLst>
                                        </p:cTn>
                                        <p:tgtEl>
                                          <p:spTgt spid="43"/>
                                        </p:tgtEl>
                                        <p:attrNameLst>
                                          <p:attrName>style.visibility</p:attrName>
                                        </p:attrNameLst>
                                      </p:cBhvr>
                                      <p:to>
                                        <p:strVal val="visible"/>
                                      </p:to>
                                    </p:set>
                                    <p:animEffect transition="in" filter="wheel(4)">
                                      <p:cBhvr>
                                        <p:cTn id="215" dur="1000"/>
                                        <p:tgtEl>
                                          <p:spTgt spid="43"/>
                                        </p:tgtEl>
                                      </p:cBhvr>
                                    </p:animEffect>
                                  </p:childTnLst>
                                </p:cTn>
                              </p:par>
                            </p:childTnLst>
                          </p:cTn>
                        </p:par>
                      </p:childTnLst>
                    </p:cTn>
                  </p:par>
                  <p:par>
                    <p:cTn id="216" fill="hold">
                      <p:stCondLst>
                        <p:cond delay="indefinite"/>
                      </p:stCondLst>
                      <p:childTnLst>
                        <p:par>
                          <p:cTn id="217" fill="hold">
                            <p:stCondLst>
                              <p:cond delay="0"/>
                            </p:stCondLst>
                            <p:childTnLst>
                              <p:par>
                                <p:cTn id="218" presetID="21" presetClass="entr" presetSubtype="4" fill="hold" grpId="0" nodeType="clickEffect">
                                  <p:stCondLst>
                                    <p:cond delay="0"/>
                                  </p:stCondLst>
                                  <p:childTnLst>
                                    <p:set>
                                      <p:cBhvr>
                                        <p:cTn id="219" dur="1" fill="hold">
                                          <p:stCondLst>
                                            <p:cond delay="0"/>
                                          </p:stCondLst>
                                        </p:cTn>
                                        <p:tgtEl>
                                          <p:spTgt spid="44"/>
                                        </p:tgtEl>
                                        <p:attrNameLst>
                                          <p:attrName>style.visibility</p:attrName>
                                        </p:attrNameLst>
                                      </p:cBhvr>
                                      <p:to>
                                        <p:strVal val="visible"/>
                                      </p:to>
                                    </p:set>
                                    <p:animEffect transition="in" filter="wheel(4)">
                                      <p:cBhvr>
                                        <p:cTn id="220" dur="1000"/>
                                        <p:tgtEl>
                                          <p:spTgt spid="44"/>
                                        </p:tgtEl>
                                      </p:cBhvr>
                                    </p:animEffect>
                                  </p:childTnLst>
                                </p:cTn>
                              </p:par>
                              <p:par>
                                <p:cTn id="221" presetID="21" presetClass="entr" presetSubtype="4" fill="hold" grpId="0" nodeType="withEffect">
                                  <p:stCondLst>
                                    <p:cond delay="0"/>
                                  </p:stCondLst>
                                  <p:childTnLst>
                                    <p:set>
                                      <p:cBhvr>
                                        <p:cTn id="222" dur="1" fill="hold">
                                          <p:stCondLst>
                                            <p:cond delay="0"/>
                                          </p:stCondLst>
                                        </p:cTn>
                                        <p:tgtEl>
                                          <p:spTgt spid="45"/>
                                        </p:tgtEl>
                                        <p:attrNameLst>
                                          <p:attrName>style.visibility</p:attrName>
                                        </p:attrNameLst>
                                      </p:cBhvr>
                                      <p:to>
                                        <p:strVal val="visible"/>
                                      </p:to>
                                    </p:set>
                                    <p:animEffect transition="in" filter="wheel(4)">
                                      <p:cBhvr>
                                        <p:cTn id="223" dur="1000"/>
                                        <p:tgtEl>
                                          <p:spTgt spid="45"/>
                                        </p:tgtEl>
                                      </p:cBhvr>
                                    </p:animEffect>
                                  </p:childTnLst>
                                </p:cTn>
                              </p:par>
                              <p:par>
                                <p:cTn id="224" presetID="21" presetClass="entr" presetSubtype="4" fill="hold" grpId="0" nodeType="withEffect">
                                  <p:stCondLst>
                                    <p:cond delay="0"/>
                                  </p:stCondLst>
                                  <p:childTnLst>
                                    <p:set>
                                      <p:cBhvr>
                                        <p:cTn id="225" dur="1" fill="hold">
                                          <p:stCondLst>
                                            <p:cond delay="0"/>
                                          </p:stCondLst>
                                        </p:cTn>
                                        <p:tgtEl>
                                          <p:spTgt spid="46"/>
                                        </p:tgtEl>
                                        <p:attrNameLst>
                                          <p:attrName>style.visibility</p:attrName>
                                        </p:attrNameLst>
                                      </p:cBhvr>
                                      <p:to>
                                        <p:strVal val="visible"/>
                                      </p:to>
                                    </p:set>
                                    <p:animEffect transition="in" filter="wheel(4)">
                                      <p:cBhvr>
                                        <p:cTn id="226" dur="1000"/>
                                        <p:tgtEl>
                                          <p:spTgt spid="46"/>
                                        </p:tgtEl>
                                      </p:cBhvr>
                                    </p:animEffect>
                                  </p:childTnLst>
                                </p:cTn>
                              </p:par>
                            </p:childTnLst>
                          </p:cTn>
                        </p:par>
                      </p:childTnLst>
                    </p:cTn>
                  </p:par>
                  <p:par>
                    <p:cTn id="227" fill="hold">
                      <p:stCondLst>
                        <p:cond delay="indefinite"/>
                      </p:stCondLst>
                      <p:childTnLst>
                        <p:par>
                          <p:cTn id="228" fill="hold">
                            <p:stCondLst>
                              <p:cond delay="0"/>
                            </p:stCondLst>
                            <p:childTnLst>
                              <p:par>
                                <p:cTn id="229" presetID="21" presetClass="entr" presetSubtype="4" fill="hold" grpId="0" nodeType="clickEffect">
                                  <p:stCondLst>
                                    <p:cond delay="0"/>
                                  </p:stCondLst>
                                  <p:childTnLst>
                                    <p:set>
                                      <p:cBhvr>
                                        <p:cTn id="230" dur="1" fill="hold">
                                          <p:stCondLst>
                                            <p:cond delay="0"/>
                                          </p:stCondLst>
                                        </p:cTn>
                                        <p:tgtEl>
                                          <p:spTgt spid="47"/>
                                        </p:tgtEl>
                                        <p:attrNameLst>
                                          <p:attrName>style.visibility</p:attrName>
                                        </p:attrNameLst>
                                      </p:cBhvr>
                                      <p:to>
                                        <p:strVal val="visible"/>
                                      </p:to>
                                    </p:set>
                                    <p:animEffect transition="in" filter="wheel(4)">
                                      <p:cBhvr>
                                        <p:cTn id="231" dur="1000"/>
                                        <p:tgtEl>
                                          <p:spTgt spid="47"/>
                                        </p:tgtEl>
                                      </p:cBhvr>
                                    </p:animEffect>
                                  </p:childTnLst>
                                </p:cTn>
                              </p:par>
                              <p:par>
                                <p:cTn id="232" presetID="21" presetClass="entr" presetSubtype="4" fill="hold" grpId="0" nodeType="withEffect">
                                  <p:stCondLst>
                                    <p:cond delay="0"/>
                                  </p:stCondLst>
                                  <p:childTnLst>
                                    <p:set>
                                      <p:cBhvr>
                                        <p:cTn id="233" dur="1" fill="hold">
                                          <p:stCondLst>
                                            <p:cond delay="0"/>
                                          </p:stCondLst>
                                        </p:cTn>
                                        <p:tgtEl>
                                          <p:spTgt spid="48"/>
                                        </p:tgtEl>
                                        <p:attrNameLst>
                                          <p:attrName>style.visibility</p:attrName>
                                        </p:attrNameLst>
                                      </p:cBhvr>
                                      <p:to>
                                        <p:strVal val="visible"/>
                                      </p:to>
                                    </p:set>
                                    <p:animEffect transition="in" filter="wheel(4)">
                                      <p:cBhvr>
                                        <p:cTn id="234" dur="1000"/>
                                        <p:tgtEl>
                                          <p:spTgt spid="48"/>
                                        </p:tgtEl>
                                      </p:cBhvr>
                                    </p:animEffect>
                                  </p:childTnLst>
                                </p:cTn>
                              </p:par>
                            </p:childTnLst>
                          </p:cTn>
                        </p:par>
                      </p:childTnLst>
                    </p:cTn>
                  </p:par>
                  <p:par>
                    <p:cTn id="235" fill="hold">
                      <p:stCondLst>
                        <p:cond delay="indefinite"/>
                      </p:stCondLst>
                      <p:childTnLst>
                        <p:par>
                          <p:cTn id="236" fill="hold">
                            <p:stCondLst>
                              <p:cond delay="0"/>
                            </p:stCondLst>
                            <p:childTnLst>
                              <p:par>
                                <p:cTn id="237" presetID="21" presetClass="entr" presetSubtype="4" fill="hold" grpId="0" nodeType="clickEffect">
                                  <p:stCondLst>
                                    <p:cond delay="0"/>
                                  </p:stCondLst>
                                  <p:childTnLst>
                                    <p:set>
                                      <p:cBhvr>
                                        <p:cTn id="238" dur="1" fill="hold">
                                          <p:stCondLst>
                                            <p:cond delay="0"/>
                                          </p:stCondLst>
                                        </p:cTn>
                                        <p:tgtEl>
                                          <p:spTgt spid="49"/>
                                        </p:tgtEl>
                                        <p:attrNameLst>
                                          <p:attrName>style.visibility</p:attrName>
                                        </p:attrNameLst>
                                      </p:cBhvr>
                                      <p:to>
                                        <p:strVal val="visible"/>
                                      </p:to>
                                    </p:set>
                                    <p:animEffect transition="in" filter="wheel(4)">
                                      <p:cBhvr>
                                        <p:cTn id="239" dur="1000"/>
                                        <p:tgtEl>
                                          <p:spTgt spid="49"/>
                                        </p:tgtEl>
                                      </p:cBhvr>
                                    </p:animEffect>
                                  </p:childTnLst>
                                </p:cTn>
                              </p:par>
                              <p:par>
                                <p:cTn id="240" presetID="21" presetClass="entr" presetSubtype="4" fill="hold" grpId="0" nodeType="withEffect">
                                  <p:stCondLst>
                                    <p:cond delay="0"/>
                                  </p:stCondLst>
                                  <p:childTnLst>
                                    <p:set>
                                      <p:cBhvr>
                                        <p:cTn id="241" dur="1" fill="hold">
                                          <p:stCondLst>
                                            <p:cond delay="0"/>
                                          </p:stCondLst>
                                        </p:cTn>
                                        <p:tgtEl>
                                          <p:spTgt spid="50"/>
                                        </p:tgtEl>
                                        <p:attrNameLst>
                                          <p:attrName>style.visibility</p:attrName>
                                        </p:attrNameLst>
                                      </p:cBhvr>
                                      <p:to>
                                        <p:strVal val="visible"/>
                                      </p:to>
                                    </p:set>
                                    <p:animEffect transition="in" filter="wheel(4)">
                                      <p:cBhvr>
                                        <p:cTn id="242" dur="1000"/>
                                        <p:tgtEl>
                                          <p:spTgt spid="50"/>
                                        </p:tgtEl>
                                      </p:cBhvr>
                                    </p:animEffect>
                                  </p:childTnLst>
                                </p:cTn>
                              </p:par>
                            </p:childTnLst>
                          </p:cTn>
                        </p:par>
                      </p:childTnLst>
                    </p:cTn>
                  </p:par>
                  <p:par>
                    <p:cTn id="243" fill="hold">
                      <p:stCondLst>
                        <p:cond delay="indefinite"/>
                      </p:stCondLst>
                      <p:childTnLst>
                        <p:par>
                          <p:cTn id="244" fill="hold">
                            <p:stCondLst>
                              <p:cond delay="0"/>
                            </p:stCondLst>
                            <p:childTnLst>
                              <p:par>
                                <p:cTn id="245" presetID="21" presetClass="entr" presetSubtype="4" fill="hold" grpId="0" nodeType="clickEffect">
                                  <p:stCondLst>
                                    <p:cond delay="0"/>
                                  </p:stCondLst>
                                  <p:childTnLst>
                                    <p:set>
                                      <p:cBhvr>
                                        <p:cTn id="246" dur="1" fill="hold">
                                          <p:stCondLst>
                                            <p:cond delay="0"/>
                                          </p:stCondLst>
                                        </p:cTn>
                                        <p:tgtEl>
                                          <p:spTgt spid="51"/>
                                        </p:tgtEl>
                                        <p:attrNameLst>
                                          <p:attrName>style.visibility</p:attrName>
                                        </p:attrNameLst>
                                      </p:cBhvr>
                                      <p:to>
                                        <p:strVal val="visible"/>
                                      </p:to>
                                    </p:set>
                                    <p:animEffect transition="in" filter="wheel(4)">
                                      <p:cBhvr>
                                        <p:cTn id="247" dur="1000"/>
                                        <p:tgtEl>
                                          <p:spTgt spid="51"/>
                                        </p:tgtEl>
                                      </p:cBhvr>
                                    </p:animEffect>
                                  </p:childTnLst>
                                </p:cTn>
                              </p:par>
                              <p:par>
                                <p:cTn id="248" presetID="21" presetClass="entr" presetSubtype="4" fill="hold" grpId="0" nodeType="withEffect">
                                  <p:stCondLst>
                                    <p:cond delay="0"/>
                                  </p:stCondLst>
                                  <p:childTnLst>
                                    <p:set>
                                      <p:cBhvr>
                                        <p:cTn id="249" dur="1" fill="hold">
                                          <p:stCondLst>
                                            <p:cond delay="0"/>
                                          </p:stCondLst>
                                        </p:cTn>
                                        <p:tgtEl>
                                          <p:spTgt spid="53"/>
                                        </p:tgtEl>
                                        <p:attrNameLst>
                                          <p:attrName>style.visibility</p:attrName>
                                        </p:attrNameLst>
                                      </p:cBhvr>
                                      <p:to>
                                        <p:strVal val="visible"/>
                                      </p:to>
                                    </p:set>
                                    <p:animEffect transition="in" filter="wheel(4)">
                                      <p:cBhvr>
                                        <p:cTn id="250" dur="1000"/>
                                        <p:tgtEl>
                                          <p:spTgt spid="53"/>
                                        </p:tgtEl>
                                      </p:cBhvr>
                                    </p:animEffect>
                                  </p:childTnLst>
                                </p:cTn>
                              </p:par>
                              <p:par>
                                <p:cTn id="251" presetID="21" presetClass="entr" presetSubtype="4" fill="hold" grpId="0" nodeType="withEffect">
                                  <p:stCondLst>
                                    <p:cond delay="0"/>
                                  </p:stCondLst>
                                  <p:childTnLst>
                                    <p:set>
                                      <p:cBhvr>
                                        <p:cTn id="252" dur="1" fill="hold">
                                          <p:stCondLst>
                                            <p:cond delay="0"/>
                                          </p:stCondLst>
                                        </p:cTn>
                                        <p:tgtEl>
                                          <p:spTgt spid="54"/>
                                        </p:tgtEl>
                                        <p:attrNameLst>
                                          <p:attrName>style.visibility</p:attrName>
                                        </p:attrNameLst>
                                      </p:cBhvr>
                                      <p:to>
                                        <p:strVal val="visible"/>
                                      </p:to>
                                    </p:set>
                                    <p:animEffect transition="in" filter="wheel(4)">
                                      <p:cBhvr>
                                        <p:cTn id="253" dur="1000"/>
                                        <p:tgtEl>
                                          <p:spTgt spid="54"/>
                                        </p:tgtEl>
                                      </p:cBhvr>
                                    </p:animEffect>
                                  </p:childTnLst>
                                </p:cTn>
                              </p:par>
                            </p:childTnLst>
                          </p:cTn>
                        </p:par>
                      </p:childTnLst>
                    </p:cTn>
                  </p:par>
                  <p:par>
                    <p:cTn id="254" fill="hold">
                      <p:stCondLst>
                        <p:cond delay="indefinite"/>
                      </p:stCondLst>
                      <p:childTnLst>
                        <p:par>
                          <p:cTn id="255" fill="hold">
                            <p:stCondLst>
                              <p:cond delay="0"/>
                            </p:stCondLst>
                            <p:childTnLst>
                              <p:par>
                                <p:cTn id="256" presetID="21" presetClass="entr" presetSubtype="4" fill="hold" grpId="0" nodeType="clickEffect">
                                  <p:stCondLst>
                                    <p:cond delay="0"/>
                                  </p:stCondLst>
                                  <p:childTnLst>
                                    <p:set>
                                      <p:cBhvr>
                                        <p:cTn id="257" dur="1" fill="hold">
                                          <p:stCondLst>
                                            <p:cond delay="0"/>
                                          </p:stCondLst>
                                        </p:cTn>
                                        <p:tgtEl>
                                          <p:spTgt spid="55"/>
                                        </p:tgtEl>
                                        <p:attrNameLst>
                                          <p:attrName>style.visibility</p:attrName>
                                        </p:attrNameLst>
                                      </p:cBhvr>
                                      <p:to>
                                        <p:strVal val="visible"/>
                                      </p:to>
                                    </p:set>
                                    <p:animEffect transition="in" filter="wheel(4)">
                                      <p:cBhvr>
                                        <p:cTn id="258" dur="1000"/>
                                        <p:tgtEl>
                                          <p:spTgt spid="55"/>
                                        </p:tgtEl>
                                      </p:cBhvr>
                                    </p:animEffect>
                                  </p:childTnLst>
                                </p:cTn>
                              </p:par>
                              <p:par>
                                <p:cTn id="259" presetID="21" presetClass="entr" presetSubtype="4" fill="hold" grpId="0" nodeType="withEffect">
                                  <p:stCondLst>
                                    <p:cond delay="0"/>
                                  </p:stCondLst>
                                  <p:childTnLst>
                                    <p:set>
                                      <p:cBhvr>
                                        <p:cTn id="260" dur="1" fill="hold">
                                          <p:stCondLst>
                                            <p:cond delay="0"/>
                                          </p:stCondLst>
                                        </p:cTn>
                                        <p:tgtEl>
                                          <p:spTgt spid="56"/>
                                        </p:tgtEl>
                                        <p:attrNameLst>
                                          <p:attrName>style.visibility</p:attrName>
                                        </p:attrNameLst>
                                      </p:cBhvr>
                                      <p:to>
                                        <p:strVal val="visible"/>
                                      </p:to>
                                    </p:set>
                                    <p:animEffect transition="in" filter="wheel(4)">
                                      <p:cBhvr>
                                        <p:cTn id="261" dur="1000"/>
                                        <p:tgtEl>
                                          <p:spTgt spid="56"/>
                                        </p:tgtEl>
                                      </p:cBhvr>
                                    </p:animEffect>
                                  </p:childTnLst>
                                </p:cTn>
                              </p:par>
                              <p:par>
                                <p:cTn id="262" presetID="21" presetClass="entr" presetSubtype="4" fill="hold" grpId="0" nodeType="withEffect">
                                  <p:stCondLst>
                                    <p:cond delay="0"/>
                                  </p:stCondLst>
                                  <p:childTnLst>
                                    <p:set>
                                      <p:cBhvr>
                                        <p:cTn id="263" dur="1" fill="hold">
                                          <p:stCondLst>
                                            <p:cond delay="0"/>
                                          </p:stCondLst>
                                        </p:cTn>
                                        <p:tgtEl>
                                          <p:spTgt spid="57"/>
                                        </p:tgtEl>
                                        <p:attrNameLst>
                                          <p:attrName>style.visibility</p:attrName>
                                        </p:attrNameLst>
                                      </p:cBhvr>
                                      <p:to>
                                        <p:strVal val="visible"/>
                                      </p:to>
                                    </p:set>
                                    <p:animEffect transition="in" filter="wheel(4)">
                                      <p:cBhvr>
                                        <p:cTn id="264"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6" grpId="0" animBg="1"/>
      <p:bldP spid="37" grpId="0" animBg="1"/>
      <p:bldP spid="38" grpId="0" animBg="1"/>
      <p:bldP spid="39" grpId="0" animBg="1"/>
      <p:bldP spid="40" grpId="0" animBg="1"/>
      <p:bldP spid="41" grpId="0"/>
      <p:bldP spid="42" grpId="0"/>
      <p:bldP spid="43" grpId="0"/>
      <p:bldP spid="44" grpId="0"/>
      <p:bldP spid="45" grpId="0"/>
      <p:bldP spid="46" grpId="0"/>
      <p:bldP spid="47" grpId="0"/>
      <p:bldP spid="48" grpId="0"/>
      <p:bldP spid="49" grpId="0"/>
      <p:bldP spid="50" grpId="0"/>
      <p:bldP spid="51" grpId="0"/>
      <p:bldP spid="53" grpId="0"/>
      <p:bldP spid="54" grpId="0"/>
      <p:bldP spid="55" grpId="0"/>
      <p:bldP spid="56" grpId="0"/>
      <p:bldP spid="5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rot="20303143">
            <a:off x="7761724" y="275392"/>
            <a:ext cx="1000132" cy="830997"/>
          </a:xfrm>
          <a:prstGeom prst="rect">
            <a:avLst/>
          </a:prstGeom>
          <a:noFill/>
        </p:spPr>
        <p:txBody>
          <a:bodyPr wrap="square" rtlCol="1">
            <a:spAutoFit/>
          </a:bodyPr>
          <a:lstStyle/>
          <a:p>
            <a:pPr algn="ctr"/>
            <a:r>
              <a:rPr lang="ar-SA" sz="2400" b="1" dirty="0" smtClean="0">
                <a:solidFill>
                  <a:schemeClr val="accent2">
                    <a:lumMod val="50000"/>
                  </a:schemeClr>
                </a:solidFill>
                <a:sym typeface="Wingdings"/>
              </a:rPr>
              <a:t></a:t>
            </a:r>
          </a:p>
          <a:p>
            <a:pPr algn="ctr"/>
            <a:r>
              <a:rPr lang="ar-SA" sz="2400" b="1" dirty="0" smtClean="0">
                <a:solidFill>
                  <a:schemeClr val="accent2">
                    <a:lumMod val="50000"/>
                  </a:schemeClr>
                </a:solidFill>
                <a:sym typeface="Wingdings"/>
              </a:rPr>
              <a:t>أستنتج</a:t>
            </a:r>
            <a:endParaRPr lang="ar-SA" sz="2400" b="1" dirty="0">
              <a:solidFill>
                <a:schemeClr val="accent2">
                  <a:lumMod val="50000"/>
                </a:schemeClr>
              </a:solidFill>
            </a:endParaRPr>
          </a:p>
        </p:txBody>
      </p:sp>
      <p:sp>
        <p:nvSpPr>
          <p:cNvPr id="4" name="شكل بيضاوي 3"/>
          <p:cNvSpPr/>
          <p:nvPr/>
        </p:nvSpPr>
        <p:spPr>
          <a:xfrm rot="20493824">
            <a:off x="7883419" y="166341"/>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مستطيل مستدير الزوايا 4"/>
          <p:cNvSpPr/>
          <p:nvPr/>
        </p:nvSpPr>
        <p:spPr>
          <a:xfrm>
            <a:off x="2786050" y="571480"/>
            <a:ext cx="3286148" cy="642942"/>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الهمزة المتوسطة</a:t>
            </a:r>
            <a:endParaRPr lang="ar-SA" sz="2800" b="1" dirty="0">
              <a:solidFill>
                <a:schemeClr val="tx1"/>
              </a:solidFill>
            </a:endParaRPr>
          </a:p>
        </p:txBody>
      </p:sp>
      <p:sp>
        <p:nvSpPr>
          <p:cNvPr id="6" name="مستطيل مستدير الزوايا 5"/>
          <p:cNvSpPr/>
          <p:nvPr/>
        </p:nvSpPr>
        <p:spPr>
          <a:xfrm>
            <a:off x="2500298" y="1857364"/>
            <a:ext cx="3786214" cy="785818"/>
          </a:xfrm>
          <a:prstGeom prst="roundRect">
            <a:avLst>
              <a:gd name="adj" fmla="val 50000"/>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ترسم على واو في موضعين</a:t>
            </a:r>
            <a:endParaRPr lang="ar-SA" sz="2800" b="1" dirty="0">
              <a:solidFill>
                <a:schemeClr val="tx1"/>
              </a:solidFill>
            </a:endParaRPr>
          </a:p>
        </p:txBody>
      </p:sp>
      <p:sp>
        <p:nvSpPr>
          <p:cNvPr id="7" name="مستطيل مستدير الزوايا 6"/>
          <p:cNvSpPr/>
          <p:nvPr/>
        </p:nvSpPr>
        <p:spPr>
          <a:xfrm>
            <a:off x="4857752" y="2886524"/>
            <a:ext cx="3571900" cy="1285884"/>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مضمومة وما قبلها.......</a:t>
            </a:r>
          </a:p>
          <a:p>
            <a:pPr algn="ctr"/>
            <a:r>
              <a:rPr lang="ar-SA" sz="2800" b="1" dirty="0" smtClean="0">
                <a:solidFill>
                  <a:schemeClr val="tx1"/>
                </a:solidFill>
              </a:rPr>
              <a:t>أو............أو............</a:t>
            </a:r>
          </a:p>
        </p:txBody>
      </p:sp>
      <p:sp>
        <p:nvSpPr>
          <p:cNvPr id="8" name="مستطيل مستدير الزوايا 7"/>
          <p:cNvSpPr/>
          <p:nvPr/>
        </p:nvSpPr>
        <p:spPr>
          <a:xfrm>
            <a:off x="928662" y="2886524"/>
            <a:ext cx="3214710" cy="1285884"/>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............،أو............</a:t>
            </a:r>
          </a:p>
          <a:p>
            <a:pPr algn="ctr"/>
            <a:r>
              <a:rPr lang="ar-SA" sz="2800" b="1" dirty="0" smtClean="0">
                <a:solidFill>
                  <a:schemeClr val="tx1"/>
                </a:solidFill>
              </a:rPr>
              <a:t>وما قبلها مضموم</a:t>
            </a:r>
          </a:p>
        </p:txBody>
      </p:sp>
      <p:sp>
        <p:nvSpPr>
          <p:cNvPr id="9" name="مربع نص 8"/>
          <p:cNvSpPr txBox="1"/>
          <p:nvPr/>
        </p:nvSpPr>
        <p:spPr>
          <a:xfrm>
            <a:off x="4857752" y="3000372"/>
            <a:ext cx="1143008" cy="523220"/>
          </a:xfrm>
          <a:prstGeom prst="rect">
            <a:avLst/>
          </a:prstGeom>
          <a:noFill/>
        </p:spPr>
        <p:txBody>
          <a:bodyPr wrap="square" rtlCol="1">
            <a:spAutoFit/>
          </a:bodyPr>
          <a:lstStyle/>
          <a:p>
            <a:pPr algn="ctr"/>
            <a:r>
              <a:rPr lang="ar-SA" sz="2800" b="1" dirty="0" smtClean="0">
                <a:solidFill>
                  <a:srgbClr val="C00000"/>
                </a:solidFill>
              </a:rPr>
              <a:t>مفتوح</a:t>
            </a:r>
            <a:endParaRPr lang="ar-SA" sz="2800" b="1" dirty="0">
              <a:solidFill>
                <a:srgbClr val="C00000"/>
              </a:solidFill>
            </a:endParaRPr>
          </a:p>
        </p:txBody>
      </p:sp>
      <p:sp>
        <p:nvSpPr>
          <p:cNvPr id="10" name="مربع نص 9"/>
          <p:cNvSpPr txBox="1"/>
          <p:nvPr/>
        </p:nvSpPr>
        <p:spPr>
          <a:xfrm>
            <a:off x="6715140" y="3429000"/>
            <a:ext cx="1143008" cy="523220"/>
          </a:xfrm>
          <a:prstGeom prst="rect">
            <a:avLst/>
          </a:prstGeom>
          <a:noFill/>
        </p:spPr>
        <p:txBody>
          <a:bodyPr wrap="square" rtlCol="1">
            <a:spAutoFit/>
          </a:bodyPr>
          <a:lstStyle/>
          <a:p>
            <a:pPr algn="ctr"/>
            <a:r>
              <a:rPr lang="ar-SA" sz="2800" b="1" dirty="0" smtClean="0">
                <a:solidFill>
                  <a:srgbClr val="C00000"/>
                </a:solidFill>
              </a:rPr>
              <a:t>مضموم</a:t>
            </a:r>
            <a:endParaRPr lang="ar-SA" sz="2800" b="1" dirty="0">
              <a:solidFill>
                <a:srgbClr val="C00000"/>
              </a:solidFill>
            </a:endParaRPr>
          </a:p>
        </p:txBody>
      </p:sp>
      <p:sp>
        <p:nvSpPr>
          <p:cNvPr id="11" name="مربع نص 10"/>
          <p:cNvSpPr txBox="1"/>
          <p:nvPr/>
        </p:nvSpPr>
        <p:spPr>
          <a:xfrm>
            <a:off x="5214942" y="3429000"/>
            <a:ext cx="1143008" cy="523220"/>
          </a:xfrm>
          <a:prstGeom prst="rect">
            <a:avLst/>
          </a:prstGeom>
          <a:noFill/>
        </p:spPr>
        <p:txBody>
          <a:bodyPr wrap="square" rtlCol="1">
            <a:spAutoFit/>
          </a:bodyPr>
          <a:lstStyle/>
          <a:p>
            <a:pPr algn="ctr"/>
            <a:r>
              <a:rPr lang="ar-SA" sz="2800" b="1" dirty="0" smtClean="0">
                <a:solidFill>
                  <a:srgbClr val="C00000"/>
                </a:solidFill>
              </a:rPr>
              <a:t>ساكن </a:t>
            </a:r>
            <a:endParaRPr lang="ar-SA" sz="2800" b="1" dirty="0">
              <a:solidFill>
                <a:srgbClr val="C00000"/>
              </a:solidFill>
            </a:endParaRPr>
          </a:p>
        </p:txBody>
      </p:sp>
      <p:sp>
        <p:nvSpPr>
          <p:cNvPr id="12" name="مربع نص 11"/>
          <p:cNvSpPr txBox="1"/>
          <p:nvPr/>
        </p:nvSpPr>
        <p:spPr>
          <a:xfrm>
            <a:off x="2571736" y="3000372"/>
            <a:ext cx="1143008" cy="523220"/>
          </a:xfrm>
          <a:prstGeom prst="rect">
            <a:avLst/>
          </a:prstGeom>
          <a:noFill/>
        </p:spPr>
        <p:txBody>
          <a:bodyPr wrap="square" rtlCol="1">
            <a:spAutoFit/>
          </a:bodyPr>
          <a:lstStyle/>
          <a:p>
            <a:pPr algn="ctr"/>
            <a:r>
              <a:rPr lang="ar-SA" sz="2800" b="1" dirty="0" smtClean="0">
                <a:solidFill>
                  <a:srgbClr val="C00000"/>
                </a:solidFill>
              </a:rPr>
              <a:t>مفتوحة</a:t>
            </a:r>
            <a:endParaRPr lang="ar-SA" sz="2800" b="1" dirty="0">
              <a:solidFill>
                <a:srgbClr val="C00000"/>
              </a:solidFill>
            </a:endParaRPr>
          </a:p>
        </p:txBody>
      </p:sp>
      <p:sp>
        <p:nvSpPr>
          <p:cNvPr id="13" name="مربع نص 12"/>
          <p:cNvSpPr txBox="1"/>
          <p:nvPr/>
        </p:nvSpPr>
        <p:spPr>
          <a:xfrm>
            <a:off x="1214414" y="3000372"/>
            <a:ext cx="1143008" cy="523220"/>
          </a:xfrm>
          <a:prstGeom prst="rect">
            <a:avLst/>
          </a:prstGeom>
          <a:noFill/>
        </p:spPr>
        <p:txBody>
          <a:bodyPr wrap="square" rtlCol="1">
            <a:spAutoFit/>
          </a:bodyPr>
          <a:lstStyle/>
          <a:p>
            <a:pPr algn="ctr"/>
            <a:r>
              <a:rPr lang="ar-SA" sz="2800" b="1" dirty="0" smtClean="0">
                <a:solidFill>
                  <a:srgbClr val="C00000"/>
                </a:solidFill>
              </a:rPr>
              <a:t>ساكنة </a:t>
            </a:r>
            <a:endParaRPr lang="ar-SA" sz="2800" b="1" dirty="0">
              <a:solidFill>
                <a:srgbClr val="C00000"/>
              </a:solidFill>
            </a:endParaRPr>
          </a:p>
        </p:txBody>
      </p:sp>
      <p:cxnSp>
        <p:nvCxnSpPr>
          <p:cNvPr id="15" name="رابط كسهم مستقيم 14"/>
          <p:cNvCxnSpPr>
            <a:stCxn id="5" idx="2"/>
          </p:cNvCxnSpPr>
          <p:nvPr/>
        </p:nvCxnSpPr>
        <p:spPr>
          <a:xfrm rot="5400000">
            <a:off x="4143371" y="1500175"/>
            <a:ext cx="571506"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circle(in)">
                                      <p:cBhvr>
                                        <p:cTn id="16" dur="2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 to="" calcmode="lin" valueType="num">
                                      <p:cBhvr>
                                        <p:cTn id="21" dur="1" fill="hold"/>
                                        <p:tgtEl>
                                          <p:spTgt spid="9">
                                            <p:txEl>
                                              <p:pRg st="0" end="0"/>
                                            </p:txEl>
                                          </p:spTgt>
                                        </p:tgtEl>
                                        <p:attrNameLst>
                                          <p:attrName/>
                                        </p:attrNameLst>
                                      </p:cBhvr>
                                    </p:anim>
                                  </p:childTnLst>
                                </p:cTn>
                              </p:par>
                            </p:childTnLst>
                          </p:cTn>
                        </p:par>
                      </p:childTnLst>
                    </p:cTn>
                  </p:par>
                  <p:par>
                    <p:cTn id="22" fill="hold">
                      <p:stCondLst>
                        <p:cond delay="indefinite"/>
                      </p:stCondLst>
                      <p:childTnLst>
                        <p:par>
                          <p:cTn id="23" fill="hold">
                            <p:stCondLst>
                              <p:cond delay="0"/>
                            </p:stCondLst>
                            <p:childTnLst>
                              <p:par>
                                <p:cTn id="24" presetID="24" presetClass="entr" presetSubtype="0" fill="hold" nodeType="clickEffect">
                                  <p:stCondLst>
                                    <p:cond delay="0"/>
                                  </p:stCondLst>
                                  <p:childTnLst>
                                    <p:set>
                                      <p:cBhvr>
                                        <p:cTn id="25" dur="1" fill="hold">
                                          <p:stCondLst>
                                            <p:cond delay="0"/>
                                          </p:stCondLst>
                                        </p:cTn>
                                        <p:tgtEl>
                                          <p:spTgt spid="10">
                                            <p:txEl>
                                              <p:pRg st="0" end="0"/>
                                            </p:txEl>
                                          </p:spTgt>
                                        </p:tgtEl>
                                        <p:attrNameLst>
                                          <p:attrName>style.visibility</p:attrName>
                                        </p:attrNameLst>
                                      </p:cBhvr>
                                      <p:to>
                                        <p:strVal val="visible"/>
                                      </p:to>
                                    </p:set>
                                    <p:anim to="" calcmode="lin" valueType="num">
                                      <p:cBhvr>
                                        <p:cTn id="26" dur="1" fill="hold"/>
                                        <p:tgtEl>
                                          <p:spTgt spid="10">
                                            <p:txEl>
                                              <p:pRg st="0" end="0"/>
                                            </p:txEl>
                                          </p:spTgt>
                                        </p:tgtEl>
                                        <p:attrNameLst>
                                          <p:attrName/>
                                        </p:attrNameLst>
                                      </p:cBhvr>
                                    </p:anim>
                                  </p:childTnLst>
                                </p:cTn>
                              </p:par>
                            </p:childTnLst>
                          </p:cTn>
                        </p:par>
                      </p:childTnLst>
                    </p:cTn>
                  </p:par>
                  <p:par>
                    <p:cTn id="27" fill="hold">
                      <p:stCondLst>
                        <p:cond delay="indefinite"/>
                      </p:stCondLst>
                      <p:childTnLst>
                        <p:par>
                          <p:cTn id="28" fill="hold">
                            <p:stCondLst>
                              <p:cond delay="0"/>
                            </p:stCondLst>
                            <p:childTnLst>
                              <p:par>
                                <p:cTn id="29" presetID="24" presetClass="entr" presetSubtype="0" fill="hold" nodeType="click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 to="" calcmode="lin" valueType="num">
                                      <p:cBhvr>
                                        <p:cTn id="31" dur="1" fill="hold"/>
                                        <p:tgtEl>
                                          <p:spTgt spid="11">
                                            <p:txEl>
                                              <p:pRg st="0" end="0"/>
                                            </p:txEl>
                                          </p:spTgt>
                                        </p:tgtEl>
                                        <p:attrNameLst>
                                          <p:attrName/>
                                        </p:attrNameLst>
                                      </p:cBhvr>
                                    </p:anim>
                                  </p:childTnLst>
                                </p:cTn>
                              </p:par>
                            </p:childTnLst>
                          </p:cTn>
                        </p:par>
                      </p:childTnLst>
                    </p:cTn>
                  </p:par>
                  <p:par>
                    <p:cTn id="32" fill="hold">
                      <p:stCondLst>
                        <p:cond delay="indefinite"/>
                      </p:stCondLst>
                      <p:childTnLst>
                        <p:par>
                          <p:cTn id="33" fill="hold">
                            <p:stCondLst>
                              <p:cond delay="0"/>
                            </p:stCondLst>
                            <p:childTnLst>
                              <p:par>
                                <p:cTn id="34" presetID="24" presetClass="entr" presetSubtype="0" fill="hold" nodeType="clickEffect">
                                  <p:stCondLst>
                                    <p:cond delay="0"/>
                                  </p:stCondLst>
                                  <p:childTnLst>
                                    <p:set>
                                      <p:cBhvr>
                                        <p:cTn id="35" dur="1" fill="hold">
                                          <p:stCondLst>
                                            <p:cond delay="0"/>
                                          </p:stCondLst>
                                        </p:cTn>
                                        <p:tgtEl>
                                          <p:spTgt spid="12">
                                            <p:txEl>
                                              <p:pRg st="0" end="0"/>
                                            </p:txEl>
                                          </p:spTgt>
                                        </p:tgtEl>
                                        <p:attrNameLst>
                                          <p:attrName>style.visibility</p:attrName>
                                        </p:attrNameLst>
                                      </p:cBhvr>
                                      <p:to>
                                        <p:strVal val="visible"/>
                                      </p:to>
                                    </p:set>
                                    <p:anim to="" calcmode="lin" valueType="num">
                                      <p:cBhvr>
                                        <p:cTn id="36" dur="1" fill="hold"/>
                                        <p:tgtEl>
                                          <p:spTgt spid="12">
                                            <p:txEl>
                                              <p:pRg st="0" end="0"/>
                                            </p:txEl>
                                          </p:spTgt>
                                        </p:tgtEl>
                                        <p:attrNameLst>
                                          <p:attrName/>
                                        </p:attrNameLst>
                                      </p:cBhvr>
                                    </p:anim>
                                  </p:childTnLst>
                                </p:cTn>
                              </p:par>
                            </p:childTnLst>
                          </p:cTn>
                        </p:par>
                      </p:childTnLst>
                    </p:cTn>
                  </p:par>
                  <p:par>
                    <p:cTn id="37" fill="hold">
                      <p:stCondLst>
                        <p:cond delay="indefinite"/>
                      </p:stCondLst>
                      <p:childTnLst>
                        <p:par>
                          <p:cTn id="38" fill="hold">
                            <p:stCondLst>
                              <p:cond delay="0"/>
                            </p:stCondLst>
                            <p:childTnLst>
                              <p:par>
                                <p:cTn id="39" presetID="24" presetClass="entr" presetSubtype="0" fill="hold" nodeType="clickEffect">
                                  <p:stCondLst>
                                    <p:cond delay="0"/>
                                  </p:stCondLst>
                                  <p:childTnLst>
                                    <p:set>
                                      <p:cBhvr>
                                        <p:cTn id="40" dur="1" fill="hold">
                                          <p:stCondLst>
                                            <p:cond delay="0"/>
                                          </p:stCondLst>
                                        </p:cTn>
                                        <p:tgtEl>
                                          <p:spTgt spid="13">
                                            <p:txEl>
                                              <p:pRg st="0" end="0"/>
                                            </p:txEl>
                                          </p:spTgt>
                                        </p:tgtEl>
                                        <p:attrNameLst>
                                          <p:attrName>style.visibility</p:attrName>
                                        </p:attrNameLst>
                                      </p:cBhvr>
                                      <p:to>
                                        <p:strVal val="visible"/>
                                      </p:to>
                                    </p:set>
                                    <p:anim to="" calcmode="lin" valueType="num">
                                      <p:cBhvr>
                                        <p:cTn id="41" dur="1" fill="hold"/>
                                        <p:tgtEl>
                                          <p:spTgt spid="1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دمعة 2"/>
          <p:cNvSpPr/>
          <p:nvPr/>
        </p:nvSpPr>
        <p:spPr>
          <a:xfrm>
            <a:off x="642910" y="1142984"/>
            <a:ext cx="7000924" cy="4786346"/>
          </a:xfrm>
          <a:prstGeom prst="teardrop">
            <a:avLst>
              <a:gd name="adj" fmla="val 121276"/>
            </a:avLst>
          </a:prstGeom>
          <a:solidFill>
            <a:schemeClr val="accent2">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8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علامات الاختصار</a:t>
            </a:r>
          </a:p>
          <a:p>
            <a:pPr algn="ctr"/>
            <a:r>
              <a:rPr lang="ar-SA" sz="8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(س،ج،م،هـ)</a:t>
            </a:r>
            <a:endParaRPr lang="ar-SA" sz="8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1"/>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7615931" y="251219"/>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أولاً</a:t>
            </a:r>
            <a:endParaRPr lang="ar-SA" sz="2400" b="1" dirty="0">
              <a:solidFill>
                <a:srgbClr val="C00000"/>
              </a:solidFill>
            </a:endParaRPr>
          </a:p>
        </p:txBody>
      </p:sp>
      <p:sp>
        <p:nvSpPr>
          <p:cNvPr id="4" name="مربع نص 3"/>
          <p:cNvSpPr txBox="1"/>
          <p:nvPr/>
        </p:nvSpPr>
        <p:spPr>
          <a:xfrm>
            <a:off x="571472" y="4423484"/>
            <a:ext cx="7429552" cy="1077218"/>
          </a:xfrm>
          <a:prstGeom prst="rect">
            <a:avLst/>
          </a:prstGeom>
          <a:noFill/>
        </p:spPr>
        <p:txBody>
          <a:bodyPr wrap="square" rtlCol="1">
            <a:spAutoFit/>
          </a:bodyPr>
          <a:lstStyle/>
          <a:p>
            <a:pPr algn="ctr"/>
            <a:r>
              <a:rPr lang="ar-SA" sz="3200" b="1" dirty="0" smtClean="0">
                <a:cs typeface="DecoType Naskh Extensions" pitchFamily="2" charset="-78"/>
              </a:rPr>
              <a:t>1) أتأمل الأشكال السابقة،ثم أضع الرقم المناسب لكل عبارة دالة على اختصار  ما كتب باللون الأحمر يمين المربع:</a:t>
            </a:r>
            <a:endParaRPr lang="ar-SA" sz="3200" b="1" dirty="0">
              <a:cs typeface="DecoType Naskh Extensions" pitchFamily="2" charset="-78"/>
            </a:endParaRPr>
          </a:p>
        </p:txBody>
      </p:sp>
      <p:sp>
        <p:nvSpPr>
          <p:cNvPr id="5" name="مستطيل مستدير الزوايا 4"/>
          <p:cNvSpPr/>
          <p:nvPr/>
        </p:nvSpPr>
        <p:spPr>
          <a:xfrm>
            <a:off x="6813342" y="1357298"/>
            <a:ext cx="1428760" cy="928694"/>
          </a:xfrm>
          <a:prstGeom prst="roundRect">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دليل الإملاء/</a:t>
            </a:r>
          </a:p>
          <a:p>
            <a:pPr algn="ctr"/>
            <a:r>
              <a:rPr lang="ar-SA" sz="2000" b="1" dirty="0" smtClean="0">
                <a:solidFill>
                  <a:schemeClr val="tx1"/>
                </a:solidFill>
              </a:rPr>
              <a:t>الخولي ط5 </a:t>
            </a:r>
            <a:endParaRPr lang="ar-SA" sz="2000" b="1" dirty="0">
              <a:solidFill>
                <a:schemeClr val="tx1"/>
              </a:solidFill>
            </a:endParaRPr>
          </a:p>
        </p:txBody>
      </p:sp>
      <p:sp>
        <p:nvSpPr>
          <p:cNvPr id="6" name="نجمة مكونة من 7 نقاط 5"/>
          <p:cNvSpPr/>
          <p:nvPr/>
        </p:nvSpPr>
        <p:spPr>
          <a:xfrm>
            <a:off x="7884912" y="1000108"/>
            <a:ext cx="785818" cy="642942"/>
          </a:xfrm>
          <a:prstGeom prst="star7">
            <a:avLst/>
          </a:prstGeom>
          <a:solidFill>
            <a:schemeClr val="accent2">
              <a:lumMod val="40000"/>
              <a:lumOff val="6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7" name="مستطيل مستدير الزوايا 6"/>
          <p:cNvSpPr/>
          <p:nvPr/>
        </p:nvSpPr>
        <p:spPr>
          <a:xfrm>
            <a:off x="4941440" y="1285860"/>
            <a:ext cx="1428760" cy="928694"/>
          </a:xfrm>
          <a:prstGeom prst="roundRect">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1427هـ</a:t>
            </a:r>
            <a:endParaRPr lang="ar-SA" sz="2000" b="1" dirty="0">
              <a:solidFill>
                <a:schemeClr val="tx1"/>
              </a:solidFill>
            </a:endParaRPr>
          </a:p>
        </p:txBody>
      </p:sp>
      <p:sp>
        <p:nvSpPr>
          <p:cNvPr id="8" name="نجمة مكونة من 7 نقاط 7"/>
          <p:cNvSpPr/>
          <p:nvPr/>
        </p:nvSpPr>
        <p:spPr>
          <a:xfrm>
            <a:off x="6013010" y="857232"/>
            <a:ext cx="785818" cy="642942"/>
          </a:xfrm>
          <a:prstGeom prst="star7">
            <a:avLst/>
          </a:prstGeom>
          <a:solidFill>
            <a:schemeClr val="accent2">
              <a:lumMod val="40000"/>
              <a:lumOff val="6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9" name="مستطيل مستدير الزوايا 8"/>
          <p:cNvSpPr/>
          <p:nvPr/>
        </p:nvSpPr>
        <p:spPr>
          <a:xfrm>
            <a:off x="2941176" y="1214422"/>
            <a:ext cx="1571636" cy="928694"/>
          </a:xfrm>
          <a:prstGeom prst="roundRect">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حِرفة – ج. </a:t>
            </a:r>
          </a:p>
          <a:p>
            <a:pPr algn="ctr"/>
            <a:r>
              <a:rPr lang="ar-SA" sz="2000" b="1" dirty="0" smtClean="0">
                <a:solidFill>
                  <a:schemeClr val="tx1"/>
                </a:solidFill>
              </a:rPr>
              <a:t>حِرف</a:t>
            </a:r>
            <a:endParaRPr lang="ar-SA" sz="2000" b="1" dirty="0">
              <a:solidFill>
                <a:schemeClr val="tx1"/>
              </a:solidFill>
            </a:endParaRPr>
          </a:p>
        </p:txBody>
      </p:sp>
      <p:sp>
        <p:nvSpPr>
          <p:cNvPr id="10" name="نجمة مكونة من 7 نقاط 9"/>
          <p:cNvSpPr/>
          <p:nvPr/>
        </p:nvSpPr>
        <p:spPr>
          <a:xfrm>
            <a:off x="4155622" y="785794"/>
            <a:ext cx="785818" cy="642942"/>
          </a:xfrm>
          <a:prstGeom prst="star7">
            <a:avLst/>
          </a:prstGeom>
          <a:solidFill>
            <a:schemeClr val="accent2">
              <a:lumMod val="40000"/>
              <a:lumOff val="6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مستطيل مستدير الزوايا 10"/>
          <p:cNvSpPr/>
          <p:nvPr/>
        </p:nvSpPr>
        <p:spPr>
          <a:xfrm>
            <a:off x="785786" y="1214422"/>
            <a:ext cx="1941076" cy="928694"/>
          </a:xfrm>
          <a:prstGeom prst="roundRect">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ردمك:</a:t>
            </a:r>
          </a:p>
          <a:p>
            <a:pPr algn="ctr"/>
            <a:r>
              <a:rPr lang="ar-SA" sz="2000" b="1" dirty="0" smtClean="0">
                <a:solidFill>
                  <a:schemeClr val="tx1"/>
                </a:solidFill>
              </a:rPr>
              <a:t>8 – 1 . 3 – 9 </a:t>
            </a:r>
            <a:endParaRPr lang="ar-SA" sz="2000" b="1" dirty="0">
              <a:solidFill>
                <a:schemeClr val="tx1"/>
              </a:solidFill>
            </a:endParaRPr>
          </a:p>
        </p:txBody>
      </p:sp>
      <p:sp>
        <p:nvSpPr>
          <p:cNvPr id="12" name="نجمة مكونة من 7 نقاط 11"/>
          <p:cNvSpPr/>
          <p:nvPr/>
        </p:nvSpPr>
        <p:spPr>
          <a:xfrm>
            <a:off x="2083920" y="785794"/>
            <a:ext cx="785818" cy="642942"/>
          </a:xfrm>
          <a:prstGeom prst="star7">
            <a:avLst/>
          </a:prstGeom>
          <a:solidFill>
            <a:schemeClr val="accent2">
              <a:lumMod val="40000"/>
              <a:lumOff val="6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3" name="مجسم مشطوف الحواف 12"/>
          <p:cNvSpPr/>
          <p:nvPr/>
        </p:nvSpPr>
        <p:spPr>
          <a:xfrm>
            <a:off x="7000892" y="2643182"/>
            <a:ext cx="1357322" cy="500066"/>
          </a:xfrm>
          <a:prstGeom prst="bevel">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ln>
            <a:solidFill>
              <a:srgbClr val="99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جمع</a:t>
            </a:r>
            <a:endParaRPr lang="ar-SA" sz="2800" b="1" dirty="0">
              <a:solidFill>
                <a:schemeClr val="tx1"/>
              </a:solidFill>
            </a:endParaRPr>
          </a:p>
        </p:txBody>
      </p:sp>
      <p:sp>
        <p:nvSpPr>
          <p:cNvPr id="14" name="نجمة مكونة من 7 نقاط 13"/>
          <p:cNvSpPr/>
          <p:nvPr/>
        </p:nvSpPr>
        <p:spPr>
          <a:xfrm>
            <a:off x="8001024" y="2428868"/>
            <a:ext cx="642942" cy="428628"/>
          </a:xfrm>
          <a:prstGeom prst="star7">
            <a:avLst/>
          </a:prstGeom>
          <a:solidFill>
            <a:schemeClr val="accent2">
              <a:lumMod val="40000"/>
              <a:lumOff val="6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4</a:t>
            </a:r>
            <a:endParaRPr lang="ar-SA" sz="2000" b="1" dirty="0">
              <a:solidFill>
                <a:schemeClr val="tx1"/>
              </a:solidFill>
            </a:endParaRPr>
          </a:p>
        </p:txBody>
      </p:sp>
      <p:sp>
        <p:nvSpPr>
          <p:cNvPr id="15" name="مجسم مشطوف الحواف 14"/>
          <p:cNvSpPr/>
          <p:nvPr/>
        </p:nvSpPr>
        <p:spPr>
          <a:xfrm>
            <a:off x="5143504" y="2643182"/>
            <a:ext cx="1357322" cy="500066"/>
          </a:xfrm>
          <a:prstGeom prst="bevel">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ln>
            <a:solidFill>
              <a:srgbClr val="99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هجرية</a:t>
            </a:r>
            <a:endParaRPr lang="ar-SA" sz="2800" b="1" dirty="0">
              <a:solidFill>
                <a:schemeClr val="tx1"/>
              </a:solidFill>
            </a:endParaRPr>
          </a:p>
        </p:txBody>
      </p:sp>
      <p:sp>
        <p:nvSpPr>
          <p:cNvPr id="16" name="نجمة مكونة من 7 نقاط 15"/>
          <p:cNvSpPr/>
          <p:nvPr/>
        </p:nvSpPr>
        <p:spPr>
          <a:xfrm>
            <a:off x="6143636" y="2428868"/>
            <a:ext cx="642942" cy="428628"/>
          </a:xfrm>
          <a:prstGeom prst="star7">
            <a:avLst/>
          </a:prstGeom>
          <a:solidFill>
            <a:schemeClr val="accent2">
              <a:lumMod val="40000"/>
              <a:lumOff val="6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5</a:t>
            </a:r>
            <a:endParaRPr lang="ar-SA" sz="2000" b="1" dirty="0">
              <a:solidFill>
                <a:schemeClr val="tx1"/>
              </a:solidFill>
            </a:endParaRPr>
          </a:p>
        </p:txBody>
      </p:sp>
      <p:sp>
        <p:nvSpPr>
          <p:cNvPr id="17" name="مجسم مشطوف الحواف 16"/>
          <p:cNvSpPr/>
          <p:nvPr/>
        </p:nvSpPr>
        <p:spPr>
          <a:xfrm>
            <a:off x="3286116" y="2643182"/>
            <a:ext cx="1357322" cy="500066"/>
          </a:xfrm>
          <a:prstGeom prst="bevel">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ln>
            <a:solidFill>
              <a:srgbClr val="99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إلى آخره</a:t>
            </a:r>
            <a:endParaRPr lang="ar-SA" sz="2800" b="1" dirty="0">
              <a:solidFill>
                <a:schemeClr val="tx1"/>
              </a:solidFill>
            </a:endParaRPr>
          </a:p>
        </p:txBody>
      </p:sp>
      <p:sp>
        <p:nvSpPr>
          <p:cNvPr id="18" name="نجمة مكونة من 7 نقاط 17"/>
          <p:cNvSpPr/>
          <p:nvPr/>
        </p:nvSpPr>
        <p:spPr>
          <a:xfrm>
            <a:off x="4286248" y="2428868"/>
            <a:ext cx="642942" cy="428628"/>
          </a:xfrm>
          <a:prstGeom prst="star7">
            <a:avLst/>
          </a:prstGeom>
          <a:solidFill>
            <a:schemeClr val="accent2">
              <a:lumMod val="40000"/>
              <a:lumOff val="6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2</a:t>
            </a:r>
            <a:endParaRPr lang="ar-SA" sz="2000" b="1" dirty="0">
              <a:solidFill>
                <a:schemeClr val="tx1"/>
              </a:solidFill>
            </a:endParaRPr>
          </a:p>
        </p:txBody>
      </p:sp>
      <p:sp>
        <p:nvSpPr>
          <p:cNvPr id="19" name="مجسم مشطوف الحواف 18"/>
          <p:cNvSpPr/>
          <p:nvPr/>
        </p:nvSpPr>
        <p:spPr>
          <a:xfrm>
            <a:off x="1214414" y="2643182"/>
            <a:ext cx="1357322" cy="500066"/>
          </a:xfrm>
          <a:prstGeom prst="bevel">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ln>
            <a:solidFill>
              <a:srgbClr val="99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طبعة</a:t>
            </a:r>
            <a:endParaRPr lang="ar-SA" sz="2800" b="1" dirty="0">
              <a:solidFill>
                <a:schemeClr val="tx1"/>
              </a:solidFill>
            </a:endParaRPr>
          </a:p>
        </p:txBody>
      </p:sp>
      <p:sp>
        <p:nvSpPr>
          <p:cNvPr id="20" name="نجمة مكونة من 7 نقاط 19"/>
          <p:cNvSpPr/>
          <p:nvPr/>
        </p:nvSpPr>
        <p:spPr>
          <a:xfrm>
            <a:off x="2214546" y="2428868"/>
            <a:ext cx="642942" cy="428628"/>
          </a:xfrm>
          <a:prstGeom prst="star7">
            <a:avLst/>
          </a:prstGeom>
          <a:solidFill>
            <a:schemeClr val="accent2">
              <a:lumMod val="40000"/>
              <a:lumOff val="6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3</a:t>
            </a:r>
            <a:endParaRPr lang="ar-SA" sz="2000" b="1" dirty="0">
              <a:solidFill>
                <a:schemeClr val="tx1"/>
              </a:solidFill>
            </a:endParaRPr>
          </a:p>
        </p:txBody>
      </p:sp>
      <p:sp>
        <p:nvSpPr>
          <p:cNvPr id="21" name="مجسم مشطوف الحواف 20"/>
          <p:cNvSpPr/>
          <p:nvPr/>
        </p:nvSpPr>
        <p:spPr>
          <a:xfrm>
            <a:off x="2786050" y="3643314"/>
            <a:ext cx="3571900" cy="500066"/>
          </a:xfrm>
          <a:prstGeom prst="bevel">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ln>
            <a:solidFill>
              <a:srgbClr val="99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 الرقم الدولي الموحد للكتاب</a:t>
            </a:r>
            <a:endParaRPr lang="ar-SA" sz="2800" b="1" dirty="0">
              <a:solidFill>
                <a:schemeClr val="tx1"/>
              </a:solidFill>
            </a:endParaRPr>
          </a:p>
        </p:txBody>
      </p:sp>
      <p:sp>
        <p:nvSpPr>
          <p:cNvPr id="22" name="نجمة مكونة من 7 نقاط 21"/>
          <p:cNvSpPr/>
          <p:nvPr/>
        </p:nvSpPr>
        <p:spPr>
          <a:xfrm>
            <a:off x="6000760" y="3429000"/>
            <a:ext cx="642942" cy="428628"/>
          </a:xfrm>
          <a:prstGeom prst="star7">
            <a:avLst/>
          </a:prstGeom>
          <a:solidFill>
            <a:schemeClr val="accent2">
              <a:lumMod val="40000"/>
              <a:lumOff val="6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1</a:t>
            </a:r>
            <a:endParaRPr lang="ar-SA" sz="2000" b="1" dirty="0">
              <a:solidFill>
                <a:schemeClr val="tx1"/>
              </a:solidFill>
            </a:endParaRPr>
          </a:p>
        </p:txBody>
      </p:sp>
      <p:sp>
        <p:nvSpPr>
          <p:cNvPr id="23" name="مربع نص 22"/>
          <p:cNvSpPr txBox="1"/>
          <p:nvPr/>
        </p:nvSpPr>
        <p:spPr>
          <a:xfrm>
            <a:off x="7858148" y="1071546"/>
            <a:ext cx="714380" cy="523220"/>
          </a:xfrm>
          <a:prstGeom prst="rect">
            <a:avLst/>
          </a:prstGeom>
          <a:noFill/>
        </p:spPr>
        <p:txBody>
          <a:bodyPr wrap="square" rtlCol="1">
            <a:spAutoFit/>
          </a:bodyPr>
          <a:lstStyle/>
          <a:p>
            <a:pPr algn="ctr"/>
            <a:r>
              <a:rPr lang="ar-SA" sz="2800" b="1" dirty="0" smtClean="0">
                <a:solidFill>
                  <a:srgbClr val="C00000"/>
                </a:solidFill>
              </a:rPr>
              <a:t>3</a:t>
            </a:r>
            <a:endParaRPr lang="ar-SA" b="1" dirty="0">
              <a:solidFill>
                <a:srgbClr val="C00000"/>
              </a:solidFill>
            </a:endParaRPr>
          </a:p>
        </p:txBody>
      </p:sp>
      <p:sp>
        <p:nvSpPr>
          <p:cNvPr id="24" name="مربع نص 23"/>
          <p:cNvSpPr txBox="1"/>
          <p:nvPr/>
        </p:nvSpPr>
        <p:spPr>
          <a:xfrm>
            <a:off x="6000760" y="976954"/>
            <a:ext cx="714380" cy="523220"/>
          </a:xfrm>
          <a:prstGeom prst="rect">
            <a:avLst/>
          </a:prstGeom>
          <a:noFill/>
        </p:spPr>
        <p:txBody>
          <a:bodyPr wrap="square" rtlCol="1">
            <a:spAutoFit/>
          </a:bodyPr>
          <a:lstStyle/>
          <a:p>
            <a:pPr algn="ctr"/>
            <a:r>
              <a:rPr lang="ar-SA" sz="2800" b="1" dirty="0" smtClean="0">
                <a:solidFill>
                  <a:srgbClr val="C00000"/>
                </a:solidFill>
              </a:rPr>
              <a:t>5</a:t>
            </a:r>
            <a:endParaRPr lang="ar-SA" b="1" dirty="0">
              <a:solidFill>
                <a:srgbClr val="C00000"/>
              </a:solidFill>
            </a:endParaRPr>
          </a:p>
        </p:txBody>
      </p:sp>
      <p:sp>
        <p:nvSpPr>
          <p:cNvPr id="25" name="مربع نص 24"/>
          <p:cNvSpPr txBox="1"/>
          <p:nvPr/>
        </p:nvSpPr>
        <p:spPr>
          <a:xfrm>
            <a:off x="4143372" y="905516"/>
            <a:ext cx="714380" cy="523220"/>
          </a:xfrm>
          <a:prstGeom prst="rect">
            <a:avLst/>
          </a:prstGeom>
          <a:noFill/>
        </p:spPr>
        <p:txBody>
          <a:bodyPr wrap="square" rtlCol="1">
            <a:spAutoFit/>
          </a:bodyPr>
          <a:lstStyle/>
          <a:p>
            <a:pPr algn="ctr"/>
            <a:r>
              <a:rPr lang="ar-SA" sz="2800" b="1" dirty="0" smtClean="0">
                <a:solidFill>
                  <a:srgbClr val="C00000"/>
                </a:solidFill>
              </a:rPr>
              <a:t>4</a:t>
            </a:r>
            <a:endParaRPr lang="ar-SA" b="1" dirty="0">
              <a:solidFill>
                <a:srgbClr val="C00000"/>
              </a:solidFill>
            </a:endParaRPr>
          </a:p>
        </p:txBody>
      </p:sp>
      <p:sp>
        <p:nvSpPr>
          <p:cNvPr id="26" name="مربع نص 25"/>
          <p:cNvSpPr txBox="1"/>
          <p:nvPr/>
        </p:nvSpPr>
        <p:spPr>
          <a:xfrm>
            <a:off x="2071670" y="905516"/>
            <a:ext cx="714380" cy="523220"/>
          </a:xfrm>
          <a:prstGeom prst="rect">
            <a:avLst/>
          </a:prstGeom>
          <a:noFill/>
        </p:spPr>
        <p:txBody>
          <a:bodyPr wrap="square" rtlCol="1">
            <a:spAutoFit/>
          </a:bodyPr>
          <a:lstStyle/>
          <a:p>
            <a:pPr algn="ctr"/>
            <a:r>
              <a:rPr lang="ar-SA" sz="2800" b="1" dirty="0" smtClean="0">
                <a:solidFill>
                  <a:srgbClr val="C00000"/>
                </a:solidFill>
              </a:rPr>
              <a:t>1</a:t>
            </a:r>
            <a:endParaRPr lang="ar-SA"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2000"/>
                                        <p:tgtEl>
                                          <p:spTgt spid="6"/>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2000"/>
                                        <p:tgtEl>
                                          <p:spTgt spid="5"/>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strips(downLeft)">
                                      <p:cBhvr>
                                        <p:cTn id="13" dur="2000"/>
                                        <p:tgtEl>
                                          <p:spTgt spid="8"/>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strips(downLeft)">
                                      <p:cBhvr>
                                        <p:cTn id="16" dur="2000"/>
                                        <p:tgtEl>
                                          <p:spTgt spid="7"/>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strips(downLeft)">
                                      <p:cBhvr>
                                        <p:cTn id="19" dur="2000"/>
                                        <p:tgtEl>
                                          <p:spTgt spid="10"/>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trips(downLeft)">
                                      <p:cBhvr>
                                        <p:cTn id="22" dur="2000"/>
                                        <p:tgtEl>
                                          <p:spTgt spid="9"/>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strips(downLeft)">
                                      <p:cBhvr>
                                        <p:cTn id="25" dur="2000"/>
                                        <p:tgtEl>
                                          <p:spTgt spid="12"/>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strips(downLeft)">
                                      <p:cBhvr>
                                        <p:cTn id="28" dur="2000"/>
                                        <p:tgtEl>
                                          <p:spTgt spid="11"/>
                                        </p:tgtEl>
                                      </p:cBhvr>
                                    </p:animEffect>
                                  </p:childTnLst>
                                </p:cTn>
                              </p:par>
                              <p:par>
                                <p:cTn id="29" presetID="18" presetClass="entr" presetSubtype="12"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strips(downLeft)">
                                      <p:cBhvr>
                                        <p:cTn id="31" dur="2000"/>
                                        <p:tgtEl>
                                          <p:spTgt spid="19"/>
                                        </p:tgtEl>
                                      </p:cBhvr>
                                    </p:animEffect>
                                  </p:childTnLst>
                                </p:cTn>
                              </p:par>
                              <p:par>
                                <p:cTn id="32" presetID="18" presetClass="entr" presetSubtype="12"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strips(downLeft)">
                                      <p:cBhvr>
                                        <p:cTn id="34" dur="2000"/>
                                        <p:tgtEl>
                                          <p:spTgt spid="20"/>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strips(downLeft)">
                                      <p:cBhvr>
                                        <p:cTn id="37" dur="2000"/>
                                        <p:tgtEl>
                                          <p:spTgt spid="18"/>
                                        </p:tgtEl>
                                      </p:cBhvr>
                                    </p:animEffect>
                                  </p:childTnLst>
                                </p:cTn>
                              </p:par>
                              <p:par>
                                <p:cTn id="38" presetID="18" presetClass="entr" presetSubtype="12"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strips(downLeft)">
                                      <p:cBhvr>
                                        <p:cTn id="40" dur="2000"/>
                                        <p:tgtEl>
                                          <p:spTgt spid="17"/>
                                        </p:tgtEl>
                                      </p:cBhvr>
                                    </p:animEffect>
                                  </p:childTnLst>
                                </p:cTn>
                              </p:par>
                              <p:par>
                                <p:cTn id="41" presetID="18" presetClass="entr" presetSubtype="12"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strips(downLeft)">
                                      <p:cBhvr>
                                        <p:cTn id="43" dur="2000"/>
                                        <p:tgtEl>
                                          <p:spTgt spid="16"/>
                                        </p:tgtEl>
                                      </p:cBhvr>
                                    </p:animEffect>
                                  </p:childTnLst>
                                </p:cTn>
                              </p:par>
                              <p:par>
                                <p:cTn id="44" presetID="18" presetClass="entr" presetSubtype="12"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strips(downLeft)">
                                      <p:cBhvr>
                                        <p:cTn id="46" dur="2000"/>
                                        <p:tgtEl>
                                          <p:spTgt spid="15"/>
                                        </p:tgtEl>
                                      </p:cBhvr>
                                    </p:animEffect>
                                  </p:childTnLst>
                                </p:cTn>
                              </p:par>
                              <p:par>
                                <p:cTn id="47" presetID="18" presetClass="entr" presetSubtype="12"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strips(downLeft)">
                                      <p:cBhvr>
                                        <p:cTn id="49" dur="2000"/>
                                        <p:tgtEl>
                                          <p:spTgt spid="14"/>
                                        </p:tgtEl>
                                      </p:cBhvr>
                                    </p:animEffect>
                                  </p:childTnLst>
                                </p:cTn>
                              </p:par>
                              <p:par>
                                <p:cTn id="50" presetID="18" presetClass="entr" presetSubtype="12"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strips(downLeft)">
                                      <p:cBhvr>
                                        <p:cTn id="52" dur="2000"/>
                                        <p:tgtEl>
                                          <p:spTgt spid="13"/>
                                        </p:tgtEl>
                                      </p:cBhvr>
                                    </p:animEffect>
                                  </p:childTnLst>
                                </p:cTn>
                              </p:par>
                              <p:par>
                                <p:cTn id="53" presetID="18" presetClass="entr" presetSubtype="12"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strips(downLeft)">
                                      <p:cBhvr>
                                        <p:cTn id="55" dur="2000"/>
                                        <p:tgtEl>
                                          <p:spTgt spid="22"/>
                                        </p:tgtEl>
                                      </p:cBhvr>
                                    </p:animEffect>
                                  </p:childTnLst>
                                </p:cTn>
                              </p:par>
                              <p:par>
                                <p:cTn id="56" presetID="18" presetClass="entr" presetSubtype="12"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strips(downLeft)">
                                      <p:cBhvr>
                                        <p:cTn id="58" dur="2000"/>
                                        <p:tgtEl>
                                          <p:spTgt spid="21"/>
                                        </p:tgtEl>
                                      </p:cBhvr>
                                    </p:animEffect>
                                  </p:childTnLst>
                                </p:cTn>
                              </p:par>
                              <p:par>
                                <p:cTn id="59" presetID="21" presetClass="entr" presetSubtype="4" fill="hold" grpId="0" nodeType="with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wheel(4)">
                                      <p:cBhvr>
                                        <p:cTn id="61" dur="1000"/>
                                        <p:tgtEl>
                                          <p:spTgt spid="4"/>
                                        </p:tgtEl>
                                      </p:cBhvr>
                                    </p:animEffect>
                                  </p:childTnLst>
                                </p:cTn>
                              </p:par>
                              <p:par>
                                <p:cTn id="62" presetID="21" presetClass="entr" presetSubtype="4" fill="hold" grpId="0" nodeType="with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wheel(4)">
                                      <p:cBhvr>
                                        <p:cTn id="64" dur="1000"/>
                                        <p:tgtEl>
                                          <p:spTgt spid="3"/>
                                        </p:tgtEl>
                                      </p:cBhvr>
                                    </p:animEffect>
                                  </p:childTnLst>
                                </p:cTn>
                              </p:par>
                            </p:childTnLst>
                          </p:cTn>
                        </p:par>
                      </p:childTnLst>
                    </p:cTn>
                  </p:par>
                  <p:par>
                    <p:cTn id="65" fill="hold">
                      <p:stCondLst>
                        <p:cond delay="indefinite"/>
                      </p:stCondLst>
                      <p:childTnLst>
                        <p:par>
                          <p:cTn id="66" fill="hold">
                            <p:stCondLst>
                              <p:cond delay="0"/>
                            </p:stCondLst>
                            <p:childTnLst>
                              <p:par>
                                <p:cTn id="67" presetID="6" presetClass="entr" presetSubtype="16" fill="hold" grpId="0" nodeType="click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circle(in)">
                                      <p:cBhvr>
                                        <p:cTn id="69" dur="1000"/>
                                        <p:tgtEl>
                                          <p:spTgt spid="23"/>
                                        </p:tgtEl>
                                      </p:cBhvr>
                                    </p:animEffect>
                                  </p:childTnLst>
                                </p:cTn>
                              </p:par>
                            </p:childTnLst>
                          </p:cTn>
                        </p:par>
                      </p:childTnLst>
                    </p:cTn>
                  </p:par>
                  <p:par>
                    <p:cTn id="70" fill="hold">
                      <p:stCondLst>
                        <p:cond delay="indefinite"/>
                      </p:stCondLst>
                      <p:childTnLst>
                        <p:par>
                          <p:cTn id="71" fill="hold">
                            <p:stCondLst>
                              <p:cond delay="0"/>
                            </p:stCondLst>
                            <p:childTnLst>
                              <p:par>
                                <p:cTn id="72" presetID="6" presetClass="entr" presetSubtype="16" fill="hold" grpId="0" nodeType="click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circle(in)">
                                      <p:cBhvr>
                                        <p:cTn id="74" dur="1000"/>
                                        <p:tgtEl>
                                          <p:spTgt spid="24"/>
                                        </p:tgtEl>
                                      </p:cBhvr>
                                    </p:animEffect>
                                  </p:childTnLst>
                                </p:cTn>
                              </p:par>
                            </p:childTnLst>
                          </p:cTn>
                        </p:par>
                      </p:childTnLst>
                    </p:cTn>
                  </p:par>
                  <p:par>
                    <p:cTn id="75" fill="hold">
                      <p:stCondLst>
                        <p:cond delay="indefinite"/>
                      </p:stCondLst>
                      <p:childTnLst>
                        <p:par>
                          <p:cTn id="76" fill="hold">
                            <p:stCondLst>
                              <p:cond delay="0"/>
                            </p:stCondLst>
                            <p:childTnLst>
                              <p:par>
                                <p:cTn id="77" presetID="6" presetClass="entr" presetSubtype="16" fill="hold" grpId="0" nodeType="click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circle(in)">
                                      <p:cBhvr>
                                        <p:cTn id="79" dur="1000"/>
                                        <p:tgtEl>
                                          <p:spTgt spid="25"/>
                                        </p:tgtEl>
                                      </p:cBhvr>
                                    </p:animEffect>
                                  </p:childTnLst>
                                </p:cTn>
                              </p:par>
                            </p:childTnLst>
                          </p:cTn>
                        </p:par>
                      </p:childTnLst>
                    </p:cTn>
                  </p:par>
                  <p:par>
                    <p:cTn id="80" fill="hold">
                      <p:stCondLst>
                        <p:cond delay="indefinite"/>
                      </p:stCondLst>
                      <p:childTnLst>
                        <p:par>
                          <p:cTn id="81" fill="hold">
                            <p:stCondLst>
                              <p:cond delay="0"/>
                            </p:stCondLst>
                            <p:childTnLst>
                              <p:par>
                                <p:cTn id="82" presetID="6" presetClass="entr" presetSubtype="16" fill="hold" grpId="0" nodeType="click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circle(in)">
                                      <p:cBhvr>
                                        <p:cTn id="84"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642910" y="285728"/>
            <a:ext cx="7429552" cy="1569660"/>
          </a:xfrm>
          <a:prstGeom prst="rect">
            <a:avLst/>
          </a:prstGeom>
          <a:noFill/>
        </p:spPr>
        <p:txBody>
          <a:bodyPr wrap="square" rtlCol="1">
            <a:spAutoFit/>
          </a:bodyPr>
          <a:lstStyle/>
          <a:p>
            <a:pPr algn="ctr"/>
            <a:r>
              <a:rPr lang="ar-SA" sz="3200" b="1" dirty="0" smtClean="0">
                <a:cs typeface="DecoType Naskh Extensions" pitchFamily="2" charset="-78"/>
              </a:rPr>
              <a:t>2) أختار الإجابة الصحيحة بوضع علامة(</a:t>
            </a:r>
            <a:r>
              <a:rPr lang="ar-SA" sz="3200" b="1" dirty="0" smtClean="0">
                <a:cs typeface="DecoType Naskh Extensions" pitchFamily="2" charset="-78"/>
                <a:sym typeface="Wingdings"/>
              </a:rPr>
              <a:t></a:t>
            </a:r>
            <a:r>
              <a:rPr lang="ar-SA" sz="3200" b="1" dirty="0" smtClean="0">
                <a:cs typeface="DecoType Naskh Extensions" pitchFamily="2" charset="-78"/>
              </a:rPr>
              <a:t>)لما يلي:</a:t>
            </a:r>
          </a:p>
          <a:p>
            <a:pPr algn="ctr"/>
            <a:r>
              <a:rPr lang="ar-SA" sz="3200" b="1" dirty="0" smtClean="0">
                <a:cs typeface="DecoType Naskh Extensions" pitchFamily="2" charset="-78"/>
              </a:rPr>
              <a:t>1- توظف العلامات السابقة في:                 النطق.                الكتابة.</a:t>
            </a:r>
          </a:p>
          <a:p>
            <a:pPr algn="ctr"/>
            <a:r>
              <a:rPr lang="ar-SA" sz="3200" b="1" dirty="0" smtClean="0">
                <a:cs typeface="DecoType Naskh Extensions" pitchFamily="2" charset="-78"/>
              </a:rPr>
              <a:t>2- تعتمد العلامات السابقة على :             الحروف             الرسوم.</a:t>
            </a:r>
            <a:endParaRPr lang="ar-SA" sz="3200" b="1" dirty="0">
              <a:cs typeface="DecoType Naskh Extensions" pitchFamily="2" charset="-78"/>
            </a:endParaRPr>
          </a:p>
        </p:txBody>
      </p:sp>
      <p:sp>
        <p:nvSpPr>
          <p:cNvPr id="4" name="مستطيل مستدير الزوايا 3"/>
          <p:cNvSpPr/>
          <p:nvPr/>
        </p:nvSpPr>
        <p:spPr>
          <a:xfrm>
            <a:off x="3428992" y="876151"/>
            <a:ext cx="500066" cy="35719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مستطيل مستدير الزوايا 4"/>
          <p:cNvSpPr/>
          <p:nvPr/>
        </p:nvSpPr>
        <p:spPr>
          <a:xfrm>
            <a:off x="3357554" y="1376217"/>
            <a:ext cx="500066" cy="35719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6" name="مستطيل مستدير الزوايا 5"/>
          <p:cNvSpPr/>
          <p:nvPr/>
        </p:nvSpPr>
        <p:spPr>
          <a:xfrm>
            <a:off x="1928794" y="947589"/>
            <a:ext cx="500066" cy="35719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7" name="مستطيل مستدير الزوايا 6"/>
          <p:cNvSpPr/>
          <p:nvPr/>
        </p:nvSpPr>
        <p:spPr>
          <a:xfrm>
            <a:off x="1928794" y="1376217"/>
            <a:ext cx="500066" cy="35719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8" name="مربع نص 7"/>
          <p:cNvSpPr txBox="1"/>
          <p:nvPr/>
        </p:nvSpPr>
        <p:spPr>
          <a:xfrm>
            <a:off x="1928794" y="862880"/>
            <a:ext cx="428628"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sz="2800" b="1" dirty="0">
              <a:solidFill>
                <a:srgbClr val="C00000"/>
              </a:solidFill>
            </a:endParaRPr>
          </a:p>
        </p:txBody>
      </p:sp>
      <p:sp>
        <p:nvSpPr>
          <p:cNvPr id="9" name="مربع نص 8"/>
          <p:cNvSpPr txBox="1"/>
          <p:nvPr/>
        </p:nvSpPr>
        <p:spPr>
          <a:xfrm>
            <a:off x="3357554" y="1339792"/>
            <a:ext cx="428628"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sz="2800" b="1" dirty="0">
              <a:solidFill>
                <a:srgbClr val="C00000"/>
              </a:solidFill>
            </a:endParaRPr>
          </a:p>
        </p:txBody>
      </p:sp>
      <p:sp>
        <p:nvSpPr>
          <p:cNvPr id="10" name="مربع نص 9"/>
          <p:cNvSpPr txBox="1"/>
          <p:nvPr/>
        </p:nvSpPr>
        <p:spPr>
          <a:xfrm>
            <a:off x="571472" y="1863012"/>
            <a:ext cx="7429552" cy="584775"/>
          </a:xfrm>
          <a:prstGeom prst="rect">
            <a:avLst/>
          </a:prstGeom>
          <a:noFill/>
        </p:spPr>
        <p:txBody>
          <a:bodyPr wrap="square" rtlCol="1">
            <a:spAutoFit/>
          </a:bodyPr>
          <a:lstStyle/>
          <a:p>
            <a:pPr algn="ctr"/>
            <a:r>
              <a:rPr lang="ar-SA" sz="3200" b="1" dirty="0" smtClean="0">
                <a:cs typeface="DecoType Naskh Extensions" pitchFamily="2" charset="-78"/>
              </a:rPr>
              <a:t>3) الغاية من استخدام العلامات السابقة:............</a:t>
            </a:r>
            <a:endParaRPr lang="ar-SA" sz="3200" b="1" dirty="0">
              <a:cs typeface="DecoType Naskh Extensions" pitchFamily="2" charset="-78"/>
            </a:endParaRPr>
          </a:p>
        </p:txBody>
      </p:sp>
      <p:sp>
        <p:nvSpPr>
          <p:cNvPr id="11" name="مربع نص 10"/>
          <p:cNvSpPr txBox="1"/>
          <p:nvPr/>
        </p:nvSpPr>
        <p:spPr>
          <a:xfrm>
            <a:off x="1500166" y="1762772"/>
            <a:ext cx="1357322" cy="523220"/>
          </a:xfrm>
          <a:prstGeom prst="rect">
            <a:avLst/>
          </a:prstGeom>
          <a:noFill/>
        </p:spPr>
        <p:txBody>
          <a:bodyPr wrap="square" rtlCol="1">
            <a:spAutoFit/>
          </a:bodyPr>
          <a:lstStyle/>
          <a:p>
            <a:pPr algn="ctr"/>
            <a:r>
              <a:rPr lang="ar-SA" sz="2800" b="1" dirty="0" smtClean="0">
                <a:solidFill>
                  <a:srgbClr val="C00000"/>
                </a:solidFill>
                <a:sym typeface="Wingdings"/>
              </a:rPr>
              <a:t>الاختصار</a:t>
            </a:r>
            <a:endParaRPr lang="ar-SA" sz="2800" b="1" dirty="0">
              <a:solidFill>
                <a:srgbClr val="C00000"/>
              </a:solidFill>
            </a:endParaRPr>
          </a:p>
        </p:txBody>
      </p:sp>
      <p:sp>
        <p:nvSpPr>
          <p:cNvPr id="12" name="زاوية مطوية 11"/>
          <p:cNvSpPr/>
          <p:nvPr/>
        </p:nvSpPr>
        <p:spPr>
          <a:xfrm rot="834941">
            <a:off x="7687369" y="2595363"/>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   </a:t>
            </a:r>
            <a:r>
              <a:rPr lang="ar-SA" sz="2800" b="1" dirty="0" smtClean="0">
                <a:solidFill>
                  <a:schemeClr val="tx1"/>
                </a:solidFill>
              </a:rPr>
              <a:t>ثانياً</a:t>
            </a:r>
            <a:endParaRPr lang="ar-SA" sz="2400" b="1" dirty="0">
              <a:solidFill>
                <a:srgbClr val="C00000"/>
              </a:solidFill>
            </a:endParaRPr>
          </a:p>
        </p:txBody>
      </p:sp>
      <p:sp>
        <p:nvSpPr>
          <p:cNvPr id="13" name="مربع نص 12"/>
          <p:cNvSpPr txBox="1"/>
          <p:nvPr/>
        </p:nvSpPr>
        <p:spPr>
          <a:xfrm>
            <a:off x="2786050" y="2558473"/>
            <a:ext cx="4929222" cy="584775"/>
          </a:xfrm>
          <a:prstGeom prst="rect">
            <a:avLst/>
          </a:prstGeom>
          <a:noFill/>
        </p:spPr>
        <p:txBody>
          <a:bodyPr wrap="square" rtlCol="1">
            <a:spAutoFit/>
          </a:bodyPr>
          <a:lstStyle/>
          <a:p>
            <a:pPr algn="ctr"/>
            <a:r>
              <a:rPr lang="ar-SA" sz="3200" b="1" dirty="0" smtClean="0">
                <a:cs typeface="DecoType Naskh Extensions" pitchFamily="2" charset="-78"/>
              </a:rPr>
              <a:t>أقرأ الجمل التالية،وألاحظ علامات الاختصار:</a:t>
            </a:r>
            <a:endParaRPr lang="ar-SA" sz="3200" b="1" dirty="0">
              <a:cs typeface="DecoType Naskh Extensions" pitchFamily="2" charset="-78"/>
            </a:endParaRPr>
          </a:p>
        </p:txBody>
      </p:sp>
      <p:sp>
        <p:nvSpPr>
          <p:cNvPr id="14" name="مستطيل مستدير الزوايا 13"/>
          <p:cNvSpPr/>
          <p:nvPr/>
        </p:nvSpPr>
        <p:spPr>
          <a:xfrm>
            <a:off x="714348" y="3214686"/>
            <a:ext cx="7500990" cy="3143272"/>
          </a:xfrm>
          <a:prstGeom prst="roundRect">
            <a:avLst/>
          </a:prstGeom>
          <a:solidFill>
            <a:schemeClr val="accent4">
              <a:lumMod val="40000"/>
              <a:lumOff val="6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س- ماذا سيحدث عندما نزرع اللؤلؤ داخل الصدفة،ثم نجعل المحارة قادرة على الإنتاج؟</a:t>
            </a:r>
          </a:p>
          <a:p>
            <a:pPr algn="ctr"/>
            <a:r>
              <a:rPr lang="ar-SA" sz="2400" b="1" dirty="0" smtClean="0">
                <a:solidFill>
                  <a:schemeClr val="tx1"/>
                </a:solidFill>
              </a:rPr>
              <a:t>ج- إن المحارة تقوم بإفراز مادة كلسية بوساطة الحيوان الرخوي داخلها عندما يتسلل جسم غريب إلى صدفتها لتحمي نفسها من خشونته المؤذية،بحيث يصبح الجسم الغريب ناعماً أملس لا يؤذي ويتعايش معه الحيوان.</a:t>
            </a:r>
          </a:p>
          <a:p>
            <a:pPr algn="ctr"/>
            <a:r>
              <a:rPr lang="ar-SA" sz="2400" b="1" dirty="0" smtClean="0">
                <a:solidFill>
                  <a:schemeClr val="tx1"/>
                </a:solidFill>
              </a:rPr>
              <a:t>قام(ميكوموتو)بدراسة المحارة،وفي عام 1888م/1305هـ أجري تجاربه...</a:t>
            </a:r>
            <a:endParaRPr lang="ar-SA"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heel(4)">
                                      <p:cBhvr>
                                        <p:cTn id="10" dur="1000"/>
                                        <p:tgtEl>
                                          <p:spTgt spid="10"/>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heel(4)">
                                      <p:cBhvr>
                                        <p:cTn id="13" dur="1000"/>
                                        <p:tgtEl>
                                          <p:spTgt spid="12"/>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heel(4)">
                                      <p:cBhvr>
                                        <p:cTn id="16" dur="10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diamond(in)">
                                      <p:cBhvr>
                                        <p:cTn id="21" dur="10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diamond(in)">
                                      <p:cBhvr>
                                        <p:cTn id="26" dur="10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diamond(in)">
                                      <p:cBhvr>
                                        <p:cTn id="3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P spid="11" grpId="0"/>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زاوية مطوية 2"/>
          <p:cNvSpPr/>
          <p:nvPr/>
        </p:nvSpPr>
        <p:spPr>
          <a:xfrm rot="834941">
            <a:off x="7413846" y="179781"/>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   </a:t>
            </a:r>
            <a:r>
              <a:rPr lang="ar-SA" sz="2800" b="1" dirty="0" smtClean="0">
                <a:solidFill>
                  <a:schemeClr val="tx1"/>
                </a:solidFill>
              </a:rPr>
              <a:t>ثالثاً</a:t>
            </a:r>
            <a:endParaRPr lang="ar-SA" sz="2400" b="1" dirty="0">
              <a:solidFill>
                <a:srgbClr val="C00000"/>
              </a:solidFill>
            </a:endParaRPr>
          </a:p>
        </p:txBody>
      </p:sp>
      <p:sp>
        <p:nvSpPr>
          <p:cNvPr id="4" name="مربع نص 3"/>
          <p:cNvSpPr txBox="1"/>
          <p:nvPr/>
        </p:nvSpPr>
        <p:spPr>
          <a:xfrm>
            <a:off x="2571736" y="214329"/>
            <a:ext cx="4929222" cy="584775"/>
          </a:xfrm>
          <a:prstGeom prst="rect">
            <a:avLst/>
          </a:prstGeom>
          <a:noFill/>
        </p:spPr>
        <p:txBody>
          <a:bodyPr wrap="square" rtlCol="1">
            <a:spAutoFit/>
          </a:bodyPr>
          <a:lstStyle/>
          <a:p>
            <a:pPr algn="ctr"/>
            <a:r>
              <a:rPr lang="ar-SA" sz="3200" b="1" dirty="0" smtClean="0">
                <a:cs typeface="DecoType Naskh Extensions" pitchFamily="2" charset="-78"/>
              </a:rPr>
              <a:t>أقرأ الجمل التالية،وألاحظ علامات الاختصار:</a:t>
            </a:r>
            <a:endParaRPr lang="ar-SA" sz="3200" b="1" dirty="0">
              <a:cs typeface="DecoType Naskh Extensions" pitchFamily="2" charset="-78"/>
            </a:endParaRPr>
          </a:p>
        </p:txBody>
      </p:sp>
      <p:sp>
        <p:nvSpPr>
          <p:cNvPr id="5" name="مربع نص 4"/>
          <p:cNvSpPr txBox="1"/>
          <p:nvPr/>
        </p:nvSpPr>
        <p:spPr>
          <a:xfrm>
            <a:off x="285720" y="708708"/>
            <a:ext cx="8215370" cy="2554545"/>
          </a:xfrm>
          <a:prstGeom prst="rect">
            <a:avLst/>
          </a:prstGeom>
          <a:noFill/>
        </p:spPr>
        <p:txBody>
          <a:bodyPr wrap="square" rtlCol="1">
            <a:spAutoFit/>
          </a:bodyPr>
          <a:lstStyle/>
          <a:p>
            <a:pPr algn="ctr">
              <a:buFontTx/>
              <a:buChar char="-"/>
            </a:pPr>
            <a:r>
              <a:rPr lang="ar-SA" sz="3200" b="1" dirty="0" smtClean="0">
                <a:cs typeface="DecoType Naskh Extensions" pitchFamily="2" charset="-78"/>
              </a:rPr>
              <a:t>ما نوع الجملة الأولى:...........</a:t>
            </a:r>
          </a:p>
          <a:p>
            <a:pPr algn="ctr">
              <a:buFontTx/>
              <a:buChar char="-"/>
            </a:pPr>
            <a:r>
              <a:rPr lang="ar-SA" sz="3200" b="1" dirty="0" smtClean="0">
                <a:cs typeface="DecoType Naskh Extensions" pitchFamily="2" charset="-78"/>
              </a:rPr>
              <a:t>يرمز حرف السين في الجملة إلى كلمة:.........</a:t>
            </a:r>
          </a:p>
          <a:p>
            <a:pPr algn="ctr">
              <a:buFontTx/>
              <a:buChar char="-"/>
            </a:pPr>
            <a:r>
              <a:rPr lang="ar-SA" sz="3200" b="1" dirty="0" smtClean="0">
                <a:cs typeface="DecoType Naskh Extensions" pitchFamily="2" charset="-78"/>
              </a:rPr>
              <a:t>يرمز حرف الجيم إلى كلمة:.......</a:t>
            </a:r>
          </a:p>
          <a:p>
            <a:pPr algn="ctr">
              <a:buFontTx/>
              <a:buChar char="-"/>
            </a:pPr>
            <a:r>
              <a:rPr lang="ar-SA" sz="3200" b="1" dirty="0" smtClean="0">
                <a:cs typeface="DecoType Naskh Extensions" pitchFamily="2" charset="-78"/>
              </a:rPr>
              <a:t>الرمز(م)في الجملة الأخيرة هو اختصار للحرف الأول من كلمة......،والرمز(هـ)هو اختصار للحرف الأول من كلمة....... </a:t>
            </a:r>
            <a:endParaRPr lang="ar-SA" sz="3200" b="1" dirty="0">
              <a:cs typeface="DecoType Naskh Extensions" pitchFamily="2" charset="-78"/>
            </a:endParaRPr>
          </a:p>
        </p:txBody>
      </p:sp>
      <p:sp>
        <p:nvSpPr>
          <p:cNvPr id="6" name="مربع نص 5"/>
          <p:cNvSpPr txBox="1"/>
          <p:nvPr/>
        </p:nvSpPr>
        <p:spPr>
          <a:xfrm>
            <a:off x="2214546" y="714356"/>
            <a:ext cx="2071702" cy="523220"/>
          </a:xfrm>
          <a:prstGeom prst="rect">
            <a:avLst/>
          </a:prstGeom>
          <a:noFill/>
        </p:spPr>
        <p:txBody>
          <a:bodyPr wrap="square" rtlCol="1">
            <a:spAutoFit/>
          </a:bodyPr>
          <a:lstStyle/>
          <a:p>
            <a:pPr algn="ctr"/>
            <a:r>
              <a:rPr lang="ar-SA" sz="2800" b="1" dirty="0" smtClean="0">
                <a:solidFill>
                  <a:srgbClr val="C00000"/>
                </a:solidFill>
                <a:sym typeface="Wingdings"/>
              </a:rPr>
              <a:t>جملة استفهامية</a:t>
            </a:r>
            <a:endParaRPr lang="ar-SA" sz="2800" b="1" dirty="0">
              <a:solidFill>
                <a:srgbClr val="C00000"/>
              </a:solidFill>
            </a:endParaRPr>
          </a:p>
        </p:txBody>
      </p:sp>
      <p:sp>
        <p:nvSpPr>
          <p:cNvPr id="7" name="مربع نص 6"/>
          <p:cNvSpPr txBox="1"/>
          <p:nvPr/>
        </p:nvSpPr>
        <p:spPr>
          <a:xfrm>
            <a:off x="1214414" y="1071546"/>
            <a:ext cx="1571636" cy="523220"/>
          </a:xfrm>
          <a:prstGeom prst="rect">
            <a:avLst/>
          </a:prstGeom>
          <a:noFill/>
        </p:spPr>
        <p:txBody>
          <a:bodyPr wrap="square" rtlCol="1">
            <a:spAutoFit/>
          </a:bodyPr>
          <a:lstStyle/>
          <a:p>
            <a:pPr algn="ctr"/>
            <a:r>
              <a:rPr lang="ar-SA" sz="2800" b="1" dirty="0" smtClean="0">
                <a:solidFill>
                  <a:srgbClr val="C00000"/>
                </a:solidFill>
                <a:sym typeface="Wingdings"/>
              </a:rPr>
              <a:t>سؤال</a:t>
            </a:r>
            <a:endParaRPr lang="ar-SA" sz="2800" b="1" dirty="0">
              <a:solidFill>
                <a:srgbClr val="C00000"/>
              </a:solidFill>
            </a:endParaRPr>
          </a:p>
        </p:txBody>
      </p:sp>
      <p:sp>
        <p:nvSpPr>
          <p:cNvPr id="8" name="مربع نص 7"/>
          <p:cNvSpPr txBox="1"/>
          <p:nvPr/>
        </p:nvSpPr>
        <p:spPr>
          <a:xfrm>
            <a:off x="2143108" y="1691334"/>
            <a:ext cx="1571636" cy="523220"/>
          </a:xfrm>
          <a:prstGeom prst="rect">
            <a:avLst/>
          </a:prstGeom>
          <a:noFill/>
        </p:spPr>
        <p:txBody>
          <a:bodyPr wrap="square" rtlCol="1">
            <a:spAutoFit/>
          </a:bodyPr>
          <a:lstStyle/>
          <a:p>
            <a:pPr algn="ctr"/>
            <a:r>
              <a:rPr lang="ar-SA" sz="2800" b="1" dirty="0" smtClean="0">
                <a:solidFill>
                  <a:srgbClr val="C00000"/>
                </a:solidFill>
                <a:sym typeface="Wingdings"/>
              </a:rPr>
              <a:t>جواب</a:t>
            </a:r>
            <a:endParaRPr lang="ar-SA" sz="2800" b="1" dirty="0">
              <a:solidFill>
                <a:srgbClr val="C00000"/>
              </a:solidFill>
            </a:endParaRPr>
          </a:p>
        </p:txBody>
      </p:sp>
      <p:sp>
        <p:nvSpPr>
          <p:cNvPr id="9" name="مربع نص 8"/>
          <p:cNvSpPr txBox="1"/>
          <p:nvPr/>
        </p:nvSpPr>
        <p:spPr>
          <a:xfrm>
            <a:off x="6357950" y="2691466"/>
            <a:ext cx="1571636" cy="523220"/>
          </a:xfrm>
          <a:prstGeom prst="rect">
            <a:avLst/>
          </a:prstGeom>
          <a:noFill/>
        </p:spPr>
        <p:txBody>
          <a:bodyPr wrap="square" rtlCol="1">
            <a:spAutoFit/>
          </a:bodyPr>
          <a:lstStyle/>
          <a:p>
            <a:pPr algn="ctr"/>
            <a:r>
              <a:rPr lang="ar-SA" sz="2800" b="1" dirty="0" smtClean="0">
                <a:solidFill>
                  <a:srgbClr val="C00000"/>
                </a:solidFill>
                <a:sym typeface="Wingdings"/>
              </a:rPr>
              <a:t>ميلادي</a:t>
            </a:r>
            <a:endParaRPr lang="ar-SA" sz="2800" b="1" dirty="0">
              <a:solidFill>
                <a:srgbClr val="C00000"/>
              </a:solidFill>
            </a:endParaRPr>
          </a:p>
        </p:txBody>
      </p:sp>
      <p:sp>
        <p:nvSpPr>
          <p:cNvPr id="10" name="مربع نص 9"/>
          <p:cNvSpPr txBox="1"/>
          <p:nvPr/>
        </p:nvSpPr>
        <p:spPr>
          <a:xfrm>
            <a:off x="500034" y="2691466"/>
            <a:ext cx="1571636" cy="523220"/>
          </a:xfrm>
          <a:prstGeom prst="rect">
            <a:avLst/>
          </a:prstGeom>
          <a:noFill/>
        </p:spPr>
        <p:txBody>
          <a:bodyPr wrap="square" rtlCol="1">
            <a:spAutoFit/>
          </a:bodyPr>
          <a:lstStyle/>
          <a:p>
            <a:pPr algn="ctr"/>
            <a:r>
              <a:rPr lang="ar-SA" sz="2800" b="1" dirty="0" smtClean="0">
                <a:solidFill>
                  <a:srgbClr val="C00000"/>
                </a:solidFill>
                <a:sym typeface="Wingdings"/>
              </a:rPr>
              <a:t>هجري</a:t>
            </a:r>
            <a:endParaRPr lang="ar-SA" sz="2800" b="1" dirty="0">
              <a:solidFill>
                <a:srgbClr val="C00000"/>
              </a:solidFill>
            </a:endParaRPr>
          </a:p>
        </p:txBody>
      </p:sp>
      <p:sp>
        <p:nvSpPr>
          <p:cNvPr id="11" name="زاوية مطوية 10"/>
          <p:cNvSpPr/>
          <p:nvPr/>
        </p:nvSpPr>
        <p:spPr>
          <a:xfrm rot="834941">
            <a:off x="7615931" y="3309743"/>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400" b="1" dirty="0" smtClean="0">
                <a:solidFill>
                  <a:schemeClr val="tx1"/>
                </a:solidFill>
              </a:rPr>
              <a:t>  رابعاً</a:t>
            </a:r>
            <a:endParaRPr lang="ar-SA" sz="2400" b="1" dirty="0">
              <a:solidFill>
                <a:srgbClr val="C00000"/>
              </a:solidFill>
            </a:endParaRPr>
          </a:p>
        </p:txBody>
      </p:sp>
      <p:sp>
        <p:nvSpPr>
          <p:cNvPr id="12" name="مربع نص 11"/>
          <p:cNvSpPr txBox="1"/>
          <p:nvPr/>
        </p:nvSpPr>
        <p:spPr>
          <a:xfrm>
            <a:off x="416399" y="3272853"/>
            <a:ext cx="7429520" cy="584775"/>
          </a:xfrm>
          <a:prstGeom prst="rect">
            <a:avLst/>
          </a:prstGeom>
          <a:noFill/>
        </p:spPr>
        <p:txBody>
          <a:bodyPr wrap="square" rtlCol="1">
            <a:spAutoFit/>
          </a:bodyPr>
          <a:lstStyle/>
          <a:p>
            <a:pPr algn="ctr"/>
            <a:r>
              <a:rPr lang="ar-SA" sz="3200" b="1" dirty="0" smtClean="0">
                <a:cs typeface="DecoType Naskh Extensions" pitchFamily="2" charset="-78"/>
              </a:rPr>
              <a:t>أملأ الجدول التالي بوضع علامات الاختصار المناسبة للكلمة الملونة:</a:t>
            </a:r>
            <a:endParaRPr lang="ar-SA" sz="3200" b="1" dirty="0">
              <a:cs typeface="DecoType Naskh Extensions" pitchFamily="2" charset="-78"/>
            </a:endParaRPr>
          </a:p>
        </p:txBody>
      </p:sp>
      <p:graphicFrame>
        <p:nvGraphicFramePr>
          <p:cNvPr id="13" name="جدول 12"/>
          <p:cNvGraphicFramePr>
            <a:graphicFrameLocks noGrp="1"/>
          </p:cNvGraphicFramePr>
          <p:nvPr/>
        </p:nvGraphicFramePr>
        <p:xfrm>
          <a:off x="642910" y="3901857"/>
          <a:ext cx="7929618" cy="2741853"/>
        </p:xfrm>
        <a:graphic>
          <a:graphicData uri="http://schemas.openxmlformats.org/drawingml/2006/table">
            <a:tbl>
              <a:tblPr rtl="1" firstRow="1" bandRow="1">
                <a:tableStyleId>{5C22544A-7EE6-4342-B048-85BDC9FD1C3A}</a:tableStyleId>
              </a:tblPr>
              <a:tblGrid>
                <a:gridCol w="5498265"/>
                <a:gridCol w="1014614"/>
                <a:gridCol w="1416739"/>
              </a:tblGrid>
              <a:tr h="638733">
                <a:tc>
                  <a:txBody>
                    <a:bodyPr/>
                    <a:lstStyle/>
                    <a:p>
                      <a:pPr algn="ctr" rtl="1"/>
                      <a:r>
                        <a:rPr lang="ar-SA" sz="2000" b="1" dirty="0" smtClean="0">
                          <a:solidFill>
                            <a:schemeClr val="tx1"/>
                          </a:solidFill>
                        </a:rPr>
                        <a:t>العبارة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1"/>
                      <a:r>
                        <a:rPr lang="ar-SA" sz="2000" b="1" dirty="0" smtClean="0">
                          <a:solidFill>
                            <a:schemeClr val="tx1"/>
                          </a:solidFill>
                        </a:rPr>
                        <a:t>علامة الاختصار </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1"/>
                      <a:r>
                        <a:rPr lang="ar-SA" sz="2000" b="1" dirty="0" smtClean="0">
                          <a:solidFill>
                            <a:schemeClr val="tx1"/>
                          </a:solidFill>
                        </a:rPr>
                        <a:t>دلالتها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638733">
                <a:tc>
                  <a:txBody>
                    <a:bodyPr/>
                    <a:lstStyle/>
                    <a:p>
                      <a:pPr algn="ctr" rtl="1"/>
                      <a:r>
                        <a:rPr lang="ar-SA" sz="2000" b="1" dirty="0" smtClean="0">
                          <a:solidFill>
                            <a:schemeClr val="tx1"/>
                          </a:solidFill>
                        </a:rPr>
                        <a:t>سؤال:لماذا كان لاكتشاف(ميكوموتو)تأثير</a:t>
                      </a:r>
                      <a:r>
                        <a:rPr lang="ar-SA" sz="2000" b="1" baseline="0" dirty="0" smtClean="0">
                          <a:solidFill>
                            <a:schemeClr val="tx1"/>
                          </a:solidFill>
                        </a:rPr>
                        <a:t> سلبي على المجتمعات التي تعمل في تجارة اللؤلؤ؟</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638733">
                <a:tc>
                  <a:txBody>
                    <a:bodyPr/>
                    <a:lstStyle/>
                    <a:p>
                      <a:pPr algn="ctr" rtl="1"/>
                      <a:r>
                        <a:rPr lang="ar-SA" sz="2000" b="1" dirty="0" smtClean="0">
                          <a:solidFill>
                            <a:schemeClr val="tx1"/>
                          </a:solidFill>
                        </a:rPr>
                        <a:t>جواب:نظراً لسهولة زراعته وانخفاض ثمنه.</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638733">
                <a:tc>
                  <a:txBody>
                    <a:bodyPr/>
                    <a:lstStyle/>
                    <a:p>
                      <a:pPr algn="ctr" rtl="1"/>
                      <a:r>
                        <a:rPr lang="ar-SA" sz="2000" b="1" dirty="0" smtClean="0">
                          <a:solidFill>
                            <a:schemeClr val="tx1"/>
                          </a:solidFill>
                        </a:rPr>
                        <a:t>توج (ميكوموتو)ملكاً</a:t>
                      </a:r>
                      <a:r>
                        <a:rPr lang="ar-SA" sz="2000" b="1" baseline="0" dirty="0" smtClean="0">
                          <a:solidFill>
                            <a:schemeClr val="tx1"/>
                          </a:solidFill>
                        </a:rPr>
                        <a:t> على عرش زراعة اللؤلؤ في العالم عام1908هـ/1326هجري.</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bl>
          </a:graphicData>
        </a:graphic>
      </p:graphicFrame>
      <p:sp>
        <p:nvSpPr>
          <p:cNvPr id="14" name="مربع نص 13"/>
          <p:cNvSpPr txBox="1"/>
          <p:nvPr/>
        </p:nvSpPr>
        <p:spPr>
          <a:xfrm>
            <a:off x="1928794" y="4546595"/>
            <a:ext cx="1143008" cy="523220"/>
          </a:xfrm>
          <a:prstGeom prst="rect">
            <a:avLst/>
          </a:prstGeom>
          <a:noFill/>
        </p:spPr>
        <p:txBody>
          <a:bodyPr wrap="square" rtlCol="1">
            <a:spAutoFit/>
          </a:bodyPr>
          <a:lstStyle/>
          <a:p>
            <a:pPr algn="ctr"/>
            <a:r>
              <a:rPr lang="ar-SA" sz="2800" b="1" dirty="0" smtClean="0">
                <a:solidFill>
                  <a:srgbClr val="C00000"/>
                </a:solidFill>
                <a:sym typeface="Wingdings"/>
              </a:rPr>
              <a:t>س</a:t>
            </a:r>
            <a:endParaRPr lang="ar-SA" sz="2800" b="1" dirty="0">
              <a:solidFill>
                <a:srgbClr val="C00000"/>
              </a:solidFill>
            </a:endParaRPr>
          </a:p>
        </p:txBody>
      </p:sp>
      <p:sp>
        <p:nvSpPr>
          <p:cNvPr id="15" name="مربع نص 14"/>
          <p:cNvSpPr txBox="1"/>
          <p:nvPr/>
        </p:nvSpPr>
        <p:spPr>
          <a:xfrm>
            <a:off x="785786" y="4618033"/>
            <a:ext cx="1071570" cy="523220"/>
          </a:xfrm>
          <a:prstGeom prst="rect">
            <a:avLst/>
          </a:prstGeom>
          <a:noFill/>
        </p:spPr>
        <p:txBody>
          <a:bodyPr wrap="square" rtlCol="1">
            <a:spAutoFit/>
          </a:bodyPr>
          <a:lstStyle/>
          <a:p>
            <a:pPr algn="ctr"/>
            <a:r>
              <a:rPr lang="ar-SA" sz="2800" b="1" dirty="0" smtClean="0">
                <a:solidFill>
                  <a:srgbClr val="C00000"/>
                </a:solidFill>
                <a:sym typeface="Wingdings"/>
              </a:rPr>
              <a:t>للسؤال</a:t>
            </a:r>
            <a:endParaRPr lang="ar-SA" sz="2800" b="1" dirty="0">
              <a:solidFill>
                <a:srgbClr val="C00000"/>
              </a:solidFill>
            </a:endParaRPr>
          </a:p>
        </p:txBody>
      </p:sp>
      <p:sp>
        <p:nvSpPr>
          <p:cNvPr id="16" name="مربع نص 15"/>
          <p:cNvSpPr txBox="1"/>
          <p:nvPr/>
        </p:nvSpPr>
        <p:spPr>
          <a:xfrm>
            <a:off x="1928794" y="5260975"/>
            <a:ext cx="1143008" cy="523220"/>
          </a:xfrm>
          <a:prstGeom prst="rect">
            <a:avLst/>
          </a:prstGeom>
          <a:noFill/>
        </p:spPr>
        <p:txBody>
          <a:bodyPr wrap="square" rtlCol="1">
            <a:spAutoFit/>
          </a:bodyPr>
          <a:lstStyle/>
          <a:p>
            <a:pPr algn="ctr"/>
            <a:r>
              <a:rPr lang="ar-SA" sz="2800" b="1" dirty="0" smtClean="0">
                <a:solidFill>
                  <a:srgbClr val="C00000"/>
                </a:solidFill>
                <a:sym typeface="Wingdings"/>
              </a:rPr>
              <a:t>ج</a:t>
            </a:r>
            <a:endParaRPr lang="ar-SA" sz="2800" b="1" dirty="0">
              <a:solidFill>
                <a:srgbClr val="C00000"/>
              </a:solidFill>
            </a:endParaRPr>
          </a:p>
        </p:txBody>
      </p:sp>
      <p:sp>
        <p:nvSpPr>
          <p:cNvPr id="17" name="مربع نص 16"/>
          <p:cNvSpPr txBox="1"/>
          <p:nvPr/>
        </p:nvSpPr>
        <p:spPr>
          <a:xfrm>
            <a:off x="785786" y="5309259"/>
            <a:ext cx="1071570" cy="523220"/>
          </a:xfrm>
          <a:prstGeom prst="rect">
            <a:avLst/>
          </a:prstGeom>
          <a:noFill/>
        </p:spPr>
        <p:txBody>
          <a:bodyPr wrap="square" rtlCol="1">
            <a:spAutoFit/>
          </a:bodyPr>
          <a:lstStyle/>
          <a:p>
            <a:pPr algn="ctr"/>
            <a:r>
              <a:rPr lang="ar-SA" sz="2800" b="1" dirty="0" smtClean="0">
                <a:solidFill>
                  <a:srgbClr val="C00000"/>
                </a:solidFill>
                <a:sym typeface="Wingdings"/>
              </a:rPr>
              <a:t>للجواب</a:t>
            </a:r>
            <a:endParaRPr lang="ar-SA" sz="2800" b="1" dirty="0">
              <a:solidFill>
                <a:srgbClr val="C00000"/>
              </a:solidFill>
            </a:endParaRPr>
          </a:p>
        </p:txBody>
      </p:sp>
      <p:sp>
        <p:nvSpPr>
          <p:cNvPr id="18" name="مربع نص 17"/>
          <p:cNvSpPr txBox="1"/>
          <p:nvPr/>
        </p:nvSpPr>
        <p:spPr>
          <a:xfrm>
            <a:off x="1928794" y="5832479"/>
            <a:ext cx="1143008" cy="954107"/>
          </a:xfrm>
          <a:prstGeom prst="rect">
            <a:avLst/>
          </a:prstGeom>
          <a:noFill/>
        </p:spPr>
        <p:txBody>
          <a:bodyPr wrap="square" rtlCol="1">
            <a:spAutoFit/>
          </a:bodyPr>
          <a:lstStyle/>
          <a:p>
            <a:pPr algn="ctr"/>
            <a:r>
              <a:rPr lang="ar-SA" sz="2800" b="1" dirty="0" smtClean="0">
                <a:solidFill>
                  <a:srgbClr val="C00000"/>
                </a:solidFill>
                <a:sym typeface="Wingdings"/>
              </a:rPr>
              <a:t>م</a:t>
            </a:r>
          </a:p>
          <a:p>
            <a:pPr algn="ctr"/>
            <a:r>
              <a:rPr lang="ar-SA" sz="2800" b="1" dirty="0" smtClean="0">
                <a:solidFill>
                  <a:srgbClr val="C00000"/>
                </a:solidFill>
                <a:sym typeface="Wingdings"/>
              </a:rPr>
              <a:t>هـ</a:t>
            </a:r>
            <a:endParaRPr lang="ar-SA" sz="2800" b="1" dirty="0">
              <a:solidFill>
                <a:srgbClr val="C00000"/>
              </a:solidFill>
            </a:endParaRPr>
          </a:p>
        </p:txBody>
      </p:sp>
      <p:sp>
        <p:nvSpPr>
          <p:cNvPr id="19" name="مربع نص 18"/>
          <p:cNvSpPr txBox="1"/>
          <p:nvPr/>
        </p:nvSpPr>
        <p:spPr>
          <a:xfrm>
            <a:off x="571472" y="5910411"/>
            <a:ext cx="1428760" cy="707886"/>
          </a:xfrm>
          <a:prstGeom prst="rect">
            <a:avLst/>
          </a:prstGeom>
          <a:noFill/>
        </p:spPr>
        <p:txBody>
          <a:bodyPr wrap="square" rtlCol="1">
            <a:spAutoFit/>
          </a:bodyPr>
          <a:lstStyle/>
          <a:p>
            <a:pPr algn="ctr"/>
            <a:r>
              <a:rPr lang="ar-SA" sz="2000" b="1" dirty="0" smtClean="0">
                <a:solidFill>
                  <a:srgbClr val="C00000"/>
                </a:solidFill>
                <a:sym typeface="Wingdings"/>
              </a:rPr>
              <a:t>للعام الميلادي</a:t>
            </a:r>
          </a:p>
          <a:p>
            <a:pPr algn="ctr"/>
            <a:r>
              <a:rPr lang="ar-SA" sz="2000" b="1" dirty="0" smtClean="0">
                <a:solidFill>
                  <a:srgbClr val="C00000"/>
                </a:solidFill>
                <a:sym typeface="Wingdings"/>
              </a:rPr>
              <a:t>للعام الهجري</a:t>
            </a:r>
            <a:endParaRPr lang="ar-SA" sz="20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1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4)">
                                      <p:cBhvr>
                                        <p:cTn id="13" dur="1000"/>
                                        <p:tgtEl>
                                          <p:spTgt spid="5"/>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4)">
                                      <p:cBhvr>
                                        <p:cTn id="16" dur="1000"/>
                                        <p:tgtEl>
                                          <p:spTgt spid="11"/>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heel(4)">
                                      <p:cBhvr>
                                        <p:cTn id="19" dur="10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amond(in)">
                                      <p:cBhvr>
                                        <p:cTn id="24" dur="10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diamond(in)">
                                      <p:cBhvr>
                                        <p:cTn id="29" dur="10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diamond(in)">
                                      <p:cBhvr>
                                        <p:cTn id="34" dur="10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diamond(in)">
                                      <p:cBhvr>
                                        <p:cTn id="39" dur="10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8" presetClass="entr" presetSubtype="16"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diamond(in)">
                                      <p:cBhvr>
                                        <p:cTn id="44" dur="10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8" presetClass="entr" presetSubtype="16"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diamond(in)">
                                      <p:cBhvr>
                                        <p:cTn id="49" dur="10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8" presetClass="entr" presetSubtype="16"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diamond(in)">
                                      <p:cBhvr>
                                        <p:cTn id="54" dur="1000"/>
                                        <p:tgtEl>
                                          <p:spTgt spid="15"/>
                                        </p:tgtEl>
                                      </p:cBhvr>
                                    </p:animEffect>
                                  </p:childTnLst>
                                </p:cTn>
                              </p:par>
                            </p:childTnLst>
                          </p:cTn>
                        </p:par>
                      </p:childTnLst>
                    </p:cTn>
                  </p:par>
                  <p:par>
                    <p:cTn id="55" fill="hold">
                      <p:stCondLst>
                        <p:cond delay="indefinite"/>
                      </p:stCondLst>
                      <p:childTnLst>
                        <p:par>
                          <p:cTn id="56" fill="hold">
                            <p:stCondLst>
                              <p:cond delay="0"/>
                            </p:stCondLst>
                            <p:childTnLst>
                              <p:par>
                                <p:cTn id="57" presetID="8" presetClass="entr" presetSubtype="16"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diamond(in)">
                                      <p:cBhvr>
                                        <p:cTn id="59" dur="1000"/>
                                        <p:tgtEl>
                                          <p:spTgt spid="16"/>
                                        </p:tgtEl>
                                      </p:cBhvr>
                                    </p:animEffect>
                                  </p:childTnLst>
                                </p:cTn>
                              </p:par>
                            </p:childTnLst>
                          </p:cTn>
                        </p:par>
                      </p:childTnLst>
                    </p:cTn>
                  </p:par>
                  <p:par>
                    <p:cTn id="60" fill="hold">
                      <p:stCondLst>
                        <p:cond delay="indefinite"/>
                      </p:stCondLst>
                      <p:childTnLst>
                        <p:par>
                          <p:cTn id="61" fill="hold">
                            <p:stCondLst>
                              <p:cond delay="0"/>
                            </p:stCondLst>
                            <p:childTnLst>
                              <p:par>
                                <p:cTn id="62" presetID="8" presetClass="entr" presetSubtype="16" fill="hold" grpId="0" nodeType="click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diamond(in)">
                                      <p:cBhvr>
                                        <p:cTn id="64" dur="1000"/>
                                        <p:tgtEl>
                                          <p:spTgt spid="17"/>
                                        </p:tgtEl>
                                      </p:cBhvr>
                                    </p:animEffect>
                                  </p:childTnLst>
                                </p:cTn>
                              </p:par>
                            </p:childTnLst>
                          </p:cTn>
                        </p:par>
                      </p:childTnLst>
                    </p:cTn>
                  </p:par>
                  <p:par>
                    <p:cTn id="65" fill="hold">
                      <p:stCondLst>
                        <p:cond delay="indefinite"/>
                      </p:stCondLst>
                      <p:childTnLst>
                        <p:par>
                          <p:cTn id="66" fill="hold">
                            <p:stCondLst>
                              <p:cond delay="0"/>
                            </p:stCondLst>
                            <p:childTnLst>
                              <p:par>
                                <p:cTn id="67" presetID="8" presetClass="entr" presetSubtype="16"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diamond(in)">
                                      <p:cBhvr>
                                        <p:cTn id="69" dur="10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8" presetClass="entr" presetSubtype="16" fill="hold" grpId="0" nodeType="click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diamond(in)">
                                      <p:cBhvr>
                                        <p:cTn id="74"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P spid="9" grpId="0"/>
      <p:bldP spid="10" grpId="0"/>
      <p:bldP spid="11" grpId="0" animBg="1"/>
      <p:bldP spid="12" grpId="0"/>
      <p:bldP spid="14" grpId="0"/>
      <p:bldP spid="15" grpId="0"/>
      <p:bldP spid="16" grpId="0"/>
      <p:bldP spid="17" grpId="0"/>
      <p:bldP spid="18" grpId="0"/>
      <p:bldP spid="19"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سحابة 2"/>
          <p:cNvSpPr/>
          <p:nvPr/>
        </p:nvSpPr>
        <p:spPr>
          <a:xfrm>
            <a:off x="571472" y="285728"/>
            <a:ext cx="7643866" cy="6143644"/>
          </a:xfrm>
          <a:prstGeom prst="cloud">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path path="circle">
              <a:fillToRect l="100000" t="100000"/>
            </a:path>
            <a:tileRect r="-100000" b="-100000"/>
          </a:gradFill>
          <a:ln>
            <a:solidFill>
              <a:schemeClr val="accent6">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endParaRPr lang="ar-SA" sz="4800" b="1" spc="50" dirty="0" smtClean="0">
              <a:ln w="11430"/>
              <a:solidFill>
                <a:schemeClr val="tx1"/>
              </a:solidFill>
              <a:effectLst>
                <a:outerShdw blurRad="76200" dist="50800" dir="5400000" algn="tl" rotWithShape="0">
                  <a:srgbClr val="000000">
                    <a:alpha val="65000"/>
                  </a:srgbClr>
                </a:outerShdw>
              </a:effectLst>
            </a:endParaRPr>
          </a:p>
          <a:p>
            <a:pPr algn="ctr"/>
            <a:r>
              <a:rPr lang="ar-SA" sz="3600" b="1" i="1" u="sng" spc="50" dirty="0" smtClean="0">
                <a:ln w="11430"/>
                <a:solidFill>
                  <a:srgbClr val="C00000"/>
                </a:solidFill>
                <a:effectLst>
                  <a:outerShdw blurRad="76200" dist="50800" dir="5400000" algn="tl" rotWithShape="0">
                    <a:srgbClr val="000000">
                      <a:alpha val="65000"/>
                    </a:srgbClr>
                  </a:outerShdw>
                </a:effectLst>
              </a:rPr>
              <a:t>علامات الاختصار:</a:t>
            </a:r>
            <a:r>
              <a:rPr lang="ar-SA" sz="3600" b="1" spc="50" dirty="0" smtClean="0">
                <a:ln w="11430"/>
                <a:solidFill>
                  <a:schemeClr val="tx1"/>
                </a:solidFill>
                <a:effectLst>
                  <a:outerShdw blurRad="76200" dist="50800" dir="5400000" algn="tl" rotWithShape="0">
                    <a:srgbClr val="000000">
                      <a:alpha val="65000"/>
                    </a:srgbClr>
                  </a:outerShdw>
                </a:effectLst>
              </a:rPr>
              <a:t>هي رموز كتابية ذات معانٍ دلالية،تشير إلى اختصار الحروف الأولى من الكلمة؛منعاً للإطالة في الكتابة،وللدلالة على المقصود.</a:t>
            </a:r>
          </a:p>
          <a:p>
            <a:pPr algn="ctr"/>
            <a:r>
              <a:rPr lang="ar-SA" sz="3600" b="1" spc="50" dirty="0" smtClean="0">
                <a:ln w="11430"/>
                <a:solidFill>
                  <a:schemeClr val="tx1"/>
                </a:solidFill>
                <a:effectLst>
                  <a:outerShdw blurRad="76200" dist="50800" dir="5400000" algn="tl" rotWithShape="0">
                    <a:srgbClr val="000000">
                      <a:alpha val="65000"/>
                    </a:srgbClr>
                  </a:outerShdw>
                </a:effectLst>
              </a:rPr>
              <a:t>ويختلف ما تشير إليه علامات الاختصار باختلاف الكلمة.</a:t>
            </a:r>
          </a:p>
          <a:p>
            <a:pPr algn="ctr"/>
            <a:r>
              <a:rPr lang="ar-SA" sz="3600" b="1" spc="50" dirty="0" smtClean="0">
                <a:ln w="11430"/>
                <a:solidFill>
                  <a:schemeClr val="tx1"/>
                </a:solidFill>
                <a:effectLst>
                  <a:outerShdw blurRad="76200" dist="50800" dir="5400000" algn="tl" rotWithShape="0">
                    <a:srgbClr val="000000">
                      <a:alpha val="65000"/>
                    </a:srgbClr>
                  </a:outerShdw>
                </a:effectLst>
              </a:rPr>
              <a:t>من علامات الاختصار:</a:t>
            </a:r>
          </a:p>
          <a:p>
            <a:pPr algn="ctr"/>
            <a:r>
              <a:rPr lang="ar-SA" sz="3600" b="1" spc="50" dirty="0" smtClean="0">
                <a:ln w="11430"/>
                <a:solidFill>
                  <a:schemeClr val="tx1"/>
                </a:solidFill>
                <a:effectLst>
                  <a:outerShdw blurRad="76200" dist="50800" dir="5400000" algn="tl" rotWithShape="0">
                    <a:srgbClr val="000000">
                      <a:alpha val="65000"/>
                    </a:srgbClr>
                  </a:outerShdw>
                </a:effectLst>
              </a:rPr>
              <a:t>(س،ج،م،هـ)</a:t>
            </a:r>
          </a:p>
        </p:txBody>
      </p:sp>
      <p:sp>
        <p:nvSpPr>
          <p:cNvPr id="4" name="سحابة 3"/>
          <p:cNvSpPr/>
          <p:nvPr/>
        </p:nvSpPr>
        <p:spPr>
          <a:xfrm>
            <a:off x="6357950" y="214314"/>
            <a:ext cx="2571768" cy="2285992"/>
          </a:xfrm>
          <a:prstGeom prst="cloud">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200" b="1" dirty="0" smtClean="0">
                <a:solidFill>
                  <a:schemeClr val="tx1"/>
                </a:solidFill>
              </a:rPr>
              <a:t>أعلم أن: </a:t>
            </a:r>
            <a:endParaRPr lang="ar-SA"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وسيلة شرح بيضاوية 2"/>
          <p:cNvSpPr/>
          <p:nvPr/>
        </p:nvSpPr>
        <p:spPr>
          <a:xfrm>
            <a:off x="7358082" y="287987"/>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 </a:t>
            </a:r>
            <a:endParaRPr lang="ar-SA" sz="2400" b="1" dirty="0">
              <a:solidFill>
                <a:schemeClr val="tx1"/>
              </a:solidFill>
            </a:endParaRPr>
          </a:p>
        </p:txBody>
      </p:sp>
      <p:sp>
        <p:nvSpPr>
          <p:cNvPr id="4" name="مربع نص 3"/>
          <p:cNvSpPr txBox="1"/>
          <p:nvPr/>
        </p:nvSpPr>
        <p:spPr>
          <a:xfrm>
            <a:off x="642910" y="287987"/>
            <a:ext cx="6858048" cy="954107"/>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أولاً:أختار مرادف كل كلمة ملونة مم بين الأقواس،وأكتبه في الفراغ:</a:t>
            </a:r>
            <a:endParaRPr lang="ar-SA" sz="2800" b="1" dirty="0">
              <a:effectLst>
                <a:glow rad="139700">
                  <a:schemeClr val="accent6">
                    <a:satMod val="175000"/>
                    <a:alpha val="40000"/>
                  </a:schemeClr>
                </a:glow>
              </a:effectLst>
            </a:endParaRPr>
          </a:p>
        </p:txBody>
      </p:sp>
      <p:graphicFrame>
        <p:nvGraphicFramePr>
          <p:cNvPr id="5" name="جدول 4"/>
          <p:cNvGraphicFramePr>
            <a:graphicFrameLocks noGrp="1"/>
          </p:cNvGraphicFramePr>
          <p:nvPr/>
        </p:nvGraphicFramePr>
        <p:xfrm>
          <a:off x="1214414" y="1216681"/>
          <a:ext cx="6096000" cy="1371600"/>
        </p:xfrm>
        <a:graphic>
          <a:graphicData uri="http://schemas.openxmlformats.org/drawingml/2006/table">
            <a:tbl>
              <a:tblPr rtl="1" firstRow="1" bandRow="1">
                <a:tableStyleId>{5C22544A-7EE6-4342-B048-85BDC9FD1C3A}</a:tableStyleId>
              </a:tblPr>
              <a:tblGrid>
                <a:gridCol w="1219640"/>
                <a:gridCol w="2844360"/>
                <a:gridCol w="2032000"/>
              </a:tblGrid>
              <a:tr h="370840">
                <a:tc>
                  <a:txBody>
                    <a:bodyPr/>
                    <a:lstStyle/>
                    <a:p>
                      <a:pPr algn="ctr" rtl="1"/>
                      <a:r>
                        <a:rPr lang="ar-SA" sz="2400" b="1" dirty="0" smtClean="0">
                          <a:solidFill>
                            <a:schemeClr val="tx1"/>
                          </a:solidFill>
                        </a:rPr>
                        <a:t>أمورٌ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r>
                        <a:rPr lang="ar-SA" sz="2400" b="1" dirty="0" smtClean="0">
                          <a:solidFill>
                            <a:schemeClr val="tx1"/>
                          </a:solidFill>
                        </a:rPr>
                        <a:t>(نؤوم،دؤوب،شؤون)</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370840">
                <a:tc>
                  <a:txBody>
                    <a:bodyPr/>
                    <a:lstStyle/>
                    <a:p>
                      <a:pPr algn="ctr" rtl="1"/>
                      <a:r>
                        <a:rPr lang="ar-SA" sz="2400" b="1" dirty="0" smtClean="0">
                          <a:solidFill>
                            <a:schemeClr val="tx1"/>
                          </a:solidFill>
                        </a:rPr>
                        <a:t>آنيةٌ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r>
                        <a:rPr lang="ar-SA" sz="2400" b="1" dirty="0" smtClean="0">
                          <a:solidFill>
                            <a:schemeClr val="tx1"/>
                          </a:solidFill>
                        </a:rPr>
                        <a:t>(فؤوس،كؤوس،رؤوس)</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370840">
                <a:tc>
                  <a:txBody>
                    <a:bodyPr/>
                    <a:lstStyle/>
                    <a:p>
                      <a:pPr algn="ctr" rtl="1"/>
                      <a:r>
                        <a:rPr lang="ar-SA" sz="2400" b="1" dirty="0" smtClean="0">
                          <a:solidFill>
                            <a:schemeClr val="tx1"/>
                          </a:solidFill>
                        </a:rPr>
                        <a:t>الصغرُ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r>
                        <a:rPr lang="ar-SA" sz="2400" b="1" dirty="0" smtClean="0">
                          <a:solidFill>
                            <a:schemeClr val="tx1"/>
                          </a:solidFill>
                        </a:rPr>
                        <a:t>(التضاؤل،التفاؤل،التثاؤب)</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bl>
          </a:graphicData>
        </a:graphic>
      </p:graphicFrame>
      <p:sp>
        <p:nvSpPr>
          <p:cNvPr id="6" name="مربع نص 5"/>
          <p:cNvSpPr txBox="1"/>
          <p:nvPr/>
        </p:nvSpPr>
        <p:spPr>
          <a:xfrm>
            <a:off x="1643042" y="1183644"/>
            <a:ext cx="1143008" cy="461665"/>
          </a:xfrm>
          <a:prstGeom prst="rect">
            <a:avLst/>
          </a:prstGeom>
          <a:noFill/>
        </p:spPr>
        <p:txBody>
          <a:bodyPr wrap="square" rtlCol="1">
            <a:spAutoFit/>
          </a:bodyPr>
          <a:lstStyle/>
          <a:p>
            <a:pPr algn="ctr"/>
            <a:r>
              <a:rPr lang="ar-SA" sz="2400" b="1" dirty="0" smtClean="0">
                <a:solidFill>
                  <a:srgbClr val="C00000"/>
                </a:solidFill>
              </a:rPr>
              <a:t>شؤون</a:t>
            </a:r>
          </a:p>
        </p:txBody>
      </p:sp>
      <p:sp>
        <p:nvSpPr>
          <p:cNvPr id="7" name="مربع نص 6"/>
          <p:cNvSpPr txBox="1"/>
          <p:nvPr/>
        </p:nvSpPr>
        <p:spPr>
          <a:xfrm>
            <a:off x="1643042" y="1683710"/>
            <a:ext cx="1143008" cy="461665"/>
          </a:xfrm>
          <a:prstGeom prst="rect">
            <a:avLst/>
          </a:prstGeom>
          <a:noFill/>
        </p:spPr>
        <p:txBody>
          <a:bodyPr wrap="square" rtlCol="1">
            <a:spAutoFit/>
          </a:bodyPr>
          <a:lstStyle/>
          <a:p>
            <a:pPr algn="ctr"/>
            <a:r>
              <a:rPr lang="ar-SA" sz="2400" b="1" dirty="0" smtClean="0">
                <a:solidFill>
                  <a:srgbClr val="C00000"/>
                </a:solidFill>
              </a:rPr>
              <a:t>كؤوس</a:t>
            </a:r>
          </a:p>
        </p:txBody>
      </p:sp>
      <p:sp>
        <p:nvSpPr>
          <p:cNvPr id="8" name="مربع نص 7"/>
          <p:cNvSpPr txBox="1"/>
          <p:nvPr/>
        </p:nvSpPr>
        <p:spPr>
          <a:xfrm>
            <a:off x="1643042" y="2145375"/>
            <a:ext cx="1143008" cy="461665"/>
          </a:xfrm>
          <a:prstGeom prst="rect">
            <a:avLst/>
          </a:prstGeom>
          <a:noFill/>
        </p:spPr>
        <p:txBody>
          <a:bodyPr wrap="square" rtlCol="1">
            <a:spAutoFit/>
          </a:bodyPr>
          <a:lstStyle/>
          <a:p>
            <a:pPr algn="ctr"/>
            <a:r>
              <a:rPr lang="ar-SA" sz="2400" b="1" dirty="0" smtClean="0">
                <a:solidFill>
                  <a:srgbClr val="C00000"/>
                </a:solidFill>
              </a:rPr>
              <a:t>التضاؤل</a:t>
            </a:r>
          </a:p>
        </p:txBody>
      </p:sp>
      <p:sp>
        <p:nvSpPr>
          <p:cNvPr id="9" name="مربع نص 8"/>
          <p:cNvSpPr txBox="1"/>
          <p:nvPr/>
        </p:nvSpPr>
        <p:spPr>
          <a:xfrm>
            <a:off x="928662" y="2620028"/>
            <a:ext cx="6858048" cy="523220"/>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ثانياً:أجري النشاط التالي مع الاسترشاد بالنموذج:</a:t>
            </a:r>
            <a:endParaRPr lang="ar-SA" sz="2800" b="1" dirty="0">
              <a:effectLst>
                <a:glow rad="139700">
                  <a:schemeClr val="accent6">
                    <a:satMod val="175000"/>
                    <a:alpha val="40000"/>
                  </a:schemeClr>
                </a:glow>
              </a:effectLst>
            </a:endParaRPr>
          </a:p>
        </p:txBody>
      </p:sp>
      <p:sp>
        <p:nvSpPr>
          <p:cNvPr id="10" name="مخطط انسيابي: تحضير 9"/>
          <p:cNvSpPr/>
          <p:nvPr/>
        </p:nvSpPr>
        <p:spPr>
          <a:xfrm>
            <a:off x="5429256" y="3214686"/>
            <a:ext cx="1214446" cy="714380"/>
          </a:xfrm>
          <a:prstGeom prst="flowChartPreparation">
            <a:avLst/>
          </a:prstGeom>
          <a:solidFill>
            <a:schemeClr val="accent3">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آمن</a:t>
            </a:r>
            <a:endParaRPr lang="ar-SA" sz="3200" b="1" dirty="0">
              <a:solidFill>
                <a:schemeClr val="tx1"/>
              </a:solidFill>
            </a:endParaRPr>
          </a:p>
        </p:txBody>
      </p:sp>
      <p:sp>
        <p:nvSpPr>
          <p:cNvPr id="11" name="مخطط انسيابي: تحضير 10"/>
          <p:cNvSpPr/>
          <p:nvPr/>
        </p:nvSpPr>
        <p:spPr>
          <a:xfrm>
            <a:off x="3929058" y="3214686"/>
            <a:ext cx="1214446" cy="714380"/>
          </a:xfrm>
          <a:prstGeom prst="flowChartPreparation">
            <a:avLst/>
          </a:prstGeom>
          <a:solidFill>
            <a:schemeClr val="accent3">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آثر</a:t>
            </a:r>
            <a:endParaRPr lang="ar-SA" sz="3200" b="1" dirty="0">
              <a:solidFill>
                <a:schemeClr val="tx1"/>
              </a:solidFill>
            </a:endParaRPr>
          </a:p>
        </p:txBody>
      </p:sp>
      <p:sp>
        <p:nvSpPr>
          <p:cNvPr id="12" name="مخطط انسيابي: تحضير 11"/>
          <p:cNvSpPr/>
          <p:nvPr/>
        </p:nvSpPr>
        <p:spPr>
          <a:xfrm>
            <a:off x="2500298" y="3214686"/>
            <a:ext cx="1214446" cy="714380"/>
          </a:xfrm>
          <a:prstGeom prst="flowChartPreparation">
            <a:avLst/>
          </a:prstGeom>
          <a:solidFill>
            <a:schemeClr val="accent3">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آتى</a:t>
            </a:r>
            <a:endParaRPr lang="ar-SA" sz="3200" b="1" dirty="0">
              <a:solidFill>
                <a:schemeClr val="tx1"/>
              </a:solidFill>
            </a:endParaRPr>
          </a:p>
        </p:txBody>
      </p:sp>
      <p:sp>
        <p:nvSpPr>
          <p:cNvPr id="13" name="مخطط انسيابي: تحضير 12"/>
          <p:cNvSpPr/>
          <p:nvPr/>
        </p:nvSpPr>
        <p:spPr>
          <a:xfrm>
            <a:off x="5429256" y="4000504"/>
            <a:ext cx="1214446" cy="714380"/>
          </a:xfrm>
          <a:prstGeom prst="flowChartPreparation">
            <a:avLst/>
          </a:prstGeom>
          <a:solidFill>
            <a:schemeClr val="accent3">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500" b="1" dirty="0" smtClean="0">
                <a:solidFill>
                  <a:schemeClr val="tx1"/>
                </a:solidFill>
              </a:rPr>
              <a:t>يؤمن</a:t>
            </a:r>
            <a:endParaRPr lang="ar-SA" sz="2500" b="1" dirty="0">
              <a:solidFill>
                <a:schemeClr val="tx1"/>
              </a:solidFill>
            </a:endParaRPr>
          </a:p>
        </p:txBody>
      </p:sp>
      <p:sp>
        <p:nvSpPr>
          <p:cNvPr id="14" name="مخطط انسيابي: تحضير 13"/>
          <p:cNvSpPr/>
          <p:nvPr/>
        </p:nvSpPr>
        <p:spPr>
          <a:xfrm>
            <a:off x="3929058" y="4000504"/>
            <a:ext cx="1214446" cy="714380"/>
          </a:xfrm>
          <a:prstGeom prst="flowChartPreparation">
            <a:avLst/>
          </a:prstGeom>
          <a:solidFill>
            <a:schemeClr val="accent3">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15" name="مخطط انسيابي: تحضير 14"/>
          <p:cNvSpPr/>
          <p:nvPr/>
        </p:nvSpPr>
        <p:spPr>
          <a:xfrm>
            <a:off x="2500298" y="4000504"/>
            <a:ext cx="1214446" cy="714380"/>
          </a:xfrm>
          <a:prstGeom prst="flowChartPreparation">
            <a:avLst/>
          </a:prstGeom>
          <a:solidFill>
            <a:schemeClr val="accent3">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16" name="مخطط انسيابي: تحضير 15"/>
          <p:cNvSpPr/>
          <p:nvPr/>
        </p:nvSpPr>
        <p:spPr>
          <a:xfrm>
            <a:off x="5429256" y="4786322"/>
            <a:ext cx="1214446" cy="714380"/>
          </a:xfrm>
          <a:prstGeom prst="flowChartPreparation">
            <a:avLst/>
          </a:prstGeom>
          <a:solidFill>
            <a:schemeClr val="accent3">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آزر</a:t>
            </a:r>
            <a:endParaRPr lang="ar-SA" sz="3200" b="1" dirty="0">
              <a:solidFill>
                <a:schemeClr val="tx1"/>
              </a:solidFill>
            </a:endParaRPr>
          </a:p>
        </p:txBody>
      </p:sp>
      <p:sp>
        <p:nvSpPr>
          <p:cNvPr id="17" name="مخطط انسيابي: تحضير 16"/>
          <p:cNvSpPr/>
          <p:nvPr/>
        </p:nvSpPr>
        <p:spPr>
          <a:xfrm>
            <a:off x="3929058" y="4786322"/>
            <a:ext cx="1214446" cy="714380"/>
          </a:xfrm>
          <a:prstGeom prst="flowChartPreparation">
            <a:avLst/>
          </a:prstGeom>
          <a:solidFill>
            <a:schemeClr val="accent3">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آخذ</a:t>
            </a:r>
            <a:endParaRPr lang="ar-SA" sz="3200" b="1" dirty="0">
              <a:solidFill>
                <a:schemeClr val="tx1"/>
              </a:solidFill>
            </a:endParaRPr>
          </a:p>
        </p:txBody>
      </p:sp>
      <p:sp>
        <p:nvSpPr>
          <p:cNvPr id="18" name="مخطط انسيابي: تحضير 17"/>
          <p:cNvSpPr/>
          <p:nvPr/>
        </p:nvSpPr>
        <p:spPr>
          <a:xfrm>
            <a:off x="2500298" y="4786322"/>
            <a:ext cx="1214446" cy="714380"/>
          </a:xfrm>
          <a:prstGeom prst="flowChartPreparation">
            <a:avLst/>
          </a:prstGeom>
          <a:solidFill>
            <a:schemeClr val="accent3">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آلف</a:t>
            </a:r>
            <a:endParaRPr lang="ar-SA" sz="3200" b="1" dirty="0">
              <a:solidFill>
                <a:schemeClr val="tx1"/>
              </a:solidFill>
            </a:endParaRPr>
          </a:p>
        </p:txBody>
      </p:sp>
      <p:sp>
        <p:nvSpPr>
          <p:cNvPr id="19" name="مخطط انسيابي: تحضير 18"/>
          <p:cNvSpPr/>
          <p:nvPr/>
        </p:nvSpPr>
        <p:spPr>
          <a:xfrm>
            <a:off x="5429256" y="5572140"/>
            <a:ext cx="1285884" cy="714380"/>
          </a:xfrm>
          <a:prstGeom prst="flowChartPreparation">
            <a:avLst/>
          </a:prstGeom>
          <a:solidFill>
            <a:schemeClr val="accent3">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يؤازر</a:t>
            </a:r>
            <a:endParaRPr lang="ar-SA" sz="2400" b="1" dirty="0">
              <a:solidFill>
                <a:schemeClr val="tx1"/>
              </a:solidFill>
            </a:endParaRPr>
          </a:p>
        </p:txBody>
      </p:sp>
      <p:sp>
        <p:nvSpPr>
          <p:cNvPr id="20" name="مخطط انسيابي: تحضير 19"/>
          <p:cNvSpPr/>
          <p:nvPr/>
        </p:nvSpPr>
        <p:spPr>
          <a:xfrm>
            <a:off x="3929058" y="5572140"/>
            <a:ext cx="1214446" cy="714380"/>
          </a:xfrm>
          <a:prstGeom prst="flowChartPreparation">
            <a:avLst/>
          </a:prstGeom>
          <a:solidFill>
            <a:schemeClr val="accent3">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21" name="مخطط انسيابي: تحضير 20"/>
          <p:cNvSpPr/>
          <p:nvPr/>
        </p:nvSpPr>
        <p:spPr>
          <a:xfrm>
            <a:off x="2500298" y="5572140"/>
            <a:ext cx="1214446" cy="714380"/>
          </a:xfrm>
          <a:prstGeom prst="flowChartPreparation">
            <a:avLst/>
          </a:prstGeom>
          <a:solidFill>
            <a:schemeClr val="accent3">
              <a:lumMod val="60000"/>
              <a:lumOff val="4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22" name="مربع نص 21"/>
          <p:cNvSpPr txBox="1"/>
          <p:nvPr/>
        </p:nvSpPr>
        <p:spPr>
          <a:xfrm>
            <a:off x="3929058" y="4110343"/>
            <a:ext cx="1143008" cy="523220"/>
          </a:xfrm>
          <a:prstGeom prst="rect">
            <a:avLst/>
          </a:prstGeom>
          <a:noFill/>
        </p:spPr>
        <p:txBody>
          <a:bodyPr wrap="square" rtlCol="1">
            <a:spAutoFit/>
          </a:bodyPr>
          <a:lstStyle/>
          <a:p>
            <a:pPr algn="ctr"/>
            <a:r>
              <a:rPr lang="ar-SA" sz="2800" b="1" dirty="0" smtClean="0">
                <a:solidFill>
                  <a:srgbClr val="C00000"/>
                </a:solidFill>
              </a:rPr>
              <a:t>يؤثر</a:t>
            </a:r>
            <a:endParaRPr lang="ar-SA" sz="2400" b="1" dirty="0" smtClean="0">
              <a:solidFill>
                <a:srgbClr val="C00000"/>
              </a:solidFill>
            </a:endParaRPr>
          </a:p>
        </p:txBody>
      </p:sp>
      <p:sp>
        <p:nvSpPr>
          <p:cNvPr id="23" name="مربع نص 22"/>
          <p:cNvSpPr txBox="1"/>
          <p:nvPr/>
        </p:nvSpPr>
        <p:spPr>
          <a:xfrm>
            <a:off x="2500298" y="4120226"/>
            <a:ext cx="1143008" cy="523220"/>
          </a:xfrm>
          <a:prstGeom prst="rect">
            <a:avLst/>
          </a:prstGeom>
          <a:noFill/>
        </p:spPr>
        <p:txBody>
          <a:bodyPr wrap="square" rtlCol="1">
            <a:spAutoFit/>
          </a:bodyPr>
          <a:lstStyle/>
          <a:p>
            <a:pPr algn="ctr"/>
            <a:r>
              <a:rPr lang="ar-SA" sz="2800" b="1" dirty="0" smtClean="0">
                <a:solidFill>
                  <a:srgbClr val="C00000"/>
                </a:solidFill>
              </a:rPr>
              <a:t>يؤتى</a:t>
            </a:r>
            <a:endParaRPr lang="ar-SA" sz="2400" b="1" dirty="0" smtClean="0">
              <a:solidFill>
                <a:srgbClr val="C00000"/>
              </a:solidFill>
            </a:endParaRPr>
          </a:p>
        </p:txBody>
      </p:sp>
      <p:sp>
        <p:nvSpPr>
          <p:cNvPr id="24" name="مربع نص 23"/>
          <p:cNvSpPr txBox="1"/>
          <p:nvPr/>
        </p:nvSpPr>
        <p:spPr>
          <a:xfrm>
            <a:off x="3929058" y="5643578"/>
            <a:ext cx="1143008" cy="523220"/>
          </a:xfrm>
          <a:prstGeom prst="rect">
            <a:avLst/>
          </a:prstGeom>
          <a:noFill/>
        </p:spPr>
        <p:txBody>
          <a:bodyPr wrap="square" rtlCol="1">
            <a:spAutoFit/>
          </a:bodyPr>
          <a:lstStyle/>
          <a:p>
            <a:pPr algn="ctr"/>
            <a:r>
              <a:rPr lang="ar-SA" sz="2800" b="1" dirty="0" smtClean="0">
                <a:solidFill>
                  <a:srgbClr val="C00000"/>
                </a:solidFill>
              </a:rPr>
              <a:t>يؤاخذ</a:t>
            </a:r>
            <a:endParaRPr lang="ar-SA" sz="2400" b="1" dirty="0" smtClean="0">
              <a:solidFill>
                <a:srgbClr val="C00000"/>
              </a:solidFill>
            </a:endParaRPr>
          </a:p>
        </p:txBody>
      </p:sp>
      <p:sp>
        <p:nvSpPr>
          <p:cNvPr id="25" name="مربع نص 24"/>
          <p:cNvSpPr txBox="1"/>
          <p:nvPr/>
        </p:nvSpPr>
        <p:spPr>
          <a:xfrm>
            <a:off x="2500298" y="5643578"/>
            <a:ext cx="1143008" cy="523220"/>
          </a:xfrm>
          <a:prstGeom prst="rect">
            <a:avLst/>
          </a:prstGeom>
          <a:noFill/>
        </p:spPr>
        <p:txBody>
          <a:bodyPr wrap="square" rtlCol="1">
            <a:spAutoFit/>
          </a:bodyPr>
          <a:lstStyle/>
          <a:p>
            <a:pPr algn="ctr"/>
            <a:r>
              <a:rPr lang="ar-SA" sz="2800" b="1" dirty="0" smtClean="0">
                <a:solidFill>
                  <a:srgbClr val="C00000"/>
                </a:solidFill>
              </a:rPr>
              <a:t>يؤالف</a:t>
            </a:r>
            <a:endParaRPr lang="ar-SA" sz="2400" b="1"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par>
                                <p:cTn id="11" presetID="18" presetClass="entr" presetSubtype="12"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in)">
                                      <p:cBhvr>
                                        <p:cTn id="16" dur="1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diamond(in)">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diamond(in)">
                                      <p:cBhvr>
                                        <p:cTn id="26" dur="1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diamond(in)">
                                      <p:cBhvr>
                                        <p:cTn id="31" dur="10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diamond(in)">
                                      <p:cBhvr>
                                        <p:cTn id="36" dur="1000"/>
                                        <p:tgtEl>
                                          <p:spTgt spid="22"/>
                                        </p:tgtEl>
                                      </p:cBhvr>
                                    </p:animEffect>
                                  </p:childTnLst>
                                </p:cTn>
                              </p:par>
                            </p:childTnLst>
                          </p:cTn>
                        </p:par>
                      </p:childTnLst>
                    </p:cTn>
                  </p:par>
                  <p:par>
                    <p:cTn id="37" fill="hold">
                      <p:stCondLst>
                        <p:cond delay="indefinite"/>
                      </p:stCondLst>
                      <p:childTnLst>
                        <p:par>
                          <p:cTn id="38" fill="hold">
                            <p:stCondLst>
                              <p:cond delay="0"/>
                            </p:stCondLst>
                            <p:childTnLst>
                              <p:par>
                                <p:cTn id="39" presetID="8" presetClass="entr" presetSubtype="16"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diamond(in)">
                                      <p:cBhvr>
                                        <p:cTn id="41" dur="10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8" presetClass="entr" presetSubtype="16" fill="hold" grpId="0" nodeType="click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diamond(in)">
                                      <p:cBhvr>
                                        <p:cTn id="46" dur="1000"/>
                                        <p:tgtEl>
                                          <p:spTgt spid="24"/>
                                        </p:tgtEl>
                                      </p:cBhvr>
                                    </p:animEffect>
                                  </p:childTnLst>
                                </p:cTn>
                              </p:par>
                            </p:childTnLst>
                          </p:cTn>
                        </p:par>
                      </p:childTnLst>
                    </p:cTn>
                  </p:par>
                  <p:par>
                    <p:cTn id="47" fill="hold">
                      <p:stCondLst>
                        <p:cond delay="indefinite"/>
                      </p:stCondLst>
                      <p:childTnLst>
                        <p:par>
                          <p:cTn id="48" fill="hold">
                            <p:stCondLst>
                              <p:cond delay="0"/>
                            </p:stCondLst>
                            <p:childTnLst>
                              <p:par>
                                <p:cTn id="49" presetID="8" presetClass="entr" presetSubtype="16"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diamond(in)">
                                      <p:cBhvr>
                                        <p:cTn id="5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p:bldP spid="8" grpId="0"/>
      <p:bldP spid="9" grpId="0"/>
      <p:bldP spid="22" grpId="0"/>
      <p:bldP spid="23" grpId="0"/>
      <p:bldP spid="24" grpId="0"/>
      <p:bldP spid="25"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وسيلة شرح بيضاوية 2"/>
          <p:cNvSpPr/>
          <p:nvPr/>
        </p:nvSpPr>
        <p:spPr>
          <a:xfrm>
            <a:off x="7429520" y="214290"/>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 </a:t>
            </a:r>
            <a:endParaRPr lang="ar-SA" sz="2400" b="1" dirty="0">
              <a:solidFill>
                <a:schemeClr val="tx1"/>
              </a:solidFill>
            </a:endParaRPr>
          </a:p>
        </p:txBody>
      </p:sp>
      <p:sp>
        <p:nvSpPr>
          <p:cNvPr id="4" name="مربع نص 3"/>
          <p:cNvSpPr txBox="1"/>
          <p:nvPr/>
        </p:nvSpPr>
        <p:spPr>
          <a:xfrm>
            <a:off x="642910" y="214290"/>
            <a:ext cx="6858048" cy="954107"/>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أرسم دائرة حول الهمزة المتوسطة على واو في العبارات التالية،ثم أعلل كتابتها على هذا النحو:  </a:t>
            </a:r>
            <a:endParaRPr lang="ar-SA" sz="2800" b="1" dirty="0">
              <a:effectLst>
                <a:glow rad="139700">
                  <a:schemeClr val="accent6">
                    <a:satMod val="175000"/>
                    <a:alpha val="40000"/>
                  </a:schemeClr>
                </a:glow>
              </a:effectLst>
            </a:endParaRPr>
          </a:p>
        </p:txBody>
      </p:sp>
      <p:graphicFrame>
        <p:nvGraphicFramePr>
          <p:cNvPr id="5" name="جدول 4"/>
          <p:cNvGraphicFramePr>
            <a:graphicFrameLocks noGrp="1"/>
          </p:cNvGraphicFramePr>
          <p:nvPr/>
        </p:nvGraphicFramePr>
        <p:xfrm>
          <a:off x="500034" y="1214422"/>
          <a:ext cx="8143932" cy="5072100"/>
        </p:xfrm>
        <a:graphic>
          <a:graphicData uri="http://schemas.openxmlformats.org/drawingml/2006/table">
            <a:tbl>
              <a:tblPr rtl="1" firstRow="1" bandRow="1">
                <a:tableStyleId>{5C22544A-7EE6-4342-B048-85BDC9FD1C3A}</a:tableStyleId>
              </a:tblPr>
              <a:tblGrid>
                <a:gridCol w="4377900"/>
                <a:gridCol w="3766032"/>
              </a:tblGrid>
              <a:tr h="507210">
                <a:tc>
                  <a:txBody>
                    <a:bodyPr/>
                    <a:lstStyle/>
                    <a:p>
                      <a:pPr algn="ctr" rtl="1"/>
                      <a:r>
                        <a:rPr lang="ar-SA" sz="2400" b="1" dirty="0" smtClean="0">
                          <a:solidFill>
                            <a:schemeClr val="tx1"/>
                          </a:solidFill>
                        </a:rPr>
                        <a:t>العبارات</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1"/>
                      <a:r>
                        <a:rPr lang="ar-SA" sz="2400" b="1" dirty="0" smtClean="0">
                          <a:solidFill>
                            <a:schemeClr val="tx1"/>
                          </a:solidFill>
                        </a:rPr>
                        <a:t>سبب كتابتها على هذا النحو</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912978">
                <a:tc>
                  <a:txBody>
                    <a:bodyPr/>
                    <a:lstStyle/>
                    <a:p>
                      <a:pPr algn="ctr" rtl="1"/>
                      <a:r>
                        <a:rPr lang="ar-SA" sz="2400" b="1" dirty="0" smtClean="0">
                          <a:solidFill>
                            <a:schemeClr val="tx1"/>
                          </a:solidFill>
                        </a:rPr>
                        <a:t>1- كان آباؤنا وأجدادنا</a:t>
                      </a:r>
                      <a:r>
                        <a:rPr lang="ar-SA" sz="2400" b="1" baseline="0" dirty="0" smtClean="0">
                          <a:solidFill>
                            <a:schemeClr val="tx1"/>
                          </a:solidFill>
                        </a:rPr>
                        <a:t> يمارسون حرفا عديدة ويورثونها لأولادهم.</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912978">
                <a:tc>
                  <a:txBody>
                    <a:bodyPr/>
                    <a:lstStyle/>
                    <a:p>
                      <a:pPr algn="ctr" rtl="1"/>
                      <a:r>
                        <a:rPr lang="ar-SA" sz="2400" b="1" dirty="0" smtClean="0">
                          <a:solidFill>
                            <a:schemeClr val="tx1"/>
                          </a:solidFill>
                        </a:rPr>
                        <a:t>2- تعلم المرءِ حِِرفة</a:t>
                      </a:r>
                      <a:r>
                        <a:rPr lang="ar-SA" sz="2400" b="1" baseline="0" dirty="0" smtClean="0">
                          <a:solidFill>
                            <a:schemeClr val="tx1"/>
                          </a:solidFill>
                        </a:rPr>
                        <a:t> تقيه حياة البؤس والفقر.  </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912978">
                <a:tc>
                  <a:txBody>
                    <a:bodyPr/>
                    <a:lstStyle/>
                    <a:p>
                      <a:pPr algn="ctr" rtl="1"/>
                      <a:r>
                        <a:rPr lang="ar-SA" sz="2400" b="1" dirty="0" smtClean="0">
                          <a:solidFill>
                            <a:schemeClr val="tx1"/>
                          </a:solidFill>
                        </a:rPr>
                        <a:t>3-</a:t>
                      </a:r>
                      <a:r>
                        <a:rPr lang="ar-SA" sz="2400" b="1" baseline="0" dirty="0" smtClean="0">
                          <a:solidFill>
                            <a:schemeClr val="tx1"/>
                          </a:solidFill>
                        </a:rPr>
                        <a:t> </a:t>
                      </a:r>
                      <a:r>
                        <a:rPr lang="ar-SA" sz="2400" b="1" dirty="0" smtClean="0">
                          <a:solidFill>
                            <a:schemeClr val="tx1"/>
                          </a:solidFill>
                        </a:rPr>
                        <a:t>كم من هواية مفيدة تؤثر في نماء المجتمعات.</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912978">
                <a:tc>
                  <a:txBody>
                    <a:bodyPr/>
                    <a:lstStyle/>
                    <a:p>
                      <a:pPr algn="ctr" rtl="1"/>
                      <a:r>
                        <a:rPr lang="ar-SA" sz="2400" b="1" dirty="0" smtClean="0">
                          <a:solidFill>
                            <a:schemeClr val="tx1"/>
                          </a:solidFill>
                        </a:rPr>
                        <a:t>4- يصنع الحرفي أواني يحتاجها الناس</a:t>
                      </a:r>
                      <a:r>
                        <a:rPr lang="ar-SA" sz="2400" b="1" baseline="0" dirty="0" smtClean="0">
                          <a:solidFill>
                            <a:schemeClr val="tx1"/>
                          </a:solidFill>
                        </a:rPr>
                        <a:t> من صحون وكؤوس وقوارير وأباريق.</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912978">
                <a:tc>
                  <a:txBody>
                    <a:bodyPr/>
                    <a:lstStyle/>
                    <a:p>
                      <a:pPr algn="ctr" rtl="1"/>
                      <a:r>
                        <a:rPr lang="ar-SA" sz="2400" b="1" dirty="0" smtClean="0">
                          <a:solidFill>
                            <a:schemeClr val="tx1"/>
                          </a:solidFill>
                        </a:rPr>
                        <a:t>5- أخذت هواية جمع الطوابع في التضاؤل بين محبيها.</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bl>
          </a:graphicData>
        </a:graphic>
      </p:graphicFrame>
      <p:sp>
        <p:nvSpPr>
          <p:cNvPr id="6" name="مربع نص 5"/>
          <p:cNvSpPr txBox="1"/>
          <p:nvPr/>
        </p:nvSpPr>
        <p:spPr>
          <a:xfrm>
            <a:off x="642910" y="1895765"/>
            <a:ext cx="3357586" cy="461665"/>
          </a:xfrm>
          <a:prstGeom prst="rect">
            <a:avLst/>
          </a:prstGeom>
          <a:noFill/>
        </p:spPr>
        <p:txBody>
          <a:bodyPr wrap="square" rtlCol="1">
            <a:spAutoFit/>
          </a:bodyPr>
          <a:lstStyle/>
          <a:p>
            <a:pPr algn="ctr"/>
            <a:r>
              <a:rPr lang="ar-SA" sz="2400" b="1" dirty="0" smtClean="0">
                <a:solidFill>
                  <a:srgbClr val="C00000"/>
                </a:solidFill>
              </a:rPr>
              <a:t>لأنها مضمومة وما قبلها ساكن.</a:t>
            </a:r>
          </a:p>
        </p:txBody>
      </p:sp>
      <p:sp>
        <p:nvSpPr>
          <p:cNvPr id="7" name="شكل بيضاوي 6"/>
          <p:cNvSpPr/>
          <p:nvPr/>
        </p:nvSpPr>
        <p:spPr>
          <a:xfrm>
            <a:off x="6929454" y="1785926"/>
            <a:ext cx="714380" cy="35719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8" name="شكل بيضاوي 7"/>
          <p:cNvSpPr/>
          <p:nvPr/>
        </p:nvSpPr>
        <p:spPr>
          <a:xfrm>
            <a:off x="4643438" y="2714620"/>
            <a:ext cx="714380" cy="35719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9" name="مربع نص 8"/>
          <p:cNvSpPr txBox="1"/>
          <p:nvPr/>
        </p:nvSpPr>
        <p:spPr>
          <a:xfrm>
            <a:off x="642910" y="2824459"/>
            <a:ext cx="3357586" cy="461665"/>
          </a:xfrm>
          <a:prstGeom prst="rect">
            <a:avLst/>
          </a:prstGeom>
          <a:noFill/>
        </p:spPr>
        <p:txBody>
          <a:bodyPr wrap="square" rtlCol="1">
            <a:spAutoFit/>
          </a:bodyPr>
          <a:lstStyle/>
          <a:p>
            <a:pPr algn="ctr"/>
            <a:r>
              <a:rPr lang="ar-SA" sz="2400" b="1" dirty="0" smtClean="0">
                <a:solidFill>
                  <a:srgbClr val="C00000"/>
                </a:solidFill>
              </a:rPr>
              <a:t>لأنها ساكنة وما قبلها مضموم.</a:t>
            </a:r>
          </a:p>
        </p:txBody>
      </p:sp>
      <p:sp>
        <p:nvSpPr>
          <p:cNvPr id="10" name="شكل بيضاوي 9"/>
          <p:cNvSpPr/>
          <p:nvPr/>
        </p:nvSpPr>
        <p:spPr>
          <a:xfrm>
            <a:off x="5429256" y="3571876"/>
            <a:ext cx="714380" cy="35719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مربع نص 10"/>
          <p:cNvSpPr txBox="1"/>
          <p:nvPr/>
        </p:nvSpPr>
        <p:spPr>
          <a:xfrm>
            <a:off x="642910" y="3681715"/>
            <a:ext cx="3357586" cy="461665"/>
          </a:xfrm>
          <a:prstGeom prst="rect">
            <a:avLst/>
          </a:prstGeom>
          <a:noFill/>
        </p:spPr>
        <p:txBody>
          <a:bodyPr wrap="square" rtlCol="1">
            <a:spAutoFit/>
          </a:bodyPr>
          <a:lstStyle/>
          <a:p>
            <a:pPr algn="ctr"/>
            <a:r>
              <a:rPr lang="ar-SA" sz="2400" b="1" dirty="0" smtClean="0">
                <a:solidFill>
                  <a:srgbClr val="C00000"/>
                </a:solidFill>
              </a:rPr>
              <a:t>لأنها مفتوحة وما قبلها مضموم.</a:t>
            </a:r>
          </a:p>
        </p:txBody>
      </p:sp>
      <p:sp>
        <p:nvSpPr>
          <p:cNvPr id="12" name="شكل بيضاوي 11"/>
          <p:cNvSpPr/>
          <p:nvPr/>
        </p:nvSpPr>
        <p:spPr>
          <a:xfrm>
            <a:off x="6572264" y="4929198"/>
            <a:ext cx="714380" cy="35719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3" name="مربع نص 12"/>
          <p:cNvSpPr txBox="1"/>
          <p:nvPr/>
        </p:nvSpPr>
        <p:spPr>
          <a:xfrm>
            <a:off x="571472" y="4681847"/>
            <a:ext cx="3643338" cy="461665"/>
          </a:xfrm>
          <a:prstGeom prst="rect">
            <a:avLst/>
          </a:prstGeom>
          <a:noFill/>
        </p:spPr>
        <p:txBody>
          <a:bodyPr wrap="square" rtlCol="1">
            <a:spAutoFit/>
          </a:bodyPr>
          <a:lstStyle/>
          <a:p>
            <a:pPr algn="ctr"/>
            <a:r>
              <a:rPr lang="ar-SA" sz="2400" b="1" dirty="0" smtClean="0">
                <a:solidFill>
                  <a:srgbClr val="C00000"/>
                </a:solidFill>
              </a:rPr>
              <a:t>لأنها مضمومة وما قبلها مضموم.</a:t>
            </a:r>
          </a:p>
        </p:txBody>
      </p:sp>
      <p:sp>
        <p:nvSpPr>
          <p:cNvPr id="14" name="شكل بيضاوي 13"/>
          <p:cNvSpPr/>
          <p:nvPr/>
        </p:nvSpPr>
        <p:spPr>
          <a:xfrm>
            <a:off x="4357686" y="5429264"/>
            <a:ext cx="928694" cy="35719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5" name="مربع نص 14"/>
          <p:cNvSpPr txBox="1"/>
          <p:nvPr/>
        </p:nvSpPr>
        <p:spPr>
          <a:xfrm>
            <a:off x="714348" y="5539103"/>
            <a:ext cx="3357586" cy="461665"/>
          </a:xfrm>
          <a:prstGeom prst="rect">
            <a:avLst/>
          </a:prstGeom>
          <a:noFill/>
        </p:spPr>
        <p:txBody>
          <a:bodyPr wrap="square" rtlCol="1">
            <a:spAutoFit/>
          </a:bodyPr>
          <a:lstStyle/>
          <a:p>
            <a:pPr algn="ctr"/>
            <a:r>
              <a:rPr lang="ar-SA" sz="2400" b="1" dirty="0" smtClean="0">
                <a:solidFill>
                  <a:srgbClr val="C00000"/>
                </a:solidFill>
              </a:rPr>
              <a:t>لأنها مضمومة وما قبلها ساكن.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par>
                                <p:cTn id="11" presetID="13" presetClass="entr" presetSubtype="32"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plus(out)">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9"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upLeft)">
                                      <p:cBhvr>
                                        <p:cTn id="18" dur="500"/>
                                        <p:tgtEl>
                                          <p:spTgt spid="7"/>
                                        </p:tgtEl>
                                      </p:cBhvr>
                                    </p:animEffect>
                                  </p:childTnLst>
                                </p:cTn>
                              </p:par>
                              <p:par>
                                <p:cTn id="19" presetID="8" presetClass="entr" presetSubtype="16"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diamond(in)">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9"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trips(upLeft)">
                                      <p:cBhvr>
                                        <p:cTn id="26" dur="500"/>
                                        <p:tgtEl>
                                          <p:spTgt spid="8"/>
                                        </p:tgtEl>
                                      </p:cBhvr>
                                    </p:animEffect>
                                  </p:childTnLst>
                                </p:cTn>
                              </p:par>
                              <p:par>
                                <p:cTn id="27" presetID="8" presetClass="entr" presetSubtype="16"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diamond(in)">
                                      <p:cBhvr>
                                        <p:cTn id="29" dur="10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8" presetClass="entr" presetSubtype="9"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strips(upLeft)">
                                      <p:cBhvr>
                                        <p:cTn id="34" dur="500"/>
                                        <p:tgtEl>
                                          <p:spTgt spid="10"/>
                                        </p:tgtEl>
                                      </p:cBhvr>
                                    </p:animEffect>
                                  </p:childTnLst>
                                </p:cTn>
                              </p:par>
                              <p:par>
                                <p:cTn id="35" presetID="8" presetClass="entr" presetSubtype="16"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diamond(in)">
                                      <p:cBhvr>
                                        <p:cTn id="37" dur="1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9"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strips(upLeft)">
                                      <p:cBhvr>
                                        <p:cTn id="42" dur="500"/>
                                        <p:tgtEl>
                                          <p:spTgt spid="12"/>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diamond(in)">
                                      <p:cBhvr>
                                        <p:cTn id="45" dur="10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9"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strips(upLeft)">
                                      <p:cBhvr>
                                        <p:cTn id="50" dur="500"/>
                                        <p:tgtEl>
                                          <p:spTgt spid="14"/>
                                        </p:tgtEl>
                                      </p:cBhvr>
                                    </p:animEffect>
                                  </p:childTnLst>
                                </p:cTn>
                              </p:par>
                              <p:par>
                                <p:cTn id="51" presetID="8" presetClass="entr" presetSubtype="16"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diamond(in)">
                                      <p:cBhvr>
                                        <p:cTn id="5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animBg="1"/>
      <p:bldP spid="8" grpId="0" animBg="1"/>
      <p:bldP spid="9" grpId="0"/>
      <p:bldP spid="10" grpId="0" animBg="1"/>
      <p:bldP spid="11" grpId="0"/>
      <p:bldP spid="12" grpId="0" animBg="1"/>
      <p:bldP spid="13" grpId="0"/>
      <p:bldP spid="14" grpId="0" animBg="1"/>
      <p:bldP spid="1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وسيلة شرح بيضاوية 2"/>
          <p:cNvSpPr/>
          <p:nvPr/>
        </p:nvSpPr>
        <p:spPr>
          <a:xfrm>
            <a:off x="7286644" y="285728"/>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نشاط3 </a:t>
            </a:r>
            <a:endParaRPr lang="ar-SA" sz="2400" b="1" dirty="0">
              <a:solidFill>
                <a:schemeClr val="tx1"/>
              </a:solidFill>
            </a:endParaRPr>
          </a:p>
        </p:txBody>
      </p:sp>
      <p:sp>
        <p:nvSpPr>
          <p:cNvPr id="4" name="مربع نص 3"/>
          <p:cNvSpPr txBox="1"/>
          <p:nvPr/>
        </p:nvSpPr>
        <p:spPr>
          <a:xfrm>
            <a:off x="3643306" y="285728"/>
            <a:ext cx="3714776" cy="523220"/>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أمثل لما يأتي في جمل مفيدة:</a:t>
            </a:r>
            <a:endParaRPr lang="ar-SA" sz="2800" b="1" dirty="0">
              <a:effectLst>
                <a:glow rad="139700">
                  <a:schemeClr val="accent6">
                    <a:satMod val="175000"/>
                    <a:alpha val="40000"/>
                  </a:schemeClr>
                </a:glow>
              </a:effectLst>
            </a:endParaRPr>
          </a:p>
        </p:txBody>
      </p:sp>
      <p:sp>
        <p:nvSpPr>
          <p:cNvPr id="5" name="مستطيل مستدير الزوايا 4"/>
          <p:cNvSpPr/>
          <p:nvPr/>
        </p:nvSpPr>
        <p:spPr>
          <a:xfrm>
            <a:off x="1928794" y="928670"/>
            <a:ext cx="4929222" cy="1143008"/>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buFont typeface="Arial" pitchFamily="34" charset="0"/>
              <a:buChar char="•"/>
            </a:pPr>
            <a:r>
              <a:rPr lang="ar-SA" sz="2200" b="1" dirty="0" smtClean="0">
                <a:solidFill>
                  <a:schemeClr val="tx1"/>
                </a:solidFill>
              </a:rPr>
              <a:t>فعل وسطه همزة ساكنة قبلها حرف مضموم.</a:t>
            </a:r>
          </a:p>
          <a:p>
            <a:pPr algn="ctr">
              <a:buFont typeface="Arial" pitchFamily="34" charset="0"/>
              <a:buChar char="•"/>
            </a:pPr>
            <a:r>
              <a:rPr lang="ar-SA" sz="2200" b="1" dirty="0" smtClean="0">
                <a:solidFill>
                  <a:schemeClr val="tx1"/>
                </a:solidFill>
              </a:rPr>
              <a:t>اسم وسطه همزة مضمومة قبلها حرف ساكن.</a:t>
            </a:r>
          </a:p>
          <a:p>
            <a:pPr algn="ctr">
              <a:buFont typeface="Arial" pitchFamily="34" charset="0"/>
              <a:buChar char="•"/>
            </a:pPr>
            <a:r>
              <a:rPr lang="ar-SA" sz="2200" b="1" dirty="0" smtClean="0">
                <a:solidFill>
                  <a:schemeClr val="tx1"/>
                </a:solidFill>
              </a:rPr>
              <a:t>اسم وسطه همزة مفتوحة قبلها حرف مضموم. </a:t>
            </a:r>
            <a:endParaRPr lang="ar-SA" sz="2200" b="1" dirty="0">
              <a:solidFill>
                <a:schemeClr val="tx1"/>
              </a:solidFill>
            </a:endParaRPr>
          </a:p>
        </p:txBody>
      </p:sp>
      <p:sp>
        <p:nvSpPr>
          <p:cNvPr id="6" name="وسيلة شرح بيضاوية 5"/>
          <p:cNvSpPr/>
          <p:nvPr/>
        </p:nvSpPr>
        <p:spPr>
          <a:xfrm>
            <a:off x="7429520" y="2189141"/>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نشاط4 </a:t>
            </a:r>
            <a:endParaRPr lang="ar-SA" sz="2400" b="1" dirty="0">
              <a:solidFill>
                <a:schemeClr val="tx1"/>
              </a:solidFill>
            </a:endParaRPr>
          </a:p>
        </p:txBody>
      </p:sp>
      <p:sp>
        <p:nvSpPr>
          <p:cNvPr id="7" name="مربع نص 6"/>
          <p:cNvSpPr txBox="1"/>
          <p:nvPr/>
        </p:nvSpPr>
        <p:spPr>
          <a:xfrm>
            <a:off x="714348" y="2189141"/>
            <a:ext cx="7286676" cy="954107"/>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أولاً:أضع في كل فراغ مما يأتي جواباً للسؤال وسؤالاً للجواب،مع استخدام علامة الاختصار المناسبة لكل:</a:t>
            </a:r>
            <a:endParaRPr lang="ar-SA" sz="2800" b="1" dirty="0">
              <a:effectLst>
                <a:glow rad="139700">
                  <a:schemeClr val="accent6">
                    <a:satMod val="175000"/>
                    <a:alpha val="40000"/>
                  </a:schemeClr>
                </a:glow>
              </a:effectLst>
            </a:endParaRPr>
          </a:p>
        </p:txBody>
      </p:sp>
      <p:sp>
        <p:nvSpPr>
          <p:cNvPr id="8" name="مستطيل مستدير الزوايا 7"/>
          <p:cNvSpPr/>
          <p:nvPr/>
        </p:nvSpPr>
        <p:spPr>
          <a:xfrm>
            <a:off x="571472" y="3357562"/>
            <a:ext cx="7643866" cy="285752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&amp; </a:t>
            </a:r>
            <a:r>
              <a:rPr lang="ar-SA" sz="2400" b="1" dirty="0" smtClean="0">
                <a:solidFill>
                  <a:schemeClr val="bg2">
                    <a:lumMod val="25000"/>
                  </a:schemeClr>
                </a:solidFill>
              </a:rPr>
              <a:t>........</a:t>
            </a:r>
            <a:r>
              <a:rPr lang="ar-SA" sz="2400" b="1" dirty="0" smtClean="0">
                <a:solidFill>
                  <a:schemeClr val="tx1"/>
                </a:solidFill>
              </a:rPr>
              <a:t>ما المهنة التي اشتغل بها الأنبياء والرسل؟</a:t>
            </a:r>
          </a:p>
          <a:p>
            <a:pPr algn="ctr"/>
            <a:r>
              <a:rPr lang="ar-SA" sz="2400" b="1" dirty="0" smtClean="0">
                <a:solidFill>
                  <a:schemeClr val="bg2">
                    <a:lumMod val="25000"/>
                  </a:schemeClr>
                </a:solidFill>
              </a:rPr>
              <a:t>...................................</a:t>
            </a:r>
          </a:p>
          <a:p>
            <a:pPr algn="ctr"/>
            <a:r>
              <a:rPr lang="ar-SA" sz="2400" b="1" dirty="0" smtClean="0">
                <a:solidFill>
                  <a:schemeClr val="bg2">
                    <a:lumMod val="25000"/>
                  </a:schemeClr>
                </a:solidFill>
              </a:rPr>
              <a:t>...................</a:t>
            </a:r>
            <a:r>
              <a:rPr lang="ar-SA" sz="2400" b="1" dirty="0" smtClean="0">
                <a:solidFill>
                  <a:schemeClr val="tx1"/>
                </a:solidFill>
              </a:rPr>
              <a:t>أوجب الإسلام على كل فرد أن يسعى ويعمل كي يكفي مؤونة نفسه بنفسه.</a:t>
            </a:r>
            <a:endParaRPr lang="ar-SA" sz="2400" b="1" dirty="0">
              <a:solidFill>
                <a:schemeClr val="tx1"/>
              </a:solidFill>
            </a:endParaRPr>
          </a:p>
        </p:txBody>
      </p:sp>
      <p:sp>
        <p:nvSpPr>
          <p:cNvPr id="9" name="مربع نص 8"/>
          <p:cNvSpPr txBox="1"/>
          <p:nvPr/>
        </p:nvSpPr>
        <p:spPr>
          <a:xfrm>
            <a:off x="1643042" y="4324657"/>
            <a:ext cx="5786478" cy="461665"/>
          </a:xfrm>
          <a:prstGeom prst="rect">
            <a:avLst/>
          </a:prstGeom>
          <a:noFill/>
        </p:spPr>
        <p:txBody>
          <a:bodyPr wrap="square" rtlCol="1">
            <a:spAutoFit/>
          </a:bodyPr>
          <a:lstStyle/>
          <a:p>
            <a:pPr algn="ctr"/>
            <a:r>
              <a:rPr lang="ar-SA" sz="2400" b="1" dirty="0" smtClean="0">
                <a:solidFill>
                  <a:srgbClr val="C00000"/>
                </a:solidFill>
              </a:rPr>
              <a:t>ج- رعي الغنم هي المهنة التي اشتغل بها الأنبياء والرسل</a:t>
            </a:r>
          </a:p>
        </p:txBody>
      </p:sp>
      <p:sp>
        <p:nvSpPr>
          <p:cNvPr id="10" name="مربع نص 9"/>
          <p:cNvSpPr txBox="1"/>
          <p:nvPr/>
        </p:nvSpPr>
        <p:spPr>
          <a:xfrm>
            <a:off x="5715008" y="3857628"/>
            <a:ext cx="1143008" cy="523220"/>
          </a:xfrm>
          <a:prstGeom prst="rect">
            <a:avLst/>
          </a:prstGeom>
          <a:noFill/>
        </p:spPr>
        <p:txBody>
          <a:bodyPr wrap="square" rtlCol="1">
            <a:spAutoFit/>
          </a:bodyPr>
          <a:lstStyle/>
          <a:p>
            <a:pPr algn="ctr"/>
            <a:r>
              <a:rPr lang="ar-SA" sz="2800" b="1" dirty="0" smtClean="0">
                <a:solidFill>
                  <a:srgbClr val="C00000"/>
                </a:solidFill>
              </a:rPr>
              <a:t>س-</a:t>
            </a:r>
            <a:endParaRPr lang="ar-SA" sz="2400" b="1" dirty="0" smtClean="0">
              <a:solidFill>
                <a:srgbClr val="C00000"/>
              </a:solidFill>
            </a:endParaRPr>
          </a:p>
        </p:txBody>
      </p:sp>
      <p:sp>
        <p:nvSpPr>
          <p:cNvPr id="11" name="مربع نص 10"/>
          <p:cNvSpPr txBox="1"/>
          <p:nvPr/>
        </p:nvSpPr>
        <p:spPr>
          <a:xfrm>
            <a:off x="6000760" y="4620292"/>
            <a:ext cx="1785950" cy="523220"/>
          </a:xfrm>
          <a:prstGeom prst="rect">
            <a:avLst/>
          </a:prstGeom>
          <a:noFill/>
        </p:spPr>
        <p:txBody>
          <a:bodyPr wrap="square" rtlCol="1">
            <a:spAutoFit/>
          </a:bodyPr>
          <a:lstStyle/>
          <a:p>
            <a:pPr algn="ctr"/>
            <a:r>
              <a:rPr lang="ar-SA" sz="2800" b="1" dirty="0" smtClean="0">
                <a:solidFill>
                  <a:srgbClr val="C00000"/>
                </a:solidFill>
              </a:rPr>
              <a:t>لِِمَ أو لماذا؟</a:t>
            </a:r>
            <a:endParaRPr lang="ar-SA" sz="2400" b="1" dirty="0" smtClean="0">
              <a:solidFill>
                <a:srgbClr val="C00000"/>
              </a:solidFill>
            </a:endParaRPr>
          </a:p>
        </p:txBody>
      </p:sp>
      <p:sp>
        <p:nvSpPr>
          <p:cNvPr id="12" name="مربع نص 11"/>
          <p:cNvSpPr txBox="1"/>
          <p:nvPr/>
        </p:nvSpPr>
        <p:spPr>
          <a:xfrm>
            <a:off x="1500166" y="5384085"/>
            <a:ext cx="5786478" cy="830997"/>
          </a:xfrm>
          <a:prstGeom prst="rect">
            <a:avLst/>
          </a:prstGeom>
          <a:noFill/>
        </p:spPr>
        <p:txBody>
          <a:bodyPr wrap="square" rtlCol="1">
            <a:spAutoFit/>
          </a:bodyPr>
          <a:lstStyle/>
          <a:p>
            <a:pPr algn="ctr"/>
            <a:r>
              <a:rPr lang="ar-SA" sz="2400" b="1" dirty="0" smtClean="0">
                <a:solidFill>
                  <a:srgbClr val="C00000"/>
                </a:solidFill>
              </a:rPr>
              <a:t>ج- أوجب الإسلام على كل فرد أن يسعى ويعمل كي يكفي مؤونة نفسه.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1000"/>
                                        <p:tgtEl>
                                          <p:spTgt spid="6"/>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amond(in)">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diamond(in)">
                                      <p:cBhvr>
                                        <p:cTn id="21" dur="10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diamond(in)">
                                      <p:cBhvr>
                                        <p:cTn id="26" dur="10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diamond(in)">
                                      <p:cBhvr>
                                        <p:cTn id="31" dur="10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diamond(in)">
                                      <p:cBhvr>
                                        <p:cTn id="3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p:bldP spid="9" grpId="0"/>
      <p:bldP spid="10" grpId="0"/>
      <p:bldP spid="11" grpId="0"/>
      <p:bldP spid="12"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785786" y="428604"/>
            <a:ext cx="7286676" cy="1384995"/>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ثانياً:أبحث في مصادر المعلومات عن التاريخ الهجري لإنشاء المملكة مؤسسة للتعليم الفني والتدريب المهني،ثم أكتبه في الفراغ التالي مع وضع الرمز المناسب:</a:t>
            </a:r>
            <a:endParaRPr lang="ar-SA" sz="2800" b="1" dirty="0">
              <a:effectLst>
                <a:glow rad="139700">
                  <a:schemeClr val="accent6">
                    <a:satMod val="175000"/>
                    <a:alpha val="40000"/>
                  </a:schemeClr>
                </a:glow>
              </a:effectLst>
            </a:endParaRPr>
          </a:p>
        </p:txBody>
      </p:sp>
      <p:sp>
        <p:nvSpPr>
          <p:cNvPr id="4" name="مربع نص 3"/>
          <p:cNvSpPr txBox="1"/>
          <p:nvPr/>
        </p:nvSpPr>
        <p:spPr>
          <a:xfrm>
            <a:off x="714348" y="2329757"/>
            <a:ext cx="7286676" cy="1384995"/>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ثالثاً:علام دلّ الرمز الكتابي الذي حوله دائرة فيما يلي:</a:t>
            </a:r>
          </a:p>
          <a:p>
            <a:pPr algn="ctr">
              <a:buFont typeface="Arial" pitchFamily="34" charset="0"/>
              <a:buChar char="•"/>
            </a:pPr>
            <a:r>
              <a:rPr lang="ar-SA" sz="2800" b="1" dirty="0" smtClean="0">
                <a:effectLst>
                  <a:glow rad="139700">
                    <a:schemeClr val="accent6">
                      <a:satMod val="175000"/>
                      <a:alpha val="40000"/>
                    </a:schemeClr>
                  </a:glow>
                </a:effectLst>
              </a:rPr>
              <a:t>صانع-ج صُناع فالصانع من يعمل بيديه.</a:t>
            </a:r>
          </a:p>
          <a:p>
            <a:pPr algn="ctr">
              <a:buFont typeface="Arial" pitchFamily="34" charset="0"/>
              <a:buChar char="•"/>
            </a:pPr>
            <a:r>
              <a:rPr lang="ar-SA" sz="2800" b="1" dirty="0" smtClean="0">
                <a:effectLst>
                  <a:glow rad="139700">
                    <a:schemeClr val="accent6">
                      <a:satMod val="175000"/>
                      <a:alpha val="40000"/>
                    </a:schemeClr>
                  </a:glow>
                </a:effectLst>
              </a:rPr>
              <a:t>وصانعة- م الصانع.</a:t>
            </a:r>
            <a:endParaRPr lang="ar-SA" sz="2800" b="1" dirty="0">
              <a:effectLst>
                <a:glow rad="139700">
                  <a:schemeClr val="accent6">
                    <a:satMod val="175000"/>
                    <a:alpha val="40000"/>
                  </a:schemeClr>
                </a:glow>
              </a:effectLst>
            </a:endParaRPr>
          </a:p>
        </p:txBody>
      </p:sp>
      <p:sp>
        <p:nvSpPr>
          <p:cNvPr id="5" name="شكل بيضاوي 4"/>
          <p:cNvSpPr/>
          <p:nvPr/>
        </p:nvSpPr>
        <p:spPr>
          <a:xfrm>
            <a:off x="4143372" y="3286124"/>
            <a:ext cx="214314" cy="42862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6" name="مربع نص 5"/>
          <p:cNvSpPr txBox="1"/>
          <p:nvPr/>
        </p:nvSpPr>
        <p:spPr>
          <a:xfrm>
            <a:off x="3500430" y="1772655"/>
            <a:ext cx="1714512" cy="584775"/>
          </a:xfrm>
          <a:prstGeom prst="rect">
            <a:avLst/>
          </a:prstGeom>
          <a:noFill/>
          <a:ln>
            <a:solidFill>
              <a:schemeClr val="accent2">
                <a:lumMod val="75000"/>
              </a:schemeClr>
            </a:solidFill>
          </a:ln>
        </p:spPr>
        <p:txBody>
          <a:bodyPr wrap="square" rtlCol="1">
            <a:spAutoFit/>
          </a:bodyPr>
          <a:lstStyle/>
          <a:p>
            <a:pPr algn="ctr"/>
            <a:r>
              <a:rPr lang="ar-SA" sz="3200" b="1" dirty="0" smtClean="0">
                <a:solidFill>
                  <a:srgbClr val="C00000"/>
                </a:solidFill>
              </a:rPr>
              <a:t>1400هـ</a:t>
            </a:r>
            <a:endParaRPr lang="ar-SA" sz="3200" b="1" dirty="0">
              <a:solidFill>
                <a:srgbClr val="C00000"/>
              </a:solidFill>
            </a:endParaRPr>
          </a:p>
        </p:txBody>
      </p:sp>
      <p:sp>
        <p:nvSpPr>
          <p:cNvPr id="7" name="مربع نص 6"/>
          <p:cNvSpPr txBox="1"/>
          <p:nvPr/>
        </p:nvSpPr>
        <p:spPr>
          <a:xfrm>
            <a:off x="3071802" y="3844357"/>
            <a:ext cx="2286016" cy="584775"/>
          </a:xfrm>
          <a:prstGeom prst="rect">
            <a:avLst/>
          </a:prstGeom>
          <a:noFill/>
          <a:ln>
            <a:solidFill>
              <a:schemeClr val="accent2">
                <a:lumMod val="75000"/>
              </a:schemeClr>
            </a:solidFill>
          </a:ln>
        </p:spPr>
        <p:txBody>
          <a:bodyPr wrap="square" rtlCol="1">
            <a:spAutoFit/>
          </a:bodyPr>
          <a:lstStyle/>
          <a:p>
            <a:pPr algn="ctr"/>
            <a:r>
              <a:rPr lang="ar-SA" sz="3200" b="1" dirty="0" smtClean="0">
                <a:solidFill>
                  <a:srgbClr val="C00000"/>
                </a:solidFill>
              </a:rPr>
              <a:t>على كلمة مؤنث</a:t>
            </a:r>
            <a:endParaRPr lang="ar-SA" sz="3200" b="1" dirty="0">
              <a:solidFill>
                <a:srgbClr val="C00000"/>
              </a:solidFill>
            </a:endParaRPr>
          </a:p>
        </p:txBody>
      </p:sp>
      <p:sp>
        <p:nvSpPr>
          <p:cNvPr id="8" name="وسيلة شرح بيضاوية 7"/>
          <p:cNvSpPr/>
          <p:nvPr/>
        </p:nvSpPr>
        <p:spPr>
          <a:xfrm>
            <a:off x="7215206" y="4546595"/>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نشاط5 </a:t>
            </a:r>
            <a:endParaRPr lang="ar-SA" sz="2400" b="1" dirty="0">
              <a:solidFill>
                <a:schemeClr val="tx1"/>
              </a:solidFill>
            </a:endParaRPr>
          </a:p>
        </p:txBody>
      </p:sp>
      <p:sp>
        <p:nvSpPr>
          <p:cNvPr id="9" name="مربع نص 8"/>
          <p:cNvSpPr txBox="1"/>
          <p:nvPr/>
        </p:nvSpPr>
        <p:spPr>
          <a:xfrm>
            <a:off x="571472" y="4546595"/>
            <a:ext cx="6715172" cy="954107"/>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أكتب ما يُملى عليّ كتابة صحيحة،مع مراعاة ما تعلمته من علامات الترقيم:</a:t>
            </a:r>
            <a:endParaRPr lang="ar-SA" sz="2800" b="1" dirty="0">
              <a:effectLst>
                <a:glow rad="139700">
                  <a:schemeClr val="accent6">
                    <a:satMod val="175000"/>
                    <a:alpha val="40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strips(downLeft)">
                                      <p:cBhvr>
                                        <p:cTn id="16" dur="500"/>
                                        <p:tgtEl>
                                          <p:spTgt spid="7"/>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amond(in)">
                                      <p:cBhvr>
                                        <p:cTn id="19" dur="1000"/>
                                        <p:tgtEl>
                                          <p:spTgt spid="8"/>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amond(in)">
                                      <p:cBhvr>
                                        <p:cTn id="2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7" grpId="0" animBg="1"/>
      <p:bldP spid="8" grpId="0" animBg="1"/>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hp\Desktop\images.jpg">
            <a:hlinkClick r:id="rId2" action="ppaction://hlinkfile"/>
          </p:cNvPr>
          <p:cNvPicPr>
            <a:picLocks noChangeAspect="1" noChangeArrowheads="1"/>
          </p:cNvPicPr>
          <p:nvPr/>
        </p:nvPicPr>
        <p:blipFill>
          <a:blip r:embed="rId3" cstate="print"/>
          <a:srcRect/>
          <a:stretch>
            <a:fillRect/>
          </a:stretch>
        </p:blipFill>
        <p:spPr bwMode="auto">
          <a:xfrm>
            <a:off x="0" y="0"/>
            <a:ext cx="9143999" cy="6858000"/>
          </a:xfrm>
          <a:prstGeom prst="rect">
            <a:avLst/>
          </a:prstGeom>
          <a:noFill/>
        </p:spPr>
      </p:pic>
      <p:sp>
        <p:nvSpPr>
          <p:cNvPr id="3" name="عنصر نائب للتذييل 2"/>
          <p:cNvSpPr>
            <a:spLocks noGrp="1"/>
          </p:cNvSpPr>
          <p:nvPr>
            <p:ph type="ftr" sz="quarter" idx="11"/>
          </p:nvPr>
        </p:nvSpPr>
        <p:spPr/>
        <p:txBody>
          <a:bodyPr/>
          <a:lstStyle/>
          <a:p>
            <a:r>
              <a:rPr lang="ar-SA" smtClean="0"/>
              <a:t>بوح الخاطر</a:t>
            </a:r>
            <a:endParaRPr lang="ar-SA"/>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دمعة 2"/>
          <p:cNvSpPr/>
          <p:nvPr/>
        </p:nvSpPr>
        <p:spPr>
          <a:xfrm>
            <a:off x="642910" y="1142984"/>
            <a:ext cx="7000924" cy="4786346"/>
          </a:xfrm>
          <a:prstGeom prst="teardrop">
            <a:avLst>
              <a:gd name="adj" fmla="val 121276"/>
            </a:avLst>
          </a:prstGeom>
          <a:solidFill>
            <a:schemeClr val="accent2">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8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كتابة</a:t>
            </a:r>
          </a:p>
          <a:p>
            <a:pPr algn="ctr"/>
            <a:r>
              <a:rPr lang="ar-SA" sz="8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(ب،ت،ث)</a:t>
            </a:r>
          </a:p>
          <a:p>
            <a:pPr algn="ctr"/>
            <a:r>
              <a:rPr lang="ar-SA" sz="8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بخط الرقعة</a:t>
            </a:r>
            <a:endParaRPr lang="ar-SA" sz="8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1"/>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rot="20303143">
            <a:off x="8026010" y="157000"/>
            <a:ext cx="1000132" cy="830997"/>
          </a:xfrm>
          <a:prstGeom prst="rect">
            <a:avLst/>
          </a:prstGeom>
          <a:noFill/>
        </p:spPr>
        <p:txBody>
          <a:bodyPr wrap="square" rtlCol="1">
            <a:spAutoFit/>
          </a:bodyPr>
          <a:lstStyle/>
          <a:p>
            <a:pPr algn="ctr"/>
            <a:r>
              <a:rPr lang="ar-SA" sz="2400" b="1" dirty="0" smtClean="0">
                <a:solidFill>
                  <a:schemeClr val="accent2">
                    <a:lumMod val="50000"/>
                  </a:schemeClr>
                </a:solidFill>
                <a:sym typeface="Wingdings"/>
              </a:rPr>
              <a:t> تهيئة</a:t>
            </a:r>
            <a:endParaRPr lang="ar-SA" sz="2400" b="1" dirty="0">
              <a:solidFill>
                <a:schemeClr val="accent2">
                  <a:lumMod val="50000"/>
                </a:schemeClr>
              </a:solidFill>
            </a:endParaRPr>
          </a:p>
        </p:txBody>
      </p:sp>
      <p:sp>
        <p:nvSpPr>
          <p:cNvPr id="4" name="شكل بيضاوي 3"/>
          <p:cNvSpPr/>
          <p:nvPr/>
        </p:nvSpPr>
        <p:spPr>
          <a:xfrm rot="20493824">
            <a:off x="8126207" y="63422"/>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مربع نص 4"/>
          <p:cNvSpPr txBox="1"/>
          <p:nvPr/>
        </p:nvSpPr>
        <p:spPr>
          <a:xfrm>
            <a:off x="500034" y="201019"/>
            <a:ext cx="7429552" cy="584775"/>
          </a:xfrm>
          <a:prstGeom prst="rect">
            <a:avLst/>
          </a:prstGeom>
          <a:noFill/>
        </p:spPr>
        <p:txBody>
          <a:bodyPr wrap="square" rtlCol="1">
            <a:spAutoFit/>
          </a:bodyPr>
          <a:lstStyle/>
          <a:p>
            <a:pPr algn="ctr"/>
            <a:r>
              <a:rPr lang="ar-SA" sz="3200" b="1" dirty="0" smtClean="0">
                <a:cs typeface="DecoType Naskh Extensions" pitchFamily="2" charset="-78"/>
              </a:rPr>
              <a:t>أتأمل الصور التالية،ثم أتعاون ومجموعتي في تنفيذ المطلوب:</a:t>
            </a:r>
            <a:endParaRPr lang="ar-SA" sz="3200" b="1" dirty="0">
              <a:cs typeface="DecoType Naskh Extensions" pitchFamily="2" charset="-78"/>
            </a:endParaRPr>
          </a:p>
        </p:txBody>
      </p:sp>
      <p:sp>
        <p:nvSpPr>
          <p:cNvPr id="6" name="مربع نص 5"/>
          <p:cNvSpPr txBox="1"/>
          <p:nvPr/>
        </p:nvSpPr>
        <p:spPr>
          <a:xfrm>
            <a:off x="714348" y="2844225"/>
            <a:ext cx="7429552" cy="584775"/>
          </a:xfrm>
          <a:prstGeom prst="rect">
            <a:avLst/>
          </a:prstGeom>
          <a:noFill/>
        </p:spPr>
        <p:txBody>
          <a:bodyPr wrap="square" rtlCol="1">
            <a:spAutoFit/>
          </a:bodyPr>
          <a:lstStyle/>
          <a:p>
            <a:pPr algn="ctr"/>
            <a:r>
              <a:rPr lang="ar-SA" sz="3200" b="1" dirty="0" smtClean="0">
                <a:solidFill>
                  <a:schemeClr val="tx2">
                    <a:lumMod val="50000"/>
                  </a:schemeClr>
                </a:solidFill>
                <a:cs typeface="DecoType Naskh Extensions" pitchFamily="2" charset="-78"/>
              </a:rPr>
              <a:t>أ)أضيف الأشياء السابقة  إلى أصحابها كما في المثال التالي:</a:t>
            </a:r>
            <a:endParaRPr lang="ar-SA" sz="3200" b="1" dirty="0">
              <a:solidFill>
                <a:schemeClr val="tx2">
                  <a:lumMod val="50000"/>
                </a:schemeClr>
              </a:solidFill>
              <a:cs typeface="DecoType Naskh Extensions" pitchFamily="2" charset="-78"/>
            </a:endParaRPr>
          </a:p>
        </p:txBody>
      </p:sp>
      <p:sp>
        <p:nvSpPr>
          <p:cNvPr id="7" name="مربع نص 6"/>
          <p:cNvSpPr txBox="1"/>
          <p:nvPr/>
        </p:nvSpPr>
        <p:spPr>
          <a:xfrm>
            <a:off x="214282" y="3300241"/>
            <a:ext cx="8143932" cy="1200329"/>
          </a:xfrm>
          <a:prstGeom prst="rect">
            <a:avLst/>
          </a:prstGeom>
          <a:noFill/>
        </p:spPr>
        <p:txBody>
          <a:bodyPr wrap="square" rtlCol="1">
            <a:spAutoFit/>
          </a:bodyPr>
          <a:lstStyle/>
          <a:p>
            <a:pPr marL="342900" indent="-342900">
              <a:buAutoNum type="arabicParenBoth"/>
            </a:pPr>
            <a:r>
              <a:rPr lang="ar-SA" sz="2400" b="1" dirty="0" smtClean="0"/>
              <a:t>سماعة الطبيب.         (2) </a:t>
            </a:r>
            <a:r>
              <a:rPr lang="ar-SA" sz="2400" b="1" dirty="0" smtClean="0">
                <a:solidFill>
                  <a:schemeClr val="bg1">
                    <a:lumMod val="50000"/>
                  </a:schemeClr>
                </a:solidFill>
              </a:rPr>
              <a:t>..................</a:t>
            </a:r>
            <a:r>
              <a:rPr lang="ar-SA" sz="2400" b="1" dirty="0" smtClean="0"/>
              <a:t>            (3)</a:t>
            </a:r>
            <a:r>
              <a:rPr lang="ar-SA" sz="2400" b="1" dirty="0" smtClean="0">
                <a:solidFill>
                  <a:schemeClr val="bg1">
                    <a:lumMod val="50000"/>
                  </a:schemeClr>
                </a:solidFill>
              </a:rPr>
              <a:t>.................</a:t>
            </a:r>
          </a:p>
          <a:p>
            <a:pPr marL="342900" indent="-342900"/>
            <a:r>
              <a:rPr lang="ar-SA" sz="2400" b="1" dirty="0" smtClean="0"/>
              <a:t>(4)</a:t>
            </a:r>
            <a:r>
              <a:rPr lang="ar-SA" sz="2400" b="1" dirty="0" smtClean="0">
                <a:solidFill>
                  <a:schemeClr val="bg1">
                    <a:lumMod val="50000"/>
                  </a:schemeClr>
                </a:solidFill>
              </a:rPr>
              <a:t>...............</a:t>
            </a:r>
            <a:r>
              <a:rPr lang="ar-SA" sz="2400" b="1" dirty="0" smtClean="0"/>
              <a:t>            (5)</a:t>
            </a:r>
            <a:r>
              <a:rPr lang="ar-SA" sz="2400" b="1" dirty="0" smtClean="0">
                <a:solidFill>
                  <a:schemeClr val="bg1">
                    <a:lumMod val="50000"/>
                  </a:schemeClr>
                </a:solidFill>
              </a:rPr>
              <a:t>..................</a:t>
            </a:r>
            <a:r>
              <a:rPr lang="ar-SA" sz="2400" b="1" dirty="0" smtClean="0"/>
              <a:t>            (6).</a:t>
            </a:r>
            <a:r>
              <a:rPr lang="ar-SA" sz="2400" b="1" dirty="0" smtClean="0">
                <a:solidFill>
                  <a:schemeClr val="bg1">
                    <a:lumMod val="50000"/>
                  </a:schemeClr>
                </a:solidFill>
              </a:rPr>
              <a:t>................</a:t>
            </a:r>
          </a:p>
          <a:p>
            <a:pPr marL="342900" indent="-342900"/>
            <a:r>
              <a:rPr lang="ar-SA" sz="2400" b="1" dirty="0" smtClean="0"/>
              <a:t>(7)</a:t>
            </a:r>
            <a:r>
              <a:rPr lang="ar-SA" sz="2400" b="1" dirty="0" smtClean="0">
                <a:solidFill>
                  <a:schemeClr val="bg1">
                    <a:lumMod val="50000"/>
                  </a:schemeClr>
                </a:solidFill>
              </a:rPr>
              <a:t>...............</a:t>
            </a:r>
            <a:r>
              <a:rPr lang="ar-SA" sz="2400" b="1" dirty="0" smtClean="0"/>
              <a:t>            (8)</a:t>
            </a:r>
            <a:r>
              <a:rPr lang="ar-SA" sz="2400" b="1" dirty="0" smtClean="0">
                <a:solidFill>
                  <a:schemeClr val="bg1">
                    <a:lumMod val="50000"/>
                  </a:schemeClr>
                </a:solidFill>
              </a:rPr>
              <a:t>..................</a:t>
            </a:r>
          </a:p>
        </p:txBody>
      </p:sp>
      <p:sp>
        <p:nvSpPr>
          <p:cNvPr id="8" name="مربع نص 7"/>
          <p:cNvSpPr txBox="1"/>
          <p:nvPr/>
        </p:nvSpPr>
        <p:spPr>
          <a:xfrm>
            <a:off x="714348" y="4573984"/>
            <a:ext cx="7429552" cy="1569660"/>
          </a:xfrm>
          <a:prstGeom prst="rect">
            <a:avLst/>
          </a:prstGeom>
          <a:noFill/>
        </p:spPr>
        <p:txBody>
          <a:bodyPr wrap="square" rtlCol="1">
            <a:spAutoFit/>
          </a:bodyPr>
          <a:lstStyle/>
          <a:p>
            <a:pPr algn="ctr"/>
            <a:r>
              <a:rPr lang="ar-SA" sz="3200" b="1" dirty="0" smtClean="0">
                <a:solidFill>
                  <a:schemeClr val="tx2">
                    <a:lumMod val="50000"/>
                  </a:schemeClr>
                </a:solidFill>
                <a:cs typeface="DecoType Naskh Extensions" pitchFamily="2" charset="-78"/>
              </a:rPr>
              <a:t>ب)أبحث عن أكثر الحروف تشابهاً في رسمها وأدونها:</a:t>
            </a:r>
          </a:p>
          <a:p>
            <a:pPr algn="ctr">
              <a:buFontTx/>
              <a:buChar char="-"/>
            </a:pPr>
            <a:r>
              <a:rPr lang="ar-SA" sz="3200" b="1" dirty="0" smtClean="0">
                <a:solidFill>
                  <a:schemeClr val="tx2">
                    <a:lumMod val="50000"/>
                  </a:schemeClr>
                </a:solidFill>
                <a:cs typeface="DecoType Naskh Extensions" pitchFamily="2" charset="-78"/>
              </a:rPr>
              <a:t>الأحرف المتكررة المتشابهة في رسمها هي:</a:t>
            </a:r>
          </a:p>
          <a:p>
            <a:pPr algn="ctr">
              <a:buFontTx/>
              <a:buChar char="-"/>
            </a:pPr>
            <a:r>
              <a:rPr lang="ar-SA" sz="3200" b="1" dirty="0" smtClean="0">
                <a:solidFill>
                  <a:schemeClr val="tx2">
                    <a:lumMod val="50000"/>
                  </a:schemeClr>
                </a:solidFill>
                <a:cs typeface="DecoType Naskh Extensions" pitchFamily="2" charset="-78"/>
              </a:rPr>
              <a:t>(.......،......،......)</a:t>
            </a:r>
            <a:endParaRPr lang="ar-SA" sz="3200" b="1" dirty="0">
              <a:solidFill>
                <a:schemeClr val="tx2">
                  <a:lumMod val="50000"/>
                </a:schemeClr>
              </a:solidFill>
              <a:cs typeface="DecoType Naskh Extensions" pitchFamily="2" charset="-78"/>
            </a:endParaRPr>
          </a:p>
        </p:txBody>
      </p:sp>
      <p:sp>
        <p:nvSpPr>
          <p:cNvPr id="9" name="مربع نص 8"/>
          <p:cNvSpPr txBox="1"/>
          <p:nvPr/>
        </p:nvSpPr>
        <p:spPr>
          <a:xfrm>
            <a:off x="3286116" y="3286124"/>
            <a:ext cx="2071702" cy="523220"/>
          </a:xfrm>
          <a:prstGeom prst="rect">
            <a:avLst/>
          </a:prstGeom>
          <a:noFill/>
        </p:spPr>
        <p:txBody>
          <a:bodyPr wrap="square" rtlCol="1">
            <a:spAutoFit/>
          </a:bodyPr>
          <a:lstStyle/>
          <a:p>
            <a:pPr algn="ctr"/>
            <a:r>
              <a:rPr lang="ar-SA" sz="2800" b="1" dirty="0" smtClean="0">
                <a:solidFill>
                  <a:srgbClr val="C00000"/>
                </a:solidFill>
              </a:rPr>
              <a:t>سبورة المعلم</a:t>
            </a:r>
            <a:endParaRPr lang="ar-SA" sz="2400" b="1" dirty="0" smtClean="0">
              <a:solidFill>
                <a:srgbClr val="C00000"/>
              </a:solidFill>
            </a:endParaRPr>
          </a:p>
        </p:txBody>
      </p:sp>
      <p:sp>
        <p:nvSpPr>
          <p:cNvPr id="10" name="مربع نص 9"/>
          <p:cNvSpPr txBox="1"/>
          <p:nvPr/>
        </p:nvSpPr>
        <p:spPr>
          <a:xfrm>
            <a:off x="214282" y="3286124"/>
            <a:ext cx="2071702" cy="523220"/>
          </a:xfrm>
          <a:prstGeom prst="rect">
            <a:avLst/>
          </a:prstGeom>
          <a:noFill/>
        </p:spPr>
        <p:txBody>
          <a:bodyPr wrap="square" rtlCol="1">
            <a:spAutoFit/>
          </a:bodyPr>
          <a:lstStyle/>
          <a:p>
            <a:pPr algn="ctr"/>
            <a:r>
              <a:rPr lang="ar-SA" sz="2800" b="1" dirty="0" smtClean="0">
                <a:solidFill>
                  <a:srgbClr val="C00000"/>
                </a:solidFill>
              </a:rPr>
              <a:t>محراث المزارع</a:t>
            </a:r>
            <a:endParaRPr lang="ar-SA" sz="2400" b="1" dirty="0" smtClean="0">
              <a:solidFill>
                <a:srgbClr val="C00000"/>
              </a:solidFill>
            </a:endParaRPr>
          </a:p>
        </p:txBody>
      </p:sp>
      <p:sp>
        <p:nvSpPr>
          <p:cNvPr id="11" name="مربع نص 10"/>
          <p:cNvSpPr txBox="1"/>
          <p:nvPr/>
        </p:nvSpPr>
        <p:spPr>
          <a:xfrm>
            <a:off x="6000760" y="3643314"/>
            <a:ext cx="2071702" cy="523220"/>
          </a:xfrm>
          <a:prstGeom prst="rect">
            <a:avLst/>
          </a:prstGeom>
          <a:noFill/>
        </p:spPr>
        <p:txBody>
          <a:bodyPr wrap="square" rtlCol="1">
            <a:spAutoFit/>
          </a:bodyPr>
          <a:lstStyle/>
          <a:p>
            <a:pPr algn="ctr"/>
            <a:r>
              <a:rPr lang="ar-SA" sz="2800" b="1" dirty="0" smtClean="0">
                <a:solidFill>
                  <a:srgbClr val="C00000"/>
                </a:solidFill>
              </a:rPr>
              <a:t>قارب البحار</a:t>
            </a:r>
            <a:endParaRPr lang="ar-SA" sz="2400" b="1" dirty="0" smtClean="0">
              <a:solidFill>
                <a:srgbClr val="C00000"/>
              </a:solidFill>
            </a:endParaRPr>
          </a:p>
        </p:txBody>
      </p:sp>
      <p:sp>
        <p:nvSpPr>
          <p:cNvPr id="12" name="مربع نص 11"/>
          <p:cNvSpPr txBox="1"/>
          <p:nvPr/>
        </p:nvSpPr>
        <p:spPr>
          <a:xfrm>
            <a:off x="3286116" y="3691598"/>
            <a:ext cx="2071702" cy="523220"/>
          </a:xfrm>
          <a:prstGeom prst="rect">
            <a:avLst/>
          </a:prstGeom>
          <a:noFill/>
        </p:spPr>
        <p:txBody>
          <a:bodyPr wrap="square" rtlCol="1">
            <a:spAutoFit/>
          </a:bodyPr>
          <a:lstStyle/>
          <a:p>
            <a:pPr algn="ctr"/>
            <a:r>
              <a:rPr lang="ar-SA" sz="2800" b="1" dirty="0" smtClean="0">
                <a:solidFill>
                  <a:srgbClr val="C00000"/>
                </a:solidFill>
              </a:rPr>
              <a:t>بندقية محارب</a:t>
            </a:r>
            <a:endParaRPr lang="ar-SA" sz="2400" b="1" dirty="0" smtClean="0">
              <a:solidFill>
                <a:srgbClr val="C00000"/>
              </a:solidFill>
            </a:endParaRPr>
          </a:p>
        </p:txBody>
      </p:sp>
      <p:sp>
        <p:nvSpPr>
          <p:cNvPr id="13" name="مربع نص 12"/>
          <p:cNvSpPr txBox="1"/>
          <p:nvPr/>
        </p:nvSpPr>
        <p:spPr>
          <a:xfrm>
            <a:off x="214282" y="3691598"/>
            <a:ext cx="2071702" cy="523220"/>
          </a:xfrm>
          <a:prstGeom prst="rect">
            <a:avLst/>
          </a:prstGeom>
          <a:noFill/>
        </p:spPr>
        <p:txBody>
          <a:bodyPr wrap="square" rtlCol="1">
            <a:spAutoFit/>
          </a:bodyPr>
          <a:lstStyle/>
          <a:p>
            <a:pPr algn="ctr"/>
            <a:r>
              <a:rPr lang="ar-SA" sz="2800" b="1" dirty="0" smtClean="0">
                <a:solidFill>
                  <a:srgbClr val="C00000"/>
                </a:solidFill>
              </a:rPr>
              <a:t>منجل مزارع</a:t>
            </a:r>
            <a:endParaRPr lang="ar-SA" sz="2400" b="1" dirty="0" smtClean="0">
              <a:solidFill>
                <a:srgbClr val="C00000"/>
              </a:solidFill>
            </a:endParaRPr>
          </a:p>
        </p:txBody>
      </p:sp>
      <p:sp>
        <p:nvSpPr>
          <p:cNvPr id="14" name="مربع نص 13"/>
          <p:cNvSpPr txBox="1"/>
          <p:nvPr/>
        </p:nvSpPr>
        <p:spPr>
          <a:xfrm>
            <a:off x="6000760" y="4048788"/>
            <a:ext cx="2071702" cy="523220"/>
          </a:xfrm>
          <a:prstGeom prst="rect">
            <a:avLst/>
          </a:prstGeom>
          <a:noFill/>
        </p:spPr>
        <p:txBody>
          <a:bodyPr wrap="square" rtlCol="1">
            <a:spAutoFit/>
          </a:bodyPr>
          <a:lstStyle/>
          <a:p>
            <a:pPr algn="ctr"/>
            <a:r>
              <a:rPr lang="ar-SA" sz="2800" b="1" dirty="0" smtClean="0">
                <a:solidFill>
                  <a:srgbClr val="C00000"/>
                </a:solidFill>
              </a:rPr>
              <a:t>شبكة صياد</a:t>
            </a:r>
            <a:endParaRPr lang="ar-SA" sz="2400" b="1" dirty="0" smtClean="0">
              <a:solidFill>
                <a:srgbClr val="C00000"/>
              </a:solidFill>
            </a:endParaRPr>
          </a:p>
        </p:txBody>
      </p:sp>
      <p:sp>
        <p:nvSpPr>
          <p:cNvPr id="15" name="مربع نص 14"/>
          <p:cNvSpPr txBox="1"/>
          <p:nvPr/>
        </p:nvSpPr>
        <p:spPr>
          <a:xfrm>
            <a:off x="3286116" y="4048788"/>
            <a:ext cx="2071702" cy="523220"/>
          </a:xfrm>
          <a:prstGeom prst="rect">
            <a:avLst/>
          </a:prstGeom>
          <a:noFill/>
        </p:spPr>
        <p:txBody>
          <a:bodyPr wrap="square" rtlCol="1">
            <a:spAutoFit/>
          </a:bodyPr>
          <a:lstStyle/>
          <a:p>
            <a:pPr algn="ctr"/>
            <a:r>
              <a:rPr lang="ar-SA" sz="2800" b="1" dirty="0" smtClean="0">
                <a:solidFill>
                  <a:srgbClr val="C00000"/>
                </a:solidFill>
              </a:rPr>
              <a:t>خبز الخباز</a:t>
            </a:r>
            <a:endParaRPr lang="ar-SA" sz="2400" b="1" dirty="0" smtClean="0">
              <a:solidFill>
                <a:srgbClr val="C00000"/>
              </a:solidFill>
            </a:endParaRPr>
          </a:p>
        </p:txBody>
      </p:sp>
      <p:sp>
        <p:nvSpPr>
          <p:cNvPr id="16" name="مربع نص 15"/>
          <p:cNvSpPr txBox="1"/>
          <p:nvPr/>
        </p:nvSpPr>
        <p:spPr>
          <a:xfrm>
            <a:off x="5143504" y="5500702"/>
            <a:ext cx="785818" cy="646331"/>
          </a:xfrm>
          <a:prstGeom prst="rect">
            <a:avLst/>
          </a:prstGeom>
          <a:noFill/>
        </p:spPr>
        <p:txBody>
          <a:bodyPr wrap="square" rtlCol="1">
            <a:spAutoFit/>
          </a:bodyPr>
          <a:lstStyle/>
          <a:p>
            <a:pPr algn="ctr"/>
            <a:r>
              <a:rPr lang="ar-SA" sz="3600" b="1" dirty="0" smtClean="0">
                <a:solidFill>
                  <a:srgbClr val="C00000"/>
                </a:solidFill>
              </a:rPr>
              <a:t>ب</a:t>
            </a:r>
            <a:endParaRPr lang="ar-SA" sz="2400" b="1" dirty="0" smtClean="0">
              <a:solidFill>
                <a:srgbClr val="C00000"/>
              </a:solidFill>
            </a:endParaRPr>
          </a:p>
        </p:txBody>
      </p:sp>
      <p:sp>
        <p:nvSpPr>
          <p:cNvPr id="18" name="مربع نص 17"/>
          <p:cNvSpPr txBox="1"/>
          <p:nvPr/>
        </p:nvSpPr>
        <p:spPr>
          <a:xfrm>
            <a:off x="3929058" y="5500702"/>
            <a:ext cx="785818" cy="646331"/>
          </a:xfrm>
          <a:prstGeom prst="rect">
            <a:avLst/>
          </a:prstGeom>
          <a:noFill/>
        </p:spPr>
        <p:txBody>
          <a:bodyPr wrap="square" rtlCol="1">
            <a:spAutoFit/>
          </a:bodyPr>
          <a:lstStyle/>
          <a:p>
            <a:pPr algn="ctr"/>
            <a:r>
              <a:rPr lang="ar-SA" sz="3600" b="1" dirty="0" smtClean="0">
                <a:solidFill>
                  <a:srgbClr val="C00000"/>
                </a:solidFill>
              </a:rPr>
              <a:t>ت</a:t>
            </a:r>
            <a:endParaRPr lang="ar-SA" sz="2400" b="1" dirty="0" smtClean="0">
              <a:solidFill>
                <a:srgbClr val="C00000"/>
              </a:solidFill>
            </a:endParaRPr>
          </a:p>
        </p:txBody>
      </p:sp>
      <p:sp>
        <p:nvSpPr>
          <p:cNvPr id="19" name="مربع نص 18"/>
          <p:cNvSpPr txBox="1"/>
          <p:nvPr/>
        </p:nvSpPr>
        <p:spPr>
          <a:xfrm>
            <a:off x="2571736" y="5500702"/>
            <a:ext cx="785818" cy="646331"/>
          </a:xfrm>
          <a:prstGeom prst="rect">
            <a:avLst/>
          </a:prstGeom>
          <a:noFill/>
        </p:spPr>
        <p:txBody>
          <a:bodyPr wrap="square" rtlCol="1">
            <a:spAutoFit/>
          </a:bodyPr>
          <a:lstStyle/>
          <a:p>
            <a:pPr algn="ctr"/>
            <a:r>
              <a:rPr lang="ar-SA" sz="3600" b="1" dirty="0" smtClean="0">
                <a:solidFill>
                  <a:srgbClr val="C00000"/>
                </a:solidFill>
              </a:rPr>
              <a:t>ث</a:t>
            </a:r>
            <a:endParaRPr lang="ar-SA" sz="2400" b="1" dirty="0" smtClean="0">
              <a:solidFill>
                <a:srgbClr val="C00000"/>
              </a:solidFill>
            </a:endParaRPr>
          </a:p>
        </p:txBody>
      </p:sp>
      <p:pic>
        <p:nvPicPr>
          <p:cNvPr id="1026" name="Picture 2" descr="C:\Documents and Settings\user\سطح المكتب\صور\11122009(007).jpg"/>
          <p:cNvPicPr>
            <a:picLocks noChangeAspect="1" noChangeArrowheads="1"/>
          </p:cNvPicPr>
          <p:nvPr/>
        </p:nvPicPr>
        <p:blipFill>
          <a:blip r:embed="rId3" cstate="print">
            <a:lum bright="-10000" contrast="30000"/>
          </a:blip>
          <a:srcRect t="24540" r="19545"/>
          <a:stretch>
            <a:fillRect/>
          </a:stretch>
        </p:blipFill>
        <p:spPr bwMode="auto">
          <a:xfrm rot="5400000">
            <a:off x="6618696" y="739363"/>
            <a:ext cx="928694" cy="1021557"/>
          </a:xfrm>
          <a:prstGeom prst="rect">
            <a:avLst/>
          </a:prstGeom>
          <a:noFill/>
        </p:spPr>
      </p:pic>
      <p:pic>
        <p:nvPicPr>
          <p:cNvPr id="1027" name="Picture 3" descr="C:\Documents and Settings\user\سطح المكتب\صور\11122009(009).jpg"/>
          <p:cNvPicPr>
            <a:picLocks noChangeAspect="1" noChangeArrowheads="1"/>
          </p:cNvPicPr>
          <p:nvPr/>
        </p:nvPicPr>
        <p:blipFill>
          <a:blip r:embed="rId4" cstate="print">
            <a:lum bright="-10000" contrast="30000"/>
          </a:blip>
          <a:srcRect/>
          <a:stretch>
            <a:fillRect/>
          </a:stretch>
        </p:blipFill>
        <p:spPr bwMode="auto">
          <a:xfrm rot="5400000">
            <a:off x="4986334" y="657213"/>
            <a:ext cx="857257" cy="1114420"/>
          </a:xfrm>
          <a:prstGeom prst="rect">
            <a:avLst/>
          </a:prstGeom>
          <a:noFill/>
        </p:spPr>
      </p:pic>
      <p:pic>
        <p:nvPicPr>
          <p:cNvPr id="1028" name="Picture 4" descr="C:\Documents and Settings\user\سطح المكتب\صور\11122009(010).jpg"/>
          <p:cNvPicPr>
            <a:picLocks noChangeAspect="1" noChangeArrowheads="1"/>
          </p:cNvPicPr>
          <p:nvPr/>
        </p:nvPicPr>
        <p:blipFill>
          <a:blip r:embed="rId5" cstate="print">
            <a:lum bright="-10000" contrast="30000"/>
          </a:blip>
          <a:srcRect/>
          <a:stretch>
            <a:fillRect/>
          </a:stretch>
        </p:blipFill>
        <p:spPr bwMode="auto">
          <a:xfrm rot="5400000">
            <a:off x="4885741" y="1677037"/>
            <a:ext cx="1071570" cy="1065381"/>
          </a:xfrm>
          <a:prstGeom prst="rect">
            <a:avLst/>
          </a:prstGeom>
          <a:noFill/>
        </p:spPr>
      </p:pic>
      <p:pic>
        <p:nvPicPr>
          <p:cNvPr id="1029" name="Picture 5" descr="C:\Documents and Settings\user\سطح المكتب\صور\11122009(011).jpg"/>
          <p:cNvPicPr>
            <a:picLocks noChangeAspect="1" noChangeArrowheads="1"/>
          </p:cNvPicPr>
          <p:nvPr/>
        </p:nvPicPr>
        <p:blipFill>
          <a:blip r:embed="rId6" cstate="print">
            <a:lum bright="-10000" contrast="30000"/>
          </a:blip>
          <a:srcRect/>
          <a:stretch>
            <a:fillRect/>
          </a:stretch>
        </p:blipFill>
        <p:spPr bwMode="auto">
          <a:xfrm>
            <a:off x="3000364" y="785795"/>
            <a:ext cx="1428760" cy="1000132"/>
          </a:xfrm>
          <a:prstGeom prst="rect">
            <a:avLst/>
          </a:prstGeom>
          <a:noFill/>
        </p:spPr>
      </p:pic>
      <p:pic>
        <p:nvPicPr>
          <p:cNvPr id="1030" name="Picture 6" descr="C:\Documents and Settings\user\سطح المكتب\صور\11122009(012).jpg"/>
          <p:cNvPicPr>
            <a:picLocks noChangeAspect="1" noChangeArrowheads="1"/>
          </p:cNvPicPr>
          <p:nvPr/>
        </p:nvPicPr>
        <p:blipFill>
          <a:blip r:embed="rId7" cstate="print">
            <a:lum bright="-10000" contrast="30000"/>
          </a:blip>
          <a:srcRect l="20920" r="23295"/>
          <a:stretch>
            <a:fillRect/>
          </a:stretch>
        </p:blipFill>
        <p:spPr bwMode="auto">
          <a:xfrm>
            <a:off x="3000364" y="1857364"/>
            <a:ext cx="1500198" cy="857256"/>
          </a:xfrm>
          <a:prstGeom prst="rect">
            <a:avLst/>
          </a:prstGeom>
          <a:noFill/>
        </p:spPr>
      </p:pic>
      <p:pic>
        <p:nvPicPr>
          <p:cNvPr id="1032" name="Picture 8" descr="C:\Documents and Settings\user\سطح المكتب\صور\11122009(014).jpg"/>
          <p:cNvPicPr>
            <a:picLocks noChangeAspect="1" noChangeArrowheads="1"/>
          </p:cNvPicPr>
          <p:nvPr/>
        </p:nvPicPr>
        <p:blipFill>
          <a:blip r:embed="rId8" cstate="print">
            <a:lum bright="-10000" contrast="30000"/>
          </a:blip>
          <a:srcRect l="9036" r="9638" b="15662"/>
          <a:stretch>
            <a:fillRect/>
          </a:stretch>
        </p:blipFill>
        <p:spPr bwMode="auto">
          <a:xfrm>
            <a:off x="1071538" y="857232"/>
            <a:ext cx="1357322" cy="857256"/>
          </a:xfrm>
          <a:prstGeom prst="rect">
            <a:avLst/>
          </a:prstGeom>
          <a:noFill/>
        </p:spPr>
      </p:pic>
      <p:pic>
        <p:nvPicPr>
          <p:cNvPr id="1033" name="Picture 9" descr="C:\Documents and Settings\user\سطح المكتب\صور\11122009(015).jpg"/>
          <p:cNvPicPr>
            <a:picLocks noChangeAspect="1" noChangeArrowheads="1"/>
          </p:cNvPicPr>
          <p:nvPr/>
        </p:nvPicPr>
        <p:blipFill>
          <a:blip r:embed="rId9" cstate="print">
            <a:lum bright="-10000" contrast="30000"/>
          </a:blip>
          <a:srcRect/>
          <a:stretch>
            <a:fillRect/>
          </a:stretch>
        </p:blipFill>
        <p:spPr bwMode="auto">
          <a:xfrm>
            <a:off x="1071538" y="1768066"/>
            <a:ext cx="1357322" cy="1017992"/>
          </a:xfrm>
          <a:prstGeom prst="rect">
            <a:avLst/>
          </a:prstGeom>
          <a:noFill/>
        </p:spPr>
      </p:pic>
      <p:pic>
        <p:nvPicPr>
          <p:cNvPr id="1042" name="Picture 18" descr="C:\Documents and Settings\user\سطح المكتب\صور\11122009(008).jpg"/>
          <p:cNvPicPr>
            <a:picLocks noChangeAspect="1" noChangeArrowheads="1"/>
          </p:cNvPicPr>
          <p:nvPr/>
        </p:nvPicPr>
        <p:blipFill>
          <a:blip r:embed="rId10" cstate="print">
            <a:lum bright="-10000" contrast="30000"/>
          </a:blip>
          <a:srcRect/>
          <a:stretch>
            <a:fillRect/>
          </a:stretch>
        </p:blipFill>
        <p:spPr bwMode="auto">
          <a:xfrm rot="5400000">
            <a:off x="6581194" y="1776996"/>
            <a:ext cx="1000131" cy="101799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4)">
                                      <p:cBhvr>
                                        <p:cTn id="10" dur="1000"/>
                                        <p:tgtEl>
                                          <p:spTgt spid="6"/>
                                        </p:tgtEl>
                                      </p:cBhvr>
                                    </p:animEffect>
                                  </p:childTnLst>
                                </p:cTn>
                              </p:par>
                              <p:par>
                                <p:cTn id="11" presetID="17" presetClass="entr" presetSubtype="8"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ppt_w/2"/>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strVal val="#ppt_h"/>
                                          </p:val>
                                        </p:tav>
                                        <p:tav tm="100000">
                                          <p:val>
                                            <p:strVal val="#ppt_h"/>
                                          </p:val>
                                        </p:tav>
                                      </p:tavLst>
                                    </p:anim>
                                  </p:childTnLst>
                                </p:cTn>
                              </p:par>
                              <p:par>
                                <p:cTn id="17" presetID="21"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heel(4)">
                                      <p:cBhvr>
                                        <p:cTn id="19" dur="10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diamond(in)">
                                      <p:cBhvr>
                                        <p:cTn id="24" dur="10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diamond(in)">
                                      <p:cBhvr>
                                        <p:cTn id="29" dur="10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diamond(in)">
                                      <p:cBhvr>
                                        <p:cTn id="34" dur="10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diamond(in)">
                                      <p:cBhvr>
                                        <p:cTn id="39" dur="10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8" presetClass="entr" presetSubtype="16"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diamond(in)">
                                      <p:cBhvr>
                                        <p:cTn id="44" dur="10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8" presetClass="entr" presetSubtype="16"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diamond(in)">
                                      <p:cBhvr>
                                        <p:cTn id="49" dur="10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8" presetClass="entr" presetSubtype="16"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diamond(in)">
                                      <p:cBhvr>
                                        <p:cTn id="54" dur="1000"/>
                                        <p:tgtEl>
                                          <p:spTgt spid="15"/>
                                        </p:tgtEl>
                                      </p:cBhvr>
                                    </p:animEffect>
                                  </p:childTnLst>
                                </p:cTn>
                              </p:par>
                            </p:childTnLst>
                          </p:cTn>
                        </p:par>
                      </p:childTnLst>
                    </p:cTn>
                  </p:par>
                  <p:par>
                    <p:cTn id="55" fill="hold">
                      <p:stCondLst>
                        <p:cond delay="indefinite"/>
                      </p:stCondLst>
                      <p:childTnLst>
                        <p:par>
                          <p:cTn id="56" fill="hold">
                            <p:stCondLst>
                              <p:cond delay="0"/>
                            </p:stCondLst>
                            <p:childTnLst>
                              <p:par>
                                <p:cTn id="57" presetID="8" presetClass="entr" presetSubtype="16"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diamond(in)">
                                      <p:cBhvr>
                                        <p:cTn id="59" dur="1000"/>
                                        <p:tgtEl>
                                          <p:spTgt spid="16"/>
                                        </p:tgtEl>
                                      </p:cBhvr>
                                    </p:animEffect>
                                  </p:childTnLst>
                                </p:cTn>
                              </p:par>
                            </p:childTnLst>
                          </p:cTn>
                        </p:par>
                      </p:childTnLst>
                    </p:cTn>
                  </p:par>
                  <p:par>
                    <p:cTn id="60" fill="hold">
                      <p:stCondLst>
                        <p:cond delay="indefinite"/>
                      </p:stCondLst>
                      <p:childTnLst>
                        <p:par>
                          <p:cTn id="61" fill="hold">
                            <p:stCondLst>
                              <p:cond delay="0"/>
                            </p:stCondLst>
                            <p:childTnLst>
                              <p:par>
                                <p:cTn id="62" presetID="8" presetClass="entr" presetSubtype="16" fill="hold" grpId="0" nodeType="click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diamond(in)">
                                      <p:cBhvr>
                                        <p:cTn id="64" dur="1000"/>
                                        <p:tgtEl>
                                          <p:spTgt spid="18"/>
                                        </p:tgtEl>
                                      </p:cBhvr>
                                    </p:animEffect>
                                  </p:childTnLst>
                                </p:cTn>
                              </p:par>
                            </p:childTnLst>
                          </p:cTn>
                        </p:par>
                      </p:childTnLst>
                    </p:cTn>
                  </p:par>
                  <p:par>
                    <p:cTn id="65" fill="hold">
                      <p:stCondLst>
                        <p:cond delay="indefinite"/>
                      </p:stCondLst>
                      <p:childTnLst>
                        <p:par>
                          <p:cTn id="66" fill="hold">
                            <p:stCondLst>
                              <p:cond delay="0"/>
                            </p:stCondLst>
                            <p:childTnLst>
                              <p:par>
                                <p:cTn id="67" presetID="8" presetClass="entr" presetSubtype="16" fill="hold" grpId="0" nodeType="click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diamond(in)">
                                      <p:cBhvr>
                                        <p:cTn id="69"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P spid="18" grpId="0"/>
      <p:bldP spid="19"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rot="20303143">
            <a:off x="8050464" y="126387"/>
            <a:ext cx="1000132" cy="1015663"/>
          </a:xfrm>
          <a:prstGeom prst="rect">
            <a:avLst/>
          </a:prstGeom>
          <a:noFill/>
        </p:spPr>
        <p:txBody>
          <a:bodyPr wrap="square" rtlCol="1">
            <a:spAutoFit/>
          </a:bodyPr>
          <a:lstStyle/>
          <a:p>
            <a:pPr algn="ctr"/>
            <a:r>
              <a:rPr lang="ar-SA" sz="2000" b="1" dirty="0" smtClean="0">
                <a:solidFill>
                  <a:schemeClr val="accent2">
                    <a:lumMod val="50000"/>
                  </a:schemeClr>
                </a:solidFill>
                <a:sym typeface="Wingdings"/>
              </a:rPr>
              <a:t></a:t>
            </a:r>
          </a:p>
          <a:p>
            <a:pPr algn="ctr"/>
            <a:r>
              <a:rPr lang="ar-SA" sz="2000" b="1" dirty="0" smtClean="0">
                <a:solidFill>
                  <a:schemeClr val="accent2">
                    <a:lumMod val="50000"/>
                  </a:schemeClr>
                </a:solidFill>
                <a:sym typeface="Wingdings"/>
              </a:rPr>
              <a:t> ألاحظ وأقارن</a:t>
            </a:r>
            <a:endParaRPr lang="ar-SA" sz="2000" b="1" dirty="0">
              <a:solidFill>
                <a:schemeClr val="accent2">
                  <a:lumMod val="50000"/>
                </a:schemeClr>
              </a:solidFill>
            </a:endParaRPr>
          </a:p>
        </p:txBody>
      </p:sp>
      <p:sp>
        <p:nvSpPr>
          <p:cNvPr id="4" name="شكل بيضاوي 3"/>
          <p:cNvSpPr/>
          <p:nvPr/>
        </p:nvSpPr>
        <p:spPr>
          <a:xfrm rot="20493824">
            <a:off x="8197645" y="63422"/>
            <a:ext cx="785818" cy="1142984"/>
          </a:xfrm>
          <a:prstGeom prst="ellipse">
            <a:avLst/>
          </a:prstGeom>
          <a:no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مربع نص 4"/>
          <p:cNvSpPr txBox="1"/>
          <p:nvPr/>
        </p:nvSpPr>
        <p:spPr>
          <a:xfrm>
            <a:off x="1214414" y="428604"/>
            <a:ext cx="6429420" cy="584775"/>
          </a:xfrm>
          <a:prstGeom prst="rect">
            <a:avLst/>
          </a:prstGeom>
          <a:noFill/>
        </p:spPr>
        <p:txBody>
          <a:bodyPr wrap="square" rtlCol="1">
            <a:spAutoFit/>
          </a:bodyPr>
          <a:lstStyle/>
          <a:p>
            <a:pPr algn="ctr"/>
            <a:r>
              <a:rPr lang="ar-SA" sz="3200" b="1" dirty="0" smtClean="0">
                <a:cs typeface="DecoType Naskh Extensions" pitchFamily="2" charset="-78"/>
              </a:rPr>
              <a:t>- بين صورة (ب،ت،ث)منفردة ومتصلة بخط الرقعة:</a:t>
            </a:r>
            <a:endParaRPr lang="ar-SA" sz="3200" b="1" dirty="0">
              <a:cs typeface="DecoType Naskh Extensions" pitchFamily="2" charset="-78"/>
            </a:endParaRPr>
          </a:p>
        </p:txBody>
      </p:sp>
      <p:pic>
        <p:nvPicPr>
          <p:cNvPr id="2052" name="Picture 4" descr="C:\Documents and Settings\user\سطح المكتب\صور\11122009(006).jpg"/>
          <p:cNvPicPr>
            <a:picLocks noChangeAspect="1" noChangeArrowheads="1"/>
          </p:cNvPicPr>
          <p:nvPr/>
        </p:nvPicPr>
        <p:blipFill>
          <a:blip r:embed="rId3">
            <a:lum bright="-10000"/>
          </a:blip>
          <a:srcRect b="17968"/>
          <a:stretch>
            <a:fillRect/>
          </a:stretch>
        </p:blipFill>
        <p:spPr bwMode="auto">
          <a:xfrm>
            <a:off x="785786" y="1357298"/>
            <a:ext cx="3598862" cy="3000396"/>
          </a:xfrm>
          <a:prstGeom prst="rect">
            <a:avLst/>
          </a:prstGeom>
          <a:noFill/>
        </p:spPr>
      </p:pic>
      <p:pic>
        <p:nvPicPr>
          <p:cNvPr id="2053" name="Picture 5" descr="C:\Documents and Settings\user\سطح المكتب\صور\11122009(005).jpg"/>
          <p:cNvPicPr>
            <a:picLocks noChangeAspect="1" noChangeArrowheads="1"/>
          </p:cNvPicPr>
          <p:nvPr/>
        </p:nvPicPr>
        <p:blipFill>
          <a:blip r:embed="rId4">
            <a:lum bright="-10000"/>
          </a:blip>
          <a:srcRect b="23828"/>
          <a:stretch>
            <a:fillRect/>
          </a:stretch>
        </p:blipFill>
        <p:spPr bwMode="auto">
          <a:xfrm>
            <a:off x="4786314" y="1357298"/>
            <a:ext cx="3590916" cy="300039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وسيلة شرح بيضاوية 2"/>
          <p:cNvSpPr/>
          <p:nvPr/>
        </p:nvSpPr>
        <p:spPr>
          <a:xfrm>
            <a:off x="7215206" y="214290"/>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 </a:t>
            </a:r>
            <a:endParaRPr lang="ar-SA" sz="2400" b="1" dirty="0">
              <a:solidFill>
                <a:schemeClr val="tx1"/>
              </a:solidFill>
            </a:endParaRPr>
          </a:p>
        </p:txBody>
      </p:sp>
      <p:sp>
        <p:nvSpPr>
          <p:cNvPr id="4" name="مربع نص 3"/>
          <p:cNvSpPr txBox="1"/>
          <p:nvPr/>
        </p:nvSpPr>
        <p:spPr>
          <a:xfrm>
            <a:off x="642910" y="71414"/>
            <a:ext cx="6715172" cy="954107"/>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أقرأ العبارات التالية ثم أكتب صاحب المهنة بخط الرقعة مع الاستعانة بالحرف المذكور:</a:t>
            </a:r>
            <a:endParaRPr lang="ar-SA" sz="2800" b="1" dirty="0">
              <a:effectLst>
                <a:glow rad="139700">
                  <a:schemeClr val="accent6">
                    <a:satMod val="175000"/>
                    <a:alpha val="40000"/>
                  </a:schemeClr>
                </a:glow>
              </a:effectLst>
            </a:endParaRPr>
          </a:p>
        </p:txBody>
      </p:sp>
      <p:sp>
        <p:nvSpPr>
          <p:cNvPr id="5" name="سهم إلى اليسار 4"/>
          <p:cNvSpPr/>
          <p:nvPr/>
        </p:nvSpPr>
        <p:spPr>
          <a:xfrm>
            <a:off x="5429256" y="714356"/>
            <a:ext cx="3500462" cy="1214446"/>
          </a:xfrm>
          <a:prstGeom prst="leftArrow">
            <a:avLst>
              <a:gd name="adj1" fmla="val 61951"/>
              <a:gd name="adj2" fmla="val 52390"/>
            </a:avLst>
          </a:prstGeom>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أشيد المباني الشاهقة والمنازل،فمن أنا؟  </a:t>
            </a:r>
            <a:endParaRPr lang="ar-SA" sz="2400" b="1" dirty="0">
              <a:solidFill>
                <a:schemeClr val="tx1"/>
              </a:solidFill>
            </a:endParaRPr>
          </a:p>
        </p:txBody>
      </p:sp>
      <p:sp>
        <p:nvSpPr>
          <p:cNvPr id="6" name="سهم إلى اليسار 5"/>
          <p:cNvSpPr/>
          <p:nvPr/>
        </p:nvSpPr>
        <p:spPr>
          <a:xfrm>
            <a:off x="5429256" y="1857364"/>
            <a:ext cx="3500462" cy="1214446"/>
          </a:xfrm>
          <a:prstGeom prst="leftArrow">
            <a:avLst>
              <a:gd name="adj1" fmla="val 61951"/>
              <a:gd name="adj2" fmla="val 52390"/>
            </a:avLst>
          </a:prstGeom>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أبيع وأشتري أخسر،فمن أنا؟</a:t>
            </a:r>
            <a:endParaRPr lang="ar-SA" sz="2400" b="1" dirty="0">
              <a:solidFill>
                <a:schemeClr val="tx1"/>
              </a:solidFill>
            </a:endParaRPr>
          </a:p>
        </p:txBody>
      </p:sp>
      <p:sp>
        <p:nvSpPr>
          <p:cNvPr id="7" name="سهم إلى اليسار 6"/>
          <p:cNvSpPr/>
          <p:nvPr/>
        </p:nvSpPr>
        <p:spPr>
          <a:xfrm>
            <a:off x="5429256" y="3143248"/>
            <a:ext cx="3500462" cy="1214446"/>
          </a:xfrm>
          <a:prstGeom prst="leftArrow">
            <a:avLst>
              <a:gd name="adj1" fmla="val 61951"/>
              <a:gd name="adj2" fmla="val 52390"/>
            </a:avLst>
          </a:prstGeom>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أخفف آلام الناس وأعالج مرضاهم،فمن أنا؟ </a:t>
            </a:r>
            <a:endParaRPr lang="ar-SA" sz="2400" b="1" dirty="0">
              <a:solidFill>
                <a:schemeClr val="tx1"/>
              </a:solidFill>
            </a:endParaRPr>
          </a:p>
        </p:txBody>
      </p:sp>
      <p:sp>
        <p:nvSpPr>
          <p:cNvPr id="8" name="سهم إلى اليسار 7"/>
          <p:cNvSpPr/>
          <p:nvPr/>
        </p:nvSpPr>
        <p:spPr>
          <a:xfrm>
            <a:off x="5429256" y="4286256"/>
            <a:ext cx="3500462" cy="1214446"/>
          </a:xfrm>
          <a:prstGeom prst="leftArrow">
            <a:avLst>
              <a:gd name="adj1" fmla="val 61951"/>
              <a:gd name="adj2" fmla="val 52390"/>
            </a:avLst>
          </a:prstGeom>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900" b="1" dirty="0" smtClean="0">
                <a:solidFill>
                  <a:schemeClr val="tx1"/>
                </a:solidFill>
              </a:rPr>
              <a:t>أدرس مشكلات الأسرة والمجتمع وأبحث عن حلول مناسبة لها،فمن أنا؟</a:t>
            </a:r>
            <a:endParaRPr lang="ar-SA" sz="1900" b="1" dirty="0">
              <a:solidFill>
                <a:schemeClr val="tx1"/>
              </a:solidFill>
            </a:endParaRPr>
          </a:p>
        </p:txBody>
      </p:sp>
      <p:sp>
        <p:nvSpPr>
          <p:cNvPr id="9" name="سهم إلى اليسار 8"/>
          <p:cNvSpPr/>
          <p:nvPr/>
        </p:nvSpPr>
        <p:spPr>
          <a:xfrm>
            <a:off x="5429256" y="5429264"/>
            <a:ext cx="3500462" cy="1214446"/>
          </a:xfrm>
          <a:prstGeom prst="leftArrow">
            <a:avLst>
              <a:gd name="adj1" fmla="val 61951"/>
              <a:gd name="adj2" fmla="val 52390"/>
            </a:avLst>
          </a:prstGeom>
          <a:gradFill flip="none" rotWithShape="1">
            <a:gsLst>
              <a:gs pos="0">
                <a:srgbClr val="CCCC00">
                  <a:tint val="66000"/>
                  <a:satMod val="160000"/>
                </a:srgbClr>
              </a:gs>
              <a:gs pos="50000">
                <a:srgbClr val="CCCC00">
                  <a:tint val="44500"/>
                  <a:satMod val="160000"/>
                </a:srgbClr>
              </a:gs>
              <a:gs pos="100000">
                <a:srgbClr val="CCCC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تجدني أمام الفرن صيفاً وشتاءً،فمن أنا؟</a:t>
            </a:r>
            <a:endParaRPr lang="ar-SA" sz="2000" b="1" dirty="0">
              <a:solidFill>
                <a:schemeClr val="tx1"/>
              </a:solidFill>
            </a:endParaRPr>
          </a:p>
        </p:txBody>
      </p:sp>
      <p:sp>
        <p:nvSpPr>
          <p:cNvPr id="10" name="مستطيل مستدير الزوايا 9"/>
          <p:cNvSpPr/>
          <p:nvPr/>
        </p:nvSpPr>
        <p:spPr>
          <a:xfrm>
            <a:off x="1000068" y="1000108"/>
            <a:ext cx="3571932" cy="642942"/>
          </a:xfrm>
          <a:prstGeom prst="roundRect">
            <a:avLst/>
          </a:prstGeom>
          <a:solidFill>
            <a:schemeClr val="accent6">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solidFill>
                  <a:schemeClr val="tx1"/>
                </a:solidFill>
              </a:rPr>
              <a:t>...............</a:t>
            </a:r>
            <a:r>
              <a:rPr lang="ar-SA" sz="2000" b="1" dirty="0" smtClean="0">
                <a:solidFill>
                  <a:schemeClr val="tx1"/>
                </a:solidFill>
              </a:rPr>
              <a:t>ـنـ</a:t>
            </a:r>
            <a:r>
              <a:rPr lang="ar-SA" dirty="0" smtClean="0">
                <a:solidFill>
                  <a:schemeClr val="tx1"/>
                </a:solidFill>
              </a:rPr>
              <a:t>..................</a:t>
            </a:r>
            <a:endParaRPr lang="ar-SA" dirty="0">
              <a:solidFill>
                <a:schemeClr val="tx1"/>
              </a:solidFill>
            </a:endParaRPr>
          </a:p>
        </p:txBody>
      </p:sp>
      <p:sp>
        <p:nvSpPr>
          <p:cNvPr id="11" name="مستطيل مستدير الزوايا 10"/>
          <p:cNvSpPr/>
          <p:nvPr/>
        </p:nvSpPr>
        <p:spPr>
          <a:xfrm>
            <a:off x="1000068" y="2143116"/>
            <a:ext cx="3571932" cy="642942"/>
          </a:xfrm>
          <a:prstGeom prst="roundRect">
            <a:avLst/>
          </a:prstGeom>
          <a:solidFill>
            <a:schemeClr val="accent6">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solidFill>
                  <a:schemeClr val="tx1"/>
                </a:solidFill>
              </a:rPr>
              <a:t>...............</a:t>
            </a:r>
            <a:r>
              <a:rPr lang="ar-SA" sz="2000" b="1" dirty="0" smtClean="0">
                <a:solidFill>
                  <a:schemeClr val="tx1"/>
                </a:solidFill>
              </a:rPr>
              <a:t>ـجـ</a:t>
            </a:r>
            <a:r>
              <a:rPr lang="ar-SA" dirty="0" smtClean="0">
                <a:solidFill>
                  <a:schemeClr val="tx1"/>
                </a:solidFill>
              </a:rPr>
              <a:t>..............</a:t>
            </a:r>
            <a:endParaRPr lang="ar-SA" dirty="0">
              <a:solidFill>
                <a:schemeClr val="tx1"/>
              </a:solidFill>
            </a:endParaRPr>
          </a:p>
        </p:txBody>
      </p:sp>
      <p:sp>
        <p:nvSpPr>
          <p:cNvPr id="12" name="مستطيل مستدير الزوايا 11"/>
          <p:cNvSpPr/>
          <p:nvPr/>
        </p:nvSpPr>
        <p:spPr>
          <a:xfrm>
            <a:off x="1000068" y="3429000"/>
            <a:ext cx="3571932" cy="642942"/>
          </a:xfrm>
          <a:prstGeom prst="roundRect">
            <a:avLst/>
          </a:prstGeom>
          <a:solidFill>
            <a:schemeClr val="accent6">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 </a:t>
            </a:r>
            <a:r>
              <a:rPr lang="ar-SA" sz="2400" b="1" dirty="0" smtClean="0">
                <a:solidFill>
                  <a:schemeClr val="tx1"/>
                </a:solidFill>
              </a:rPr>
              <a:t>ط</a:t>
            </a:r>
            <a:r>
              <a:rPr lang="ar-SA" dirty="0" smtClean="0">
                <a:solidFill>
                  <a:schemeClr val="tx1"/>
                </a:solidFill>
              </a:rPr>
              <a:t>....................</a:t>
            </a:r>
            <a:endParaRPr lang="ar-SA" dirty="0">
              <a:solidFill>
                <a:schemeClr val="tx1"/>
              </a:solidFill>
            </a:endParaRPr>
          </a:p>
        </p:txBody>
      </p:sp>
      <p:sp>
        <p:nvSpPr>
          <p:cNvPr id="13" name="مستطيل مستدير الزوايا 12"/>
          <p:cNvSpPr/>
          <p:nvPr/>
        </p:nvSpPr>
        <p:spPr>
          <a:xfrm>
            <a:off x="1000068" y="4572008"/>
            <a:ext cx="3571932" cy="642942"/>
          </a:xfrm>
          <a:prstGeom prst="roundRect">
            <a:avLst/>
          </a:prstGeom>
          <a:solidFill>
            <a:schemeClr val="accent6">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solidFill>
                  <a:schemeClr val="tx1"/>
                </a:solidFill>
              </a:rPr>
              <a:t>.................</a:t>
            </a:r>
            <a:r>
              <a:rPr lang="ar-SA" sz="3600" b="1" dirty="0" smtClean="0">
                <a:solidFill>
                  <a:schemeClr val="tx1"/>
                </a:solidFill>
                <a:latin typeface="Arabic Typesetting" pitchFamily="66" charset="-78"/>
                <a:cs typeface="Arabic Typesetting" pitchFamily="66" charset="-78"/>
              </a:rPr>
              <a:t>باحث</a:t>
            </a:r>
            <a:r>
              <a:rPr lang="ar-SA" dirty="0" smtClean="0">
                <a:solidFill>
                  <a:schemeClr val="tx1"/>
                </a:solidFill>
              </a:rPr>
              <a:t>....................</a:t>
            </a:r>
            <a:endParaRPr lang="ar-SA" dirty="0">
              <a:solidFill>
                <a:schemeClr val="tx1"/>
              </a:solidFill>
            </a:endParaRPr>
          </a:p>
        </p:txBody>
      </p:sp>
      <p:sp>
        <p:nvSpPr>
          <p:cNvPr id="14" name="مستطيل مستدير الزوايا 13"/>
          <p:cNvSpPr/>
          <p:nvPr/>
        </p:nvSpPr>
        <p:spPr>
          <a:xfrm>
            <a:off x="1000068" y="5643578"/>
            <a:ext cx="3571932" cy="642942"/>
          </a:xfrm>
          <a:prstGeom prst="roundRect">
            <a:avLst/>
          </a:prstGeom>
          <a:solidFill>
            <a:schemeClr val="accent6">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solidFill>
                  <a:schemeClr val="tx1"/>
                </a:solidFill>
              </a:rPr>
              <a:t>.</a:t>
            </a:r>
            <a:r>
              <a:rPr lang="ar-SA" sz="3600" b="1" dirty="0" smtClean="0">
                <a:solidFill>
                  <a:schemeClr val="tx1"/>
                </a:solidFill>
                <a:latin typeface="Arabic Typesetting" pitchFamily="66" charset="-78"/>
                <a:cs typeface="Arabic Typesetting" pitchFamily="66" charset="-78"/>
              </a:rPr>
              <a:t>خـ</a:t>
            </a:r>
            <a:r>
              <a:rPr lang="ar-SA" dirty="0" smtClean="0">
                <a:solidFill>
                  <a:schemeClr val="tx1"/>
                </a:solidFill>
              </a:rPr>
              <a:t>...................................</a:t>
            </a:r>
            <a:endParaRPr lang="ar-SA" dirty="0">
              <a:solidFill>
                <a:schemeClr val="tx1"/>
              </a:solidFill>
            </a:endParaRPr>
          </a:p>
        </p:txBody>
      </p:sp>
      <p:sp>
        <p:nvSpPr>
          <p:cNvPr id="15" name="مربع نص 14"/>
          <p:cNvSpPr txBox="1"/>
          <p:nvPr/>
        </p:nvSpPr>
        <p:spPr>
          <a:xfrm>
            <a:off x="2143108" y="928670"/>
            <a:ext cx="1071570"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rPr>
              <a:t>بـ </a:t>
            </a:r>
            <a:r>
              <a:rPr lang="ar-SA" sz="3600" b="1" dirty="0" smtClean="0">
                <a:solidFill>
                  <a:srgbClr val="C00000"/>
                </a:solidFill>
                <a:latin typeface="Arabic Typesetting" pitchFamily="66" charset="-78"/>
                <a:cs typeface="Arabic Typesetting" pitchFamily="66" charset="-78"/>
              </a:rPr>
              <a:t>  ـ</a:t>
            </a:r>
            <a:r>
              <a:rPr lang="ar-SA" sz="4000" b="1" dirty="0" smtClean="0">
                <a:solidFill>
                  <a:srgbClr val="C00000"/>
                </a:solidFill>
                <a:latin typeface="Arabic Typesetting" pitchFamily="66" charset="-78"/>
                <a:cs typeface="Arabic Typesetting" pitchFamily="66" charset="-78"/>
              </a:rPr>
              <a:t>اء</a:t>
            </a:r>
            <a:endParaRPr lang="ar-SA" sz="3600" b="1" dirty="0" smtClean="0">
              <a:solidFill>
                <a:srgbClr val="C00000"/>
              </a:solidFill>
              <a:latin typeface="Arabic Typesetting" pitchFamily="66" charset="-78"/>
              <a:cs typeface="Arabic Typesetting" pitchFamily="66" charset="-78"/>
            </a:endParaRPr>
          </a:p>
        </p:txBody>
      </p:sp>
      <p:sp>
        <p:nvSpPr>
          <p:cNvPr id="16" name="مربع نص 15"/>
          <p:cNvSpPr txBox="1"/>
          <p:nvPr/>
        </p:nvSpPr>
        <p:spPr>
          <a:xfrm>
            <a:off x="2071670" y="2078172"/>
            <a:ext cx="1071570"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rPr>
              <a:t>تا </a:t>
            </a:r>
            <a:r>
              <a:rPr lang="ar-SA" sz="3600" b="1" dirty="0" smtClean="0">
                <a:solidFill>
                  <a:srgbClr val="C00000"/>
                </a:solidFill>
                <a:latin typeface="Arabic Typesetting" pitchFamily="66" charset="-78"/>
                <a:cs typeface="Arabic Typesetting" pitchFamily="66" charset="-78"/>
              </a:rPr>
              <a:t>  ر</a:t>
            </a:r>
          </a:p>
        </p:txBody>
      </p:sp>
      <p:sp>
        <p:nvSpPr>
          <p:cNvPr id="17" name="مربع نص 16"/>
          <p:cNvSpPr txBox="1"/>
          <p:nvPr/>
        </p:nvSpPr>
        <p:spPr>
          <a:xfrm>
            <a:off x="2285984" y="3435494"/>
            <a:ext cx="1071570"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rPr>
              <a:t>ـبـيب</a:t>
            </a:r>
            <a:endParaRPr lang="ar-SA" sz="3600" b="1" dirty="0" smtClean="0">
              <a:solidFill>
                <a:srgbClr val="C00000"/>
              </a:solidFill>
              <a:latin typeface="Arabic Typesetting" pitchFamily="66" charset="-78"/>
              <a:cs typeface="Arabic Typesetting" pitchFamily="66" charset="-78"/>
            </a:endParaRPr>
          </a:p>
        </p:txBody>
      </p:sp>
      <p:sp>
        <p:nvSpPr>
          <p:cNvPr id="18" name="مربع نص 17"/>
          <p:cNvSpPr txBox="1"/>
          <p:nvPr/>
        </p:nvSpPr>
        <p:spPr>
          <a:xfrm>
            <a:off x="2714612" y="5578634"/>
            <a:ext cx="1071570"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rPr>
              <a:t>ـبــا</a:t>
            </a:r>
            <a:r>
              <a:rPr lang="ar-SA" sz="3600" b="1" dirty="0" smtClean="0">
                <a:solidFill>
                  <a:srgbClr val="C00000"/>
                </a:solidFill>
                <a:latin typeface="Arabic Typesetting" pitchFamily="66" charset="-78"/>
                <a:cs typeface="Arabic Typesetting" pitchFamily="66" charset="-78"/>
              </a:rPr>
              <a:t>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par>
                                <p:cTn id="11" presetID="17" presetClass="entr" presetSubtype="8"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ppt_w/2"/>
                                          </p:val>
                                        </p:tav>
                                        <p:tav tm="100000">
                                          <p:val>
                                            <p:strVal val="#ppt_x"/>
                                          </p:val>
                                        </p:tav>
                                      </p:tavLst>
                                    </p:anim>
                                    <p:anim calcmode="lin" valueType="num">
                                      <p:cBhvr>
                                        <p:cTn id="14" dur="500" fill="hold"/>
                                        <p:tgtEl>
                                          <p:spTgt spid="5"/>
                                        </p:tgtEl>
                                        <p:attrNameLst>
                                          <p:attrName>ppt_y</p:attrName>
                                        </p:attrNameLst>
                                      </p:cBhvr>
                                      <p:tavLst>
                                        <p:tav tm="0">
                                          <p:val>
                                            <p:strVal val="#ppt_y"/>
                                          </p:val>
                                        </p:tav>
                                        <p:tav tm="100000">
                                          <p:val>
                                            <p:strVal val="#ppt_y"/>
                                          </p:val>
                                        </p:tav>
                                      </p:tavLst>
                                    </p:anim>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strVal val="#ppt_h"/>
                                          </p:val>
                                        </p:tav>
                                        <p:tav tm="100000">
                                          <p:val>
                                            <p:strVal val="#ppt_h"/>
                                          </p:val>
                                        </p:tav>
                                      </p:tavLst>
                                    </p:anim>
                                  </p:childTnLst>
                                </p:cTn>
                              </p:par>
                              <p:par>
                                <p:cTn id="17" presetID="17" presetClass="entr" presetSubtype="8"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ppt_w/2"/>
                                          </p:val>
                                        </p:tav>
                                        <p:tav tm="100000">
                                          <p:val>
                                            <p:strVal val="#ppt_x"/>
                                          </p:val>
                                        </p:tav>
                                      </p:tavLst>
                                    </p:anim>
                                    <p:anim calcmode="lin" valueType="num">
                                      <p:cBhvr>
                                        <p:cTn id="20" dur="500" fill="hold"/>
                                        <p:tgtEl>
                                          <p:spTgt spid="6"/>
                                        </p:tgtEl>
                                        <p:attrNameLst>
                                          <p:attrName>ppt_y</p:attrName>
                                        </p:attrNameLst>
                                      </p:cBhvr>
                                      <p:tavLst>
                                        <p:tav tm="0">
                                          <p:val>
                                            <p:strVal val="#ppt_y"/>
                                          </p:val>
                                        </p:tav>
                                        <p:tav tm="100000">
                                          <p:val>
                                            <p:strVal val="#ppt_y"/>
                                          </p:val>
                                        </p:tav>
                                      </p:tavLst>
                                    </p:anim>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strVal val="#ppt_h"/>
                                          </p:val>
                                        </p:tav>
                                        <p:tav tm="100000">
                                          <p:val>
                                            <p:strVal val="#ppt_h"/>
                                          </p:val>
                                        </p:tav>
                                      </p:tavLst>
                                    </p:anim>
                                  </p:childTnLst>
                                </p:cTn>
                              </p:par>
                              <p:par>
                                <p:cTn id="23" presetID="17"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ppt_w/2"/>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strVal val="#ppt_h"/>
                                          </p:val>
                                        </p:tav>
                                        <p:tav tm="100000">
                                          <p:val>
                                            <p:strVal val="#ppt_h"/>
                                          </p:val>
                                        </p:tav>
                                      </p:tavLst>
                                    </p:anim>
                                  </p:childTnLst>
                                </p:cTn>
                              </p:par>
                              <p:par>
                                <p:cTn id="29" presetID="17" presetClass="entr" presetSubtype="8"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ppt_w/2"/>
                                          </p:val>
                                        </p:tav>
                                        <p:tav tm="100000">
                                          <p:val>
                                            <p:strVal val="#ppt_x"/>
                                          </p:val>
                                        </p:tav>
                                      </p:tavLst>
                                    </p:anim>
                                    <p:anim calcmode="lin" valueType="num">
                                      <p:cBhvr>
                                        <p:cTn id="32" dur="500" fill="hold"/>
                                        <p:tgtEl>
                                          <p:spTgt spid="8"/>
                                        </p:tgtEl>
                                        <p:attrNameLst>
                                          <p:attrName>ppt_y</p:attrName>
                                        </p:attrNameLst>
                                      </p:cBhvr>
                                      <p:tavLst>
                                        <p:tav tm="0">
                                          <p:val>
                                            <p:strVal val="#ppt_y"/>
                                          </p:val>
                                        </p:tav>
                                        <p:tav tm="100000">
                                          <p:val>
                                            <p:strVal val="#ppt_y"/>
                                          </p:val>
                                        </p:tav>
                                      </p:tavLst>
                                    </p:anim>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strVal val="#ppt_h"/>
                                          </p:val>
                                        </p:tav>
                                        <p:tav tm="100000">
                                          <p:val>
                                            <p:strVal val="#ppt_h"/>
                                          </p:val>
                                        </p:tav>
                                      </p:tavLst>
                                    </p:anim>
                                  </p:childTnLst>
                                </p:cTn>
                              </p:par>
                              <p:par>
                                <p:cTn id="35" presetID="17" presetClass="entr" presetSubtype="8"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ppt_x</p:attrName>
                                        </p:attrNameLst>
                                      </p:cBhvr>
                                      <p:tavLst>
                                        <p:tav tm="0">
                                          <p:val>
                                            <p:strVal val="#ppt_x-#ppt_w/2"/>
                                          </p:val>
                                        </p:tav>
                                        <p:tav tm="100000">
                                          <p:val>
                                            <p:strVal val="#ppt_x"/>
                                          </p:val>
                                        </p:tav>
                                      </p:tavLst>
                                    </p:anim>
                                    <p:anim calcmode="lin" valueType="num">
                                      <p:cBhvr>
                                        <p:cTn id="38" dur="500" fill="hold"/>
                                        <p:tgtEl>
                                          <p:spTgt spid="9"/>
                                        </p:tgtEl>
                                        <p:attrNameLst>
                                          <p:attrName>ppt_y</p:attrName>
                                        </p:attrNameLst>
                                      </p:cBhvr>
                                      <p:tavLst>
                                        <p:tav tm="0">
                                          <p:val>
                                            <p:strVal val="#ppt_y"/>
                                          </p:val>
                                        </p:tav>
                                        <p:tav tm="100000">
                                          <p:val>
                                            <p:strVal val="#ppt_y"/>
                                          </p:val>
                                        </p:tav>
                                      </p:tavLst>
                                    </p:anim>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circle(in)">
                                      <p:cBhvr>
                                        <p:cTn id="45" dur="10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6" presetClass="entr" presetSubtype="16"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circle(in)">
                                      <p:cBhvr>
                                        <p:cTn id="50" dur="10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6" presetClass="entr" presetSubtype="16"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circle(in)">
                                      <p:cBhvr>
                                        <p:cTn id="55" dur="1000"/>
                                        <p:tgtEl>
                                          <p:spTgt spid="17"/>
                                        </p:tgtEl>
                                      </p:cBhvr>
                                    </p:animEffect>
                                  </p:childTnLst>
                                </p:cTn>
                              </p:par>
                            </p:childTnLst>
                          </p:cTn>
                        </p:par>
                      </p:childTnLst>
                    </p:cTn>
                  </p:par>
                  <p:par>
                    <p:cTn id="56" fill="hold">
                      <p:stCondLst>
                        <p:cond delay="indefinite"/>
                      </p:stCondLst>
                      <p:childTnLst>
                        <p:par>
                          <p:cTn id="57" fill="hold">
                            <p:stCondLst>
                              <p:cond delay="0"/>
                            </p:stCondLst>
                            <p:childTnLst>
                              <p:par>
                                <p:cTn id="58" presetID="6" presetClass="entr" presetSubtype="16"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circle(in)">
                                      <p:cBhvr>
                                        <p:cTn id="6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5" grpId="0"/>
      <p:bldP spid="16" grpId="0"/>
      <p:bldP spid="17" grpId="0"/>
      <p:bldP spid="18"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وسيلة شرح بيضاوية 2"/>
          <p:cNvSpPr/>
          <p:nvPr/>
        </p:nvSpPr>
        <p:spPr>
          <a:xfrm>
            <a:off x="7072330" y="214290"/>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 </a:t>
            </a:r>
            <a:endParaRPr lang="ar-SA" sz="2400" b="1" dirty="0">
              <a:solidFill>
                <a:schemeClr val="tx1"/>
              </a:solidFill>
            </a:endParaRPr>
          </a:p>
        </p:txBody>
      </p:sp>
      <p:sp>
        <p:nvSpPr>
          <p:cNvPr id="4" name="مربع نص 3"/>
          <p:cNvSpPr txBox="1"/>
          <p:nvPr/>
        </p:nvSpPr>
        <p:spPr>
          <a:xfrm>
            <a:off x="1071538" y="903257"/>
            <a:ext cx="6715172" cy="954107"/>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أ)أقرأ العبارة التالية،ثم أكتبها بخط الرقعة،ابتداءً من السطر الأسفل: </a:t>
            </a:r>
            <a:endParaRPr lang="ar-SA" sz="2800" b="1" dirty="0">
              <a:effectLst>
                <a:glow rad="139700">
                  <a:schemeClr val="accent6">
                    <a:satMod val="175000"/>
                    <a:alpha val="40000"/>
                  </a:schemeClr>
                </a:glow>
              </a:effectLst>
            </a:endParaRPr>
          </a:p>
        </p:txBody>
      </p:sp>
      <p:sp>
        <p:nvSpPr>
          <p:cNvPr id="5" name="مستطيل مستدير الزوايا 4"/>
          <p:cNvSpPr/>
          <p:nvPr/>
        </p:nvSpPr>
        <p:spPr>
          <a:xfrm>
            <a:off x="714348" y="1928802"/>
            <a:ext cx="7572428" cy="642942"/>
          </a:xfrm>
          <a:prstGeom prst="roundRect">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latin typeface="Arial Unicode MS" pitchFamily="34" charset="-128"/>
                <a:ea typeface="Arial Unicode MS" pitchFamily="34" charset="-128"/>
                <a:cs typeface="Arial Unicode MS" pitchFamily="34" charset="-128"/>
              </a:rPr>
              <a:t>لا تستسلم بالاعتماد على التجربة والبحث الدؤوب تثبت ما تعتقد صوابه</a:t>
            </a:r>
            <a:endParaRPr lang="ar-SA" sz="2200" b="1" dirty="0">
              <a:solidFill>
                <a:schemeClr val="tx1"/>
              </a:solidFill>
              <a:latin typeface="Arial Unicode MS" pitchFamily="34" charset="-128"/>
              <a:ea typeface="Arial Unicode MS" pitchFamily="34" charset="-128"/>
              <a:cs typeface="Arial Unicode MS" pitchFamily="34" charset="-128"/>
            </a:endParaRPr>
          </a:p>
        </p:txBody>
      </p:sp>
      <p:sp>
        <p:nvSpPr>
          <p:cNvPr id="6" name="مربع نص 5"/>
          <p:cNvSpPr txBox="1"/>
          <p:nvPr/>
        </p:nvSpPr>
        <p:spPr>
          <a:xfrm>
            <a:off x="928662" y="2832083"/>
            <a:ext cx="6715172" cy="954107"/>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ب) أقرأ العبارة التالية،ثم أكتبها بخط النسخ،ابتداءً من السطر الأسفل: </a:t>
            </a:r>
            <a:endParaRPr lang="ar-SA" sz="2800" b="1" dirty="0">
              <a:effectLst>
                <a:glow rad="139700">
                  <a:schemeClr val="accent6">
                    <a:satMod val="175000"/>
                    <a:alpha val="40000"/>
                  </a:schemeClr>
                </a:glow>
              </a:effectLst>
            </a:endParaRPr>
          </a:p>
        </p:txBody>
      </p:sp>
      <p:sp>
        <p:nvSpPr>
          <p:cNvPr id="7" name="مستطيل مستدير الزوايا 6"/>
          <p:cNvSpPr/>
          <p:nvPr/>
        </p:nvSpPr>
        <p:spPr>
          <a:xfrm>
            <a:off x="857224" y="3857628"/>
            <a:ext cx="7286676" cy="642942"/>
          </a:xfrm>
          <a:prstGeom prst="roundRect">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latin typeface="Arabic Typesetting" pitchFamily="66" charset="-78"/>
                <a:cs typeface="Arabic Typesetting" pitchFamily="66" charset="-78"/>
              </a:rPr>
              <a:t>لا تستسلم بالاعتماد على التجربة والبحث الدؤوب تثبت ما تعتقد صوابه</a:t>
            </a:r>
            <a:endParaRPr lang="ar-SA" sz="3600" b="1" dirty="0">
              <a:solidFill>
                <a:schemeClr val="tx1"/>
              </a:solidFill>
              <a:latin typeface="Arabic Typesetting" pitchFamily="66" charset="-78"/>
              <a:cs typeface="Arabic Typesetting" pitchFamily="66"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par>
                                <p:cTn id="11" presetID="18" presetClass="entr" presetSubtype="3"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upRight)">
                                      <p:cBhvr>
                                        <p:cTn id="13" dur="500"/>
                                        <p:tgtEl>
                                          <p:spTgt spid="5"/>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amond(in)">
                                      <p:cBhvr>
                                        <p:cTn id="16" dur="1000"/>
                                        <p:tgtEl>
                                          <p:spTgt spid="6"/>
                                        </p:tgtEl>
                                      </p:cBhvr>
                                    </p:animEffect>
                                  </p:childTnLst>
                                </p:cTn>
                              </p:par>
                              <p:par>
                                <p:cTn id="17" presetID="18" presetClass="entr" presetSubtype="3"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trips(upRight)">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دمعة 2"/>
          <p:cNvSpPr/>
          <p:nvPr/>
        </p:nvSpPr>
        <p:spPr>
          <a:xfrm>
            <a:off x="642910" y="1142984"/>
            <a:ext cx="7000924" cy="4786346"/>
          </a:xfrm>
          <a:prstGeom prst="teardrop">
            <a:avLst>
              <a:gd name="adj" fmla="val 121276"/>
            </a:avLst>
          </a:prstGeom>
          <a:solidFill>
            <a:schemeClr val="accent2">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8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أتواصل شفهياً</a:t>
            </a:r>
            <a:endParaRPr lang="ar-SA" sz="8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1"/>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357158" y="142852"/>
            <a:ext cx="7786742" cy="1077218"/>
          </a:xfrm>
          <a:prstGeom prst="rect">
            <a:avLst/>
          </a:prstGeom>
          <a:noFill/>
        </p:spPr>
        <p:txBody>
          <a:bodyPr wrap="square" rtlCol="1">
            <a:spAutoFit/>
          </a:bodyPr>
          <a:lstStyle/>
          <a:p>
            <a:pPr marL="514350" indent="-514350" algn="ctr">
              <a:buAutoNum type="arabicParenR"/>
            </a:pPr>
            <a:r>
              <a:rPr lang="ar-SA" sz="3200" b="1" dirty="0" smtClean="0">
                <a:cs typeface="DecoType Naskh Extensions" pitchFamily="2" charset="-78"/>
              </a:rPr>
              <a:t>أخطأ خالد في تصرفه أثناء حواره مع أخته هند،أقرأ الحوار التالي</a:t>
            </a:r>
          </a:p>
          <a:p>
            <a:pPr marL="514350" indent="-514350" algn="ctr"/>
            <a:r>
              <a:rPr lang="ar-SA" sz="3200" b="1" dirty="0" smtClean="0">
                <a:cs typeface="DecoType Naskh Extensions" pitchFamily="2" charset="-78"/>
              </a:rPr>
              <a:t> ثم أناقش هذه الأخطاء شفوياً:</a:t>
            </a:r>
            <a:endParaRPr lang="ar-SA" sz="3200" b="1" dirty="0">
              <a:cs typeface="DecoType Naskh Extensions" pitchFamily="2" charset="-78"/>
            </a:endParaRPr>
          </a:p>
        </p:txBody>
      </p:sp>
      <p:sp>
        <p:nvSpPr>
          <p:cNvPr id="4" name="مستطيل مستدير الزوايا 3"/>
          <p:cNvSpPr/>
          <p:nvPr/>
        </p:nvSpPr>
        <p:spPr>
          <a:xfrm>
            <a:off x="428596" y="1214422"/>
            <a:ext cx="8429684" cy="5072098"/>
          </a:xfrm>
          <a:prstGeom prst="roundRect">
            <a:avLst/>
          </a:prstGeom>
          <a:noFill/>
          <a:ln w="57150">
            <a:solidFill>
              <a:schemeClr val="accent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600" b="1" dirty="0" smtClean="0">
                <a:solidFill>
                  <a:srgbClr val="C00000"/>
                </a:solidFill>
              </a:rPr>
              <a:t>هند: </a:t>
            </a:r>
            <a:r>
              <a:rPr lang="ar-SA" sz="2600" b="1" dirty="0" smtClean="0">
                <a:solidFill>
                  <a:schemeClr val="tx1"/>
                </a:solidFill>
              </a:rPr>
              <a:t>بالأمس شاهدت برنامجاً جميلاً في التلفاز عنوانه(الممرضة الأولى)عُرض فيه حياةُ أول ممرضة في العالم الغربي“فلورانس نيتغل“البريطانية،فتذكرتُ أمَّ عُمارة ورُفيدة الأسلمية اللتين كانتا أول ممرضتين في الإسلام،قدّمتا أروع الأمثلة في الإخلاص والشجاعة،لذا رغبتُ أن أكون في مستقبلي ممرضة أبتغي الأجر من الله ومقتدية بهاتين الصحابيتين....</a:t>
            </a:r>
          </a:p>
          <a:p>
            <a:pPr algn="ctr"/>
            <a:r>
              <a:rPr lang="ar-SA" sz="2600" b="1" dirty="0" smtClean="0">
                <a:solidFill>
                  <a:srgbClr val="C00000"/>
                </a:solidFill>
              </a:rPr>
              <a:t>خالد مقاطعاً:</a:t>
            </a:r>
            <a:r>
              <a:rPr lang="ar-SA" sz="2600" b="1" dirty="0" smtClean="0">
                <a:solidFill>
                  <a:schemeClr val="tx1"/>
                </a:solidFill>
              </a:rPr>
              <a:t>في نظري هي ليست مهنةً مشرفة،فهي تكسو صاحبها ثوب الذل،يجري في المشافي خلف المرضى ليخدمهم،ويعتني بهم ويقدم الطعام.</a:t>
            </a:r>
          </a:p>
          <a:p>
            <a:pPr algn="ctr"/>
            <a:r>
              <a:rPr lang="ar-SA" sz="2600" b="1" dirty="0" smtClean="0">
                <a:solidFill>
                  <a:srgbClr val="C00000"/>
                </a:solidFill>
              </a:rPr>
              <a:t>هند:</a:t>
            </a:r>
            <a:r>
              <a:rPr lang="ar-SA" sz="2600" b="1" dirty="0" smtClean="0">
                <a:solidFill>
                  <a:schemeClr val="tx1"/>
                </a:solidFill>
              </a:rPr>
              <a:t>التمريض مهنةٌ إنسانيةٌ،وليس كما تقول،تحمل أسمى أنواع الرحمة بـ.........</a:t>
            </a:r>
          </a:p>
          <a:p>
            <a:pPr algn="ctr"/>
            <a:r>
              <a:rPr lang="ar-SA" sz="2600" b="1" dirty="0" smtClean="0">
                <a:solidFill>
                  <a:srgbClr val="C00000"/>
                </a:solidFill>
              </a:rPr>
              <a:t>خالد مقاطعاً:</a:t>
            </a:r>
            <a:r>
              <a:rPr lang="ar-SA" sz="2600" b="1" dirty="0" smtClean="0">
                <a:solidFill>
                  <a:schemeClr val="tx1"/>
                </a:solidFill>
              </a:rPr>
              <a:t>هذا رأي خاطئ؛فهناك الكثير من المهن التي أراها أعظم وأشرف في الحياة من هذه المهنة.</a:t>
            </a:r>
          </a:p>
        </p:txBody>
      </p:sp>
      <p:sp>
        <p:nvSpPr>
          <p:cNvPr id="5" name="زاوية مطوية 4"/>
          <p:cNvSpPr/>
          <p:nvPr/>
        </p:nvSpPr>
        <p:spPr>
          <a:xfrm rot="834941">
            <a:off x="7985350" y="309347"/>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أولاً</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4)">
                                      <p:cBhvr>
                                        <p:cTn id="1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سحابة 2"/>
          <p:cNvSpPr/>
          <p:nvPr/>
        </p:nvSpPr>
        <p:spPr>
          <a:xfrm>
            <a:off x="571472" y="285728"/>
            <a:ext cx="7643866" cy="6143644"/>
          </a:xfrm>
          <a:prstGeom prst="cloud">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path path="circle">
              <a:fillToRect l="100000" t="100000"/>
            </a:path>
            <a:tileRect r="-100000" b="-100000"/>
          </a:gradFill>
          <a:ln>
            <a:solidFill>
              <a:schemeClr val="accent6">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endParaRPr lang="ar-SA" sz="4800" b="1" spc="50" dirty="0" smtClean="0">
              <a:ln w="11430"/>
              <a:solidFill>
                <a:schemeClr val="tx1"/>
              </a:solidFill>
              <a:effectLst>
                <a:outerShdw blurRad="76200" dist="50800" dir="5400000" algn="tl" rotWithShape="0">
                  <a:srgbClr val="000000">
                    <a:alpha val="65000"/>
                  </a:srgbClr>
                </a:outerShdw>
              </a:effectLst>
            </a:endParaRPr>
          </a:p>
          <a:p>
            <a:pPr algn="ctr"/>
            <a:r>
              <a:rPr lang="ar-SA" sz="4000" b="1" i="1" u="sng" spc="50" dirty="0" smtClean="0">
                <a:ln w="11430"/>
                <a:solidFill>
                  <a:srgbClr val="C00000"/>
                </a:solidFill>
                <a:effectLst>
                  <a:outerShdw blurRad="76200" dist="50800" dir="5400000" algn="tl" rotWithShape="0">
                    <a:srgbClr val="000000">
                      <a:alpha val="65000"/>
                    </a:srgbClr>
                  </a:outerShdw>
                </a:effectLst>
              </a:rPr>
              <a:t>المقابلة الشخصية هي:</a:t>
            </a:r>
          </a:p>
          <a:p>
            <a:pPr algn="ctr"/>
            <a:r>
              <a:rPr lang="ar-SA" sz="3600" b="1" spc="50" dirty="0" smtClean="0">
                <a:ln w="11430"/>
                <a:solidFill>
                  <a:schemeClr val="tx1"/>
                </a:solidFill>
              </a:rPr>
              <a:t>(اللقاء المباشر بين شخصين أو أكثر بهدف جمع المعلومات حول قضية ما أو مسألة ما،أو التعريف بالنفس وإمكاناتها وخبرتها والدعاية لها.)</a:t>
            </a:r>
          </a:p>
        </p:txBody>
      </p:sp>
      <p:sp>
        <p:nvSpPr>
          <p:cNvPr id="4" name="سحابة 3"/>
          <p:cNvSpPr/>
          <p:nvPr/>
        </p:nvSpPr>
        <p:spPr>
          <a:xfrm>
            <a:off x="6357950" y="214314"/>
            <a:ext cx="2571768" cy="2285992"/>
          </a:xfrm>
          <a:prstGeom prst="cloud">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path path="circle">
              <a:fillToRect l="50000" t="50000" r="50000" b="50000"/>
            </a:path>
            <a:tileRect/>
          </a:gradFill>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200" b="1" dirty="0" smtClean="0">
                <a:solidFill>
                  <a:schemeClr val="tx1"/>
                </a:solidFill>
              </a:rPr>
              <a:t>أعلم أن: </a:t>
            </a:r>
            <a:endParaRPr lang="ar-SA"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500034" y="142852"/>
            <a:ext cx="7786742" cy="1077218"/>
          </a:xfrm>
          <a:prstGeom prst="rect">
            <a:avLst/>
          </a:prstGeom>
          <a:noFill/>
        </p:spPr>
        <p:txBody>
          <a:bodyPr wrap="square" rtlCol="1">
            <a:spAutoFit/>
          </a:bodyPr>
          <a:lstStyle/>
          <a:p>
            <a:pPr algn="ctr"/>
            <a:r>
              <a:rPr lang="ar-SA" sz="3200" b="1" dirty="0" smtClean="0">
                <a:cs typeface="DecoType Naskh Extensions" pitchFamily="2" charset="-78"/>
              </a:rPr>
              <a:t>2) لو كنت مكان هند؛ما الأثر الذي سيتركه كلام خالد في نفسي؟</a:t>
            </a:r>
            <a:endParaRPr lang="ar-SA" sz="3200" b="1" dirty="0">
              <a:cs typeface="DecoType Naskh Extensions" pitchFamily="2" charset="-78"/>
            </a:endParaRPr>
          </a:p>
        </p:txBody>
      </p:sp>
      <p:sp>
        <p:nvSpPr>
          <p:cNvPr id="4" name="مربع نص 3"/>
          <p:cNvSpPr txBox="1"/>
          <p:nvPr/>
        </p:nvSpPr>
        <p:spPr>
          <a:xfrm>
            <a:off x="428596" y="1201151"/>
            <a:ext cx="6929454" cy="584775"/>
          </a:xfrm>
          <a:prstGeom prst="rect">
            <a:avLst/>
          </a:prstGeom>
          <a:noFill/>
        </p:spPr>
        <p:txBody>
          <a:bodyPr wrap="square" rtlCol="1">
            <a:spAutoFit/>
          </a:bodyPr>
          <a:lstStyle/>
          <a:p>
            <a:pPr marL="514350" indent="-514350" algn="ctr">
              <a:buAutoNum type="arabicParenR"/>
            </a:pPr>
            <a:r>
              <a:rPr lang="ar-SA" sz="3200" b="1" dirty="0" smtClean="0">
                <a:cs typeface="DecoType Naskh Extensions" pitchFamily="2" charset="-78"/>
              </a:rPr>
              <a:t>أقرأ النموذج التالي(في كتاب الطالب)،ثم أنفذ المطلوب:</a:t>
            </a:r>
          </a:p>
        </p:txBody>
      </p:sp>
      <p:sp>
        <p:nvSpPr>
          <p:cNvPr id="5" name="زاوية مطوية 4"/>
          <p:cNvSpPr/>
          <p:nvPr/>
        </p:nvSpPr>
        <p:spPr>
          <a:xfrm rot="834941">
            <a:off x="7258741" y="1251351"/>
            <a:ext cx="972271" cy="582394"/>
          </a:xfrm>
          <a:prstGeom prst="foldedCorner">
            <a:avLst>
              <a:gd name="adj" fmla="val 31575"/>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smtClean="0">
              <a:solidFill>
                <a:schemeClr val="tx1"/>
              </a:solidFill>
            </a:endParaRPr>
          </a:p>
          <a:p>
            <a:pPr algn="ctr"/>
            <a:r>
              <a:rPr lang="ar-SA" sz="2800" b="1" dirty="0" smtClean="0">
                <a:solidFill>
                  <a:schemeClr val="tx1"/>
                </a:solidFill>
              </a:rPr>
              <a:t> ثانياً</a:t>
            </a:r>
            <a:endParaRPr lang="ar-SA" sz="2400" b="1" dirty="0">
              <a:solidFill>
                <a:srgbClr val="C00000"/>
              </a:solidFill>
            </a:endParaRPr>
          </a:p>
        </p:txBody>
      </p:sp>
      <p:sp>
        <p:nvSpPr>
          <p:cNvPr id="6" name="مربع نص 5"/>
          <p:cNvSpPr txBox="1"/>
          <p:nvPr/>
        </p:nvSpPr>
        <p:spPr>
          <a:xfrm>
            <a:off x="642942" y="1772655"/>
            <a:ext cx="6929454" cy="584775"/>
          </a:xfrm>
          <a:prstGeom prst="rect">
            <a:avLst/>
          </a:prstGeom>
          <a:noFill/>
        </p:spPr>
        <p:txBody>
          <a:bodyPr wrap="square" rtlCol="1">
            <a:spAutoFit/>
          </a:bodyPr>
          <a:lstStyle/>
          <a:p>
            <a:pPr marL="514350" indent="-514350" algn="ctr"/>
            <a:r>
              <a:rPr lang="ar-SA" sz="3200" b="1" dirty="0" smtClean="0">
                <a:cs typeface="DecoType Naskh Extensions" pitchFamily="2" charset="-78"/>
              </a:rPr>
              <a:t>2) بعد قراءة المقابلة أضع  علامة(</a:t>
            </a:r>
            <a:r>
              <a:rPr lang="ar-SA" sz="3200" b="1" dirty="0" smtClean="0">
                <a:cs typeface="DecoType Naskh Extensions" pitchFamily="2" charset="-78"/>
                <a:sym typeface="Wingdings"/>
              </a:rPr>
              <a:t></a:t>
            </a:r>
            <a:r>
              <a:rPr lang="ar-SA" sz="3200" b="1" dirty="0" smtClean="0">
                <a:cs typeface="DecoType Naskh Extensions" pitchFamily="2" charset="-78"/>
              </a:rPr>
              <a:t>)أمام المهارات المحققة:</a:t>
            </a:r>
          </a:p>
        </p:txBody>
      </p:sp>
      <p:graphicFrame>
        <p:nvGraphicFramePr>
          <p:cNvPr id="7" name="جدول 6"/>
          <p:cNvGraphicFramePr>
            <a:graphicFrameLocks noGrp="1"/>
          </p:cNvGraphicFramePr>
          <p:nvPr/>
        </p:nvGraphicFramePr>
        <p:xfrm>
          <a:off x="285720" y="2533982"/>
          <a:ext cx="8501124" cy="3823976"/>
        </p:xfrm>
        <a:graphic>
          <a:graphicData uri="http://schemas.openxmlformats.org/drawingml/2006/table">
            <a:tbl>
              <a:tblPr rtl="1" firstRow="1" bandRow="1">
                <a:tableStyleId>{5C22544A-7EE6-4342-B048-85BDC9FD1C3A}</a:tableStyleId>
              </a:tblPr>
              <a:tblGrid>
                <a:gridCol w="4643692"/>
                <a:gridCol w="1413774"/>
                <a:gridCol w="1092192"/>
                <a:gridCol w="1351466"/>
              </a:tblGrid>
              <a:tr h="477997">
                <a:tc>
                  <a:txBody>
                    <a:bodyPr/>
                    <a:lstStyle/>
                    <a:p>
                      <a:pPr algn="ctr" rtl="1"/>
                      <a:r>
                        <a:rPr lang="ar-SA" sz="2000" baseline="0" dirty="0" smtClean="0">
                          <a:solidFill>
                            <a:schemeClr val="tx1"/>
                          </a:solidFill>
                        </a:rPr>
                        <a:t> المهارات </a:t>
                      </a:r>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r>
                        <a:rPr lang="ar-SA" sz="2000" dirty="0" smtClean="0">
                          <a:solidFill>
                            <a:schemeClr val="tx1"/>
                          </a:solidFill>
                        </a:rPr>
                        <a:t>تحققت</a:t>
                      </a:r>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r>
                        <a:rPr lang="ar-SA" sz="2000" dirty="0" smtClean="0">
                          <a:solidFill>
                            <a:schemeClr val="tx1"/>
                          </a:solidFill>
                        </a:rPr>
                        <a:t>لم تتحقق</a:t>
                      </a:r>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r>
                        <a:rPr lang="ar-SA" sz="2000" dirty="0" smtClean="0">
                          <a:solidFill>
                            <a:schemeClr val="tx1"/>
                          </a:solidFill>
                        </a:rPr>
                        <a:t>لا ضرورة لها</a:t>
                      </a:r>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477997">
                <a:tc>
                  <a:txBody>
                    <a:bodyPr/>
                    <a:lstStyle/>
                    <a:p>
                      <a:pPr algn="ctr" rtl="1"/>
                      <a:r>
                        <a:rPr lang="ar-SA" sz="2200" b="1" dirty="0" smtClean="0">
                          <a:solidFill>
                            <a:schemeClr val="tx1"/>
                          </a:solidFill>
                        </a:rPr>
                        <a:t>1-</a:t>
                      </a:r>
                      <a:r>
                        <a:rPr lang="ar-SA" sz="2200" b="1" baseline="0" dirty="0" smtClean="0">
                          <a:solidFill>
                            <a:schemeClr val="tx1"/>
                          </a:solidFill>
                        </a:rPr>
                        <a:t> إجراء المقابلة بين خصين فأكثر بشكل مباشر</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477997">
                <a:tc>
                  <a:txBody>
                    <a:bodyPr/>
                    <a:lstStyle/>
                    <a:p>
                      <a:pPr algn="ctr" rtl="1"/>
                      <a:r>
                        <a:rPr lang="ar-SA" sz="2200" b="1" dirty="0" smtClean="0">
                          <a:solidFill>
                            <a:schemeClr val="tx1"/>
                          </a:solidFill>
                        </a:rPr>
                        <a:t>2- اعتمادها</a:t>
                      </a:r>
                      <a:r>
                        <a:rPr lang="ar-SA" sz="2200" b="1" baseline="0" dirty="0" smtClean="0">
                          <a:solidFill>
                            <a:schemeClr val="tx1"/>
                          </a:solidFill>
                        </a:rPr>
                        <a:t> على طرح الأسئلة المتنوعة</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477997">
                <a:tc>
                  <a:txBody>
                    <a:bodyPr/>
                    <a:lstStyle/>
                    <a:p>
                      <a:pPr algn="ctr" rtl="1"/>
                      <a:r>
                        <a:rPr lang="ar-SA" sz="2200" b="1" dirty="0" smtClean="0">
                          <a:solidFill>
                            <a:schemeClr val="tx1"/>
                          </a:solidFill>
                        </a:rPr>
                        <a:t>3- مجاملة المتحدث وتحيته</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477997">
                <a:tc>
                  <a:txBody>
                    <a:bodyPr/>
                    <a:lstStyle/>
                    <a:p>
                      <a:pPr algn="ctr" rtl="1"/>
                      <a:r>
                        <a:rPr lang="ar-SA" sz="2200" b="1" dirty="0" smtClean="0">
                          <a:solidFill>
                            <a:schemeClr val="tx1"/>
                          </a:solidFill>
                        </a:rPr>
                        <a:t>4- تجنب المقاطعة غير</a:t>
                      </a:r>
                      <a:r>
                        <a:rPr lang="ar-SA" sz="2200" b="1" baseline="0" dirty="0" smtClean="0">
                          <a:solidFill>
                            <a:schemeClr val="tx1"/>
                          </a:solidFill>
                        </a:rPr>
                        <a:t> اللائقة في الكلام</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477997">
                <a:tc>
                  <a:txBody>
                    <a:bodyPr/>
                    <a:lstStyle/>
                    <a:p>
                      <a:pPr algn="ctr" rtl="1"/>
                      <a:r>
                        <a:rPr lang="ar-SA" sz="2200" b="1" dirty="0" smtClean="0">
                          <a:solidFill>
                            <a:schemeClr val="tx1"/>
                          </a:solidFill>
                        </a:rPr>
                        <a:t>5- الدخول في الموضوع مباشرة</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477997">
                <a:tc>
                  <a:txBody>
                    <a:bodyPr/>
                    <a:lstStyle/>
                    <a:p>
                      <a:pPr algn="ctr" rtl="1"/>
                      <a:r>
                        <a:rPr lang="ar-SA" sz="2200" b="1" dirty="0" smtClean="0">
                          <a:solidFill>
                            <a:schemeClr val="tx1"/>
                          </a:solidFill>
                        </a:rPr>
                        <a:t>6- حُسن اختتام المقابلة</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477997">
                <a:tc>
                  <a:txBody>
                    <a:bodyPr/>
                    <a:lstStyle/>
                    <a:p>
                      <a:pPr algn="ctr" rtl="1"/>
                      <a:r>
                        <a:rPr lang="ar-SA" sz="2200" b="1" dirty="0" smtClean="0">
                          <a:solidFill>
                            <a:schemeClr val="tx1"/>
                          </a:solidFill>
                        </a:rPr>
                        <a:t>7- إضفاء المتعة والتشويق</a:t>
                      </a:r>
                      <a:r>
                        <a:rPr lang="ar-SA" sz="2200" b="1" baseline="0" dirty="0" smtClean="0">
                          <a:solidFill>
                            <a:schemeClr val="tx1"/>
                          </a:solidFill>
                        </a:rPr>
                        <a:t> في المقابلة</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rtl="1"/>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bl>
          </a:graphicData>
        </a:graphic>
      </p:graphicFrame>
      <p:sp>
        <p:nvSpPr>
          <p:cNvPr id="8" name="مربع نص 7"/>
          <p:cNvSpPr txBox="1"/>
          <p:nvPr/>
        </p:nvSpPr>
        <p:spPr>
          <a:xfrm>
            <a:off x="3071802" y="3078304"/>
            <a:ext cx="642942"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sym typeface="Wingdings"/>
              </a:rPr>
              <a:t></a:t>
            </a:r>
            <a:endParaRPr lang="ar-SA" sz="3600" b="1" dirty="0" smtClean="0">
              <a:solidFill>
                <a:srgbClr val="C00000"/>
              </a:solidFill>
              <a:latin typeface="Arabic Typesetting" pitchFamily="66" charset="-78"/>
              <a:cs typeface="Arabic Typesetting" pitchFamily="66" charset="-78"/>
            </a:endParaRPr>
          </a:p>
        </p:txBody>
      </p:sp>
      <p:sp>
        <p:nvSpPr>
          <p:cNvPr id="9" name="مربع نص 8"/>
          <p:cNvSpPr txBox="1"/>
          <p:nvPr/>
        </p:nvSpPr>
        <p:spPr>
          <a:xfrm>
            <a:off x="3071802" y="3500438"/>
            <a:ext cx="642942"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sym typeface="Wingdings"/>
              </a:rPr>
              <a:t></a:t>
            </a:r>
            <a:endParaRPr lang="ar-SA" sz="3600" b="1" dirty="0" smtClean="0">
              <a:solidFill>
                <a:srgbClr val="C00000"/>
              </a:solidFill>
              <a:latin typeface="Arabic Typesetting" pitchFamily="66" charset="-78"/>
              <a:cs typeface="Arabic Typesetting" pitchFamily="66" charset="-78"/>
            </a:endParaRPr>
          </a:p>
        </p:txBody>
      </p:sp>
      <p:sp>
        <p:nvSpPr>
          <p:cNvPr id="10" name="مربع نص 9"/>
          <p:cNvSpPr txBox="1"/>
          <p:nvPr/>
        </p:nvSpPr>
        <p:spPr>
          <a:xfrm>
            <a:off x="3071802" y="4006998"/>
            <a:ext cx="642942"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sym typeface="Wingdings"/>
              </a:rPr>
              <a:t></a:t>
            </a:r>
            <a:endParaRPr lang="ar-SA" sz="3600" b="1" dirty="0" smtClean="0">
              <a:solidFill>
                <a:srgbClr val="C00000"/>
              </a:solidFill>
              <a:latin typeface="Arabic Typesetting" pitchFamily="66" charset="-78"/>
              <a:cs typeface="Arabic Typesetting" pitchFamily="66" charset="-78"/>
            </a:endParaRPr>
          </a:p>
        </p:txBody>
      </p:sp>
      <p:sp>
        <p:nvSpPr>
          <p:cNvPr id="11" name="مربع نص 10"/>
          <p:cNvSpPr txBox="1"/>
          <p:nvPr/>
        </p:nvSpPr>
        <p:spPr>
          <a:xfrm>
            <a:off x="3071802" y="4507064"/>
            <a:ext cx="642942"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sym typeface="Wingdings"/>
              </a:rPr>
              <a:t></a:t>
            </a:r>
            <a:endParaRPr lang="ar-SA" sz="3600" b="1" dirty="0" smtClean="0">
              <a:solidFill>
                <a:srgbClr val="C00000"/>
              </a:solidFill>
              <a:latin typeface="Arabic Typesetting" pitchFamily="66" charset="-78"/>
              <a:cs typeface="Arabic Typesetting" pitchFamily="66" charset="-78"/>
            </a:endParaRPr>
          </a:p>
        </p:txBody>
      </p:sp>
      <p:sp>
        <p:nvSpPr>
          <p:cNvPr id="12" name="مربع نص 11"/>
          <p:cNvSpPr txBox="1"/>
          <p:nvPr/>
        </p:nvSpPr>
        <p:spPr>
          <a:xfrm>
            <a:off x="3071802" y="4929198"/>
            <a:ext cx="642942"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sym typeface="Wingdings"/>
              </a:rPr>
              <a:t></a:t>
            </a:r>
            <a:endParaRPr lang="ar-SA" sz="3600" b="1" dirty="0" smtClean="0">
              <a:solidFill>
                <a:srgbClr val="C00000"/>
              </a:solidFill>
              <a:latin typeface="Arabic Typesetting" pitchFamily="66" charset="-78"/>
              <a:cs typeface="Arabic Typesetting" pitchFamily="66" charset="-78"/>
            </a:endParaRPr>
          </a:p>
        </p:txBody>
      </p:sp>
      <p:sp>
        <p:nvSpPr>
          <p:cNvPr id="13" name="مربع نص 12"/>
          <p:cNvSpPr txBox="1"/>
          <p:nvPr/>
        </p:nvSpPr>
        <p:spPr>
          <a:xfrm>
            <a:off x="3071802" y="5435758"/>
            <a:ext cx="642942"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sym typeface="Wingdings"/>
              </a:rPr>
              <a:t></a:t>
            </a:r>
            <a:endParaRPr lang="ar-SA" sz="3600" b="1" dirty="0" smtClean="0">
              <a:solidFill>
                <a:srgbClr val="C00000"/>
              </a:solidFill>
              <a:latin typeface="Arabic Typesetting" pitchFamily="66" charset="-78"/>
              <a:cs typeface="Arabic Typesetting" pitchFamily="66" charset="-78"/>
            </a:endParaRPr>
          </a:p>
        </p:txBody>
      </p:sp>
      <p:sp>
        <p:nvSpPr>
          <p:cNvPr id="14" name="مربع نص 13"/>
          <p:cNvSpPr txBox="1"/>
          <p:nvPr/>
        </p:nvSpPr>
        <p:spPr>
          <a:xfrm>
            <a:off x="3071802" y="5935824"/>
            <a:ext cx="642942" cy="707886"/>
          </a:xfrm>
          <a:prstGeom prst="rect">
            <a:avLst/>
          </a:prstGeom>
          <a:noFill/>
        </p:spPr>
        <p:txBody>
          <a:bodyPr wrap="square" rtlCol="1">
            <a:spAutoFit/>
          </a:bodyPr>
          <a:lstStyle/>
          <a:p>
            <a:r>
              <a:rPr lang="ar-SA" sz="4000" b="1" dirty="0" smtClean="0">
                <a:solidFill>
                  <a:srgbClr val="C00000"/>
                </a:solidFill>
                <a:latin typeface="Arabic Typesetting" pitchFamily="66" charset="-78"/>
                <a:cs typeface="Arabic Typesetting" pitchFamily="66" charset="-78"/>
                <a:sym typeface="Wingdings"/>
              </a:rPr>
              <a:t></a:t>
            </a:r>
            <a:endParaRPr lang="ar-SA" sz="3600" b="1" dirty="0" smtClean="0">
              <a:solidFill>
                <a:srgbClr val="C00000"/>
              </a:solidFill>
              <a:latin typeface="Arabic Typesetting" pitchFamily="66" charset="-78"/>
              <a:cs typeface="Arabic Typesetting" pitchFamily="66"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1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4)">
                                      <p:cBhvr>
                                        <p:cTn id="13" dur="1000"/>
                                        <p:tgtEl>
                                          <p:spTgt spid="5"/>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4)">
                                      <p:cBhvr>
                                        <p:cTn id="16" dur="1000"/>
                                        <p:tgtEl>
                                          <p:spTgt spid="6"/>
                                        </p:tgtEl>
                                      </p:cBhvr>
                                    </p:animEffect>
                                  </p:childTnLst>
                                </p:cTn>
                              </p:par>
                              <p:par>
                                <p:cTn id="17" presetID="6" presetClass="entr" presetSubtype="16"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in)">
                                      <p:cBhvr>
                                        <p:cTn id="19" dur="2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circle(in)">
                                      <p:cBhvr>
                                        <p:cTn id="24" dur="1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circle(in)">
                                      <p:cBhvr>
                                        <p:cTn id="29" dur="10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circle(in)">
                                      <p:cBhvr>
                                        <p:cTn id="34" dur="10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circle(in)">
                                      <p:cBhvr>
                                        <p:cTn id="39" dur="10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circle(in)">
                                      <p:cBhvr>
                                        <p:cTn id="44" dur="10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6" presetClass="entr" presetSubtype="16"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circle(in)">
                                      <p:cBhvr>
                                        <p:cTn id="49" dur="10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circle(in)">
                                      <p:cBhvr>
                                        <p:cTn id="5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p:bldP spid="8" grpId="0"/>
      <p:bldP spid="9" grpId="0"/>
      <p:bldP spid="10" grpId="0"/>
      <p:bldP spid="11" grpId="0"/>
      <p:bldP spid="12" grpId="0"/>
      <p:bldP spid="13" grpId="0"/>
      <p:bldP spid="1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67.bmp"/>
          <p:cNvPicPr>
            <a:picLocks noChangeAspect="1" noChangeArrowheads="1"/>
          </p:cNvPicPr>
          <p:nvPr/>
        </p:nvPicPr>
        <p:blipFill>
          <a:blip r:embed="rId2">
            <a:lum contrast="-20000"/>
          </a:blip>
          <a:srcRect/>
          <a:stretch>
            <a:fillRect/>
          </a:stretch>
        </p:blipFill>
        <p:spPr bwMode="auto">
          <a:xfrm>
            <a:off x="0" y="0"/>
            <a:ext cx="9144000" cy="6858000"/>
          </a:xfrm>
          <a:prstGeom prst="rect">
            <a:avLst/>
          </a:prstGeom>
          <a:noFill/>
        </p:spPr>
      </p:pic>
      <p:sp>
        <p:nvSpPr>
          <p:cNvPr id="3" name="مربع نص 2"/>
          <p:cNvSpPr txBox="1"/>
          <p:nvPr/>
        </p:nvSpPr>
        <p:spPr>
          <a:xfrm>
            <a:off x="928694" y="343895"/>
            <a:ext cx="6929454" cy="584775"/>
          </a:xfrm>
          <a:prstGeom prst="rect">
            <a:avLst/>
          </a:prstGeom>
          <a:noFill/>
        </p:spPr>
        <p:txBody>
          <a:bodyPr wrap="square" rtlCol="1">
            <a:spAutoFit/>
          </a:bodyPr>
          <a:lstStyle/>
          <a:p>
            <a:pPr marL="514350" indent="-514350" algn="ctr"/>
            <a:r>
              <a:rPr lang="ar-SA" sz="3200" b="1" dirty="0" smtClean="0">
                <a:cs typeface="DecoType Naskh Extensions" pitchFamily="2" charset="-78"/>
              </a:rPr>
              <a:t>3) أكمل المخطط التالي بالاعتماد على المقابلة السابقة:</a:t>
            </a:r>
          </a:p>
        </p:txBody>
      </p:sp>
      <p:sp>
        <p:nvSpPr>
          <p:cNvPr id="5" name="مخطط انسيابي: تحضير 4"/>
          <p:cNvSpPr/>
          <p:nvPr/>
        </p:nvSpPr>
        <p:spPr>
          <a:xfrm>
            <a:off x="5500694" y="1428736"/>
            <a:ext cx="1643074" cy="1357322"/>
          </a:xfrm>
          <a:prstGeom prst="flowChartPreparation">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dirty="0" smtClean="0">
                <a:solidFill>
                  <a:schemeClr val="tx1"/>
                </a:solidFill>
              </a:rPr>
              <a:t>أسئلة مغلقة</a:t>
            </a:r>
          </a:p>
        </p:txBody>
      </p:sp>
      <p:sp>
        <p:nvSpPr>
          <p:cNvPr id="6" name="مخطط انسيابي: تحضير 5"/>
          <p:cNvSpPr/>
          <p:nvPr/>
        </p:nvSpPr>
        <p:spPr>
          <a:xfrm>
            <a:off x="5500726" y="3929066"/>
            <a:ext cx="1714480" cy="1357322"/>
          </a:xfrm>
          <a:prstGeom prst="flowChartPreparation">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dirty="0" smtClean="0">
                <a:solidFill>
                  <a:schemeClr val="tx1"/>
                </a:solidFill>
              </a:rPr>
              <a:t>أسئلة مفتوحة</a:t>
            </a:r>
          </a:p>
        </p:txBody>
      </p:sp>
      <p:sp>
        <p:nvSpPr>
          <p:cNvPr id="7" name="مستطيل مستدير الزوايا 6"/>
          <p:cNvSpPr/>
          <p:nvPr/>
        </p:nvSpPr>
        <p:spPr>
          <a:xfrm>
            <a:off x="2786082" y="1214422"/>
            <a:ext cx="2571768" cy="1571636"/>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dirty="0" smtClean="0">
                <a:solidFill>
                  <a:schemeClr val="tx1"/>
                </a:solidFill>
              </a:rPr>
              <a:t>تضطر المتحدث إلى إجابة محددة يستهدفها السائل </a:t>
            </a:r>
          </a:p>
        </p:txBody>
      </p:sp>
      <p:sp>
        <p:nvSpPr>
          <p:cNvPr id="8" name="مستطيل مستدير الزوايا 7"/>
          <p:cNvSpPr/>
          <p:nvPr/>
        </p:nvSpPr>
        <p:spPr>
          <a:xfrm>
            <a:off x="2786082" y="3714752"/>
            <a:ext cx="2571768" cy="2071702"/>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dirty="0" smtClean="0">
                <a:solidFill>
                  <a:schemeClr val="tx1"/>
                </a:solidFill>
              </a:rPr>
              <a:t>تعطي المتحدث فرصة لشرح وجهة نظره أو تقديم ما لديه من أفكار ومعلومات </a:t>
            </a:r>
          </a:p>
        </p:txBody>
      </p:sp>
      <p:sp>
        <p:nvSpPr>
          <p:cNvPr id="9" name="مستطيل مستدير الزوايا 8"/>
          <p:cNvSpPr/>
          <p:nvPr/>
        </p:nvSpPr>
        <p:spPr>
          <a:xfrm>
            <a:off x="357190" y="1214422"/>
            <a:ext cx="2143108" cy="1571636"/>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dirty="0" smtClean="0">
              <a:solidFill>
                <a:schemeClr val="tx1"/>
              </a:solidFill>
            </a:endParaRPr>
          </a:p>
        </p:txBody>
      </p:sp>
      <p:sp>
        <p:nvSpPr>
          <p:cNvPr id="10" name="مستطيل مستدير الزوايا 9"/>
          <p:cNvSpPr/>
          <p:nvPr/>
        </p:nvSpPr>
        <p:spPr>
          <a:xfrm>
            <a:off x="214282" y="3857628"/>
            <a:ext cx="2286016" cy="1857388"/>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dirty="0" smtClean="0">
              <a:solidFill>
                <a:schemeClr val="tx1"/>
              </a:solidFill>
            </a:endParaRPr>
          </a:p>
        </p:txBody>
      </p:sp>
      <p:sp>
        <p:nvSpPr>
          <p:cNvPr id="11" name="مستطيل مستدير الزوايا 10"/>
          <p:cNvSpPr/>
          <p:nvPr/>
        </p:nvSpPr>
        <p:spPr>
          <a:xfrm>
            <a:off x="785818" y="3000372"/>
            <a:ext cx="1143008" cy="633418"/>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dirty="0" smtClean="0">
                <a:solidFill>
                  <a:schemeClr val="tx1"/>
                </a:solidFill>
              </a:rPr>
              <a:t>مثال</a:t>
            </a:r>
          </a:p>
        </p:txBody>
      </p:sp>
      <p:sp>
        <p:nvSpPr>
          <p:cNvPr id="12" name="مستطيل مستدير الزوايا 11"/>
          <p:cNvSpPr/>
          <p:nvPr/>
        </p:nvSpPr>
        <p:spPr>
          <a:xfrm>
            <a:off x="7429520" y="1428736"/>
            <a:ext cx="1571604" cy="3786214"/>
          </a:xfrm>
          <a:prstGeom prst="roundRect">
            <a:avLst>
              <a:gd name="adj" fmla="val 21285"/>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dirty="0" smtClean="0">
                <a:solidFill>
                  <a:schemeClr val="tx1"/>
                </a:solidFill>
              </a:rPr>
              <a:t>أنواع</a:t>
            </a:r>
          </a:p>
          <a:p>
            <a:pPr algn="ctr"/>
            <a:r>
              <a:rPr lang="ar-SA" sz="3200" dirty="0" smtClean="0">
                <a:solidFill>
                  <a:schemeClr val="tx1"/>
                </a:solidFill>
              </a:rPr>
              <a:t>أسئلة </a:t>
            </a:r>
          </a:p>
          <a:p>
            <a:pPr algn="ctr"/>
            <a:r>
              <a:rPr lang="ar-SA" sz="3200" dirty="0" smtClean="0">
                <a:solidFill>
                  <a:schemeClr val="tx1"/>
                </a:solidFill>
              </a:rPr>
              <a:t>المقابلات</a:t>
            </a:r>
          </a:p>
        </p:txBody>
      </p:sp>
      <p:sp>
        <p:nvSpPr>
          <p:cNvPr id="13" name="قوس كبير أيمن 12"/>
          <p:cNvSpPr/>
          <p:nvPr/>
        </p:nvSpPr>
        <p:spPr>
          <a:xfrm>
            <a:off x="7143768" y="2071678"/>
            <a:ext cx="214314" cy="2286016"/>
          </a:xfrm>
          <a:prstGeom prst="rightBrace">
            <a:avLst/>
          </a:prstGeom>
        </p:spPr>
        <p:style>
          <a:lnRef idx="3">
            <a:schemeClr val="accent2"/>
          </a:lnRef>
          <a:fillRef idx="0">
            <a:schemeClr val="accent2"/>
          </a:fillRef>
          <a:effectRef idx="2">
            <a:schemeClr val="accent2"/>
          </a:effectRef>
          <a:fontRef idx="minor">
            <a:schemeClr val="tx1"/>
          </a:fontRef>
        </p:style>
        <p:txBody>
          <a:bodyPr rtlCol="1" anchor="ctr"/>
          <a:lstStyle/>
          <a:p>
            <a:pPr algn="ctr"/>
            <a:endParaRPr lang="ar-SA" dirty="0"/>
          </a:p>
        </p:txBody>
      </p:sp>
      <p:sp>
        <p:nvSpPr>
          <p:cNvPr id="14" name="مربع نص 13"/>
          <p:cNvSpPr txBox="1"/>
          <p:nvPr/>
        </p:nvSpPr>
        <p:spPr>
          <a:xfrm>
            <a:off x="357158" y="1142985"/>
            <a:ext cx="2000264" cy="1692771"/>
          </a:xfrm>
          <a:prstGeom prst="rect">
            <a:avLst/>
          </a:prstGeom>
          <a:noFill/>
        </p:spPr>
        <p:txBody>
          <a:bodyPr wrap="square" rtlCol="1">
            <a:spAutoFit/>
          </a:bodyPr>
          <a:lstStyle/>
          <a:p>
            <a:pPr algn="ctr"/>
            <a:r>
              <a:rPr lang="ar-SA" sz="2600" b="1" dirty="0" smtClean="0">
                <a:solidFill>
                  <a:srgbClr val="C00000"/>
                </a:solidFill>
                <a:latin typeface="Arabic Typesetting" pitchFamily="66" charset="-78"/>
                <a:cs typeface="Akhbar MT" pitchFamily="2" charset="-78"/>
                <a:sym typeface="Wingdings"/>
              </a:rPr>
              <a:t>ما سبب تسمية السياميين بهذا الاسم؟وهل فصلت مثل هذه الحالات؟ </a:t>
            </a:r>
          </a:p>
        </p:txBody>
      </p:sp>
      <p:sp>
        <p:nvSpPr>
          <p:cNvPr id="15" name="مربع نص 14"/>
          <p:cNvSpPr txBox="1"/>
          <p:nvPr/>
        </p:nvSpPr>
        <p:spPr>
          <a:xfrm>
            <a:off x="214282" y="3929066"/>
            <a:ext cx="2357454" cy="1938992"/>
          </a:xfrm>
          <a:prstGeom prst="rect">
            <a:avLst/>
          </a:prstGeom>
          <a:noFill/>
        </p:spPr>
        <p:txBody>
          <a:bodyPr wrap="square" rtlCol="1">
            <a:spAutoFit/>
          </a:bodyPr>
          <a:lstStyle/>
          <a:p>
            <a:pPr algn="ctr"/>
            <a:r>
              <a:rPr lang="ar-SA" sz="2400" b="1" dirty="0" smtClean="0">
                <a:solidFill>
                  <a:srgbClr val="C00000"/>
                </a:solidFill>
                <a:latin typeface="Arabic Typesetting" pitchFamily="66" charset="-78"/>
                <a:cs typeface="Akhbar MT" pitchFamily="2" charset="-78"/>
                <a:sym typeface="Wingdings"/>
              </a:rPr>
              <a:t>ماذا عن المستقبل لمثل هذه الحالات؟هل المجازفة في هذه العمليات أمر مطلوب وإن كانت نسبة النجاح ضئيلة؟</a:t>
            </a:r>
            <a:endParaRPr lang="ar-SA" sz="2000" b="1" dirty="0" smtClean="0">
              <a:solidFill>
                <a:srgbClr val="C00000"/>
              </a:solidFill>
              <a:latin typeface="Arabic Typesetting" pitchFamily="66" charset="-78"/>
              <a:cs typeface="Akhbar MT"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trips(downRight)">
                                      <p:cBhvr>
                                        <p:cTn id="10" dur="500"/>
                                        <p:tgtEl>
                                          <p:spTgt spid="12"/>
                                        </p:tgtEl>
                                      </p:cBhvr>
                                    </p:animEffect>
                                  </p:childTnLst>
                                </p:cTn>
                              </p:par>
                              <p:par>
                                <p:cTn id="11" presetID="18" presetClass="entr" presetSubtype="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Right)">
                                      <p:cBhvr>
                                        <p:cTn id="13" dur="500"/>
                                        <p:tgtEl>
                                          <p:spTgt spid="5"/>
                                        </p:tgtEl>
                                      </p:cBhvr>
                                    </p:animEffect>
                                  </p:childTnLst>
                                </p:cTn>
                              </p:par>
                              <p:par>
                                <p:cTn id="14" presetID="18" presetClass="entr" presetSubtype="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strips(downRight)">
                                      <p:cBhvr>
                                        <p:cTn id="16" dur="500"/>
                                        <p:tgtEl>
                                          <p:spTgt spid="6"/>
                                        </p:tgtEl>
                                      </p:cBhvr>
                                    </p:animEffect>
                                  </p:childTnLst>
                                </p:cTn>
                              </p:par>
                              <p:par>
                                <p:cTn id="17" presetID="18" presetClass="entr" presetSubtype="6"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trips(downRight)">
                                      <p:cBhvr>
                                        <p:cTn id="19" dur="500"/>
                                        <p:tgtEl>
                                          <p:spTgt spid="7"/>
                                        </p:tgtEl>
                                      </p:cBhvr>
                                    </p:animEffect>
                                  </p:childTnLst>
                                </p:cTn>
                              </p:par>
                              <p:par>
                                <p:cTn id="20" presetID="18" presetClass="entr" presetSubtype="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trips(downRight)">
                                      <p:cBhvr>
                                        <p:cTn id="22" dur="500"/>
                                        <p:tgtEl>
                                          <p:spTgt spid="8"/>
                                        </p:tgtEl>
                                      </p:cBhvr>
                                    </p:animEffect>
                                  </p:childTnLst>
                                </p:cTn>
                              </p:par>
                              <p:par>
                                <p:cTn id="23" presetID="18" presetClass="entr" presetSubtype="6"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strips(downRight)">
                                      <p:cBhvr>
                                        <p:cTn id="25" dur="500"/>
                                        <p:tgtEl>
                                          <p:spTgt spid="9"/>
                                        </p:tgtEl>
                                      </p:cBhvr>
                                    </p:animEffect>
                                  </p:childTnLst>
                                </p:cTn>
                              </p:par>
                              <p:par>
                                <p:cTn id="26" presetID="18" presetClass="entr" presetSubtype="6"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strips(downRight)">
                                      <p:cBhvr>
                                        <p:cTn id="28" dur="500"/>
                                        <p:tgtEl>
                                          <p:spTgt spid="11"/>
                                        </p:tgtEl>
                                      </p:cBhvr>
                                    </p:animEffect>
                                  </p:childTnLst>
                                </p:cTn>
                              </p:par>
                              <p:par>
                                <p:cTn id="29" presetID="18" presetClass="entr" presetSubtype="6"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strips(downRight)">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circle(in)">
                                      <p:cBhvr>
                                        <p:cTn id="36" dur="10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circle(in)">
                                      <p:cBhvr>
                                        <p:cTn id="41"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P spid="9" grpId="0" animBg="1"/>
      <p:bldP spid="10" grpId="0" animBg="1"/>
      <p:bldP spid="11" grpId="0" animBg="1"/>
      <p:bldP spid="12" grpId="0" animBg="1"/>
      <p:bldP spid="14" grpId="0"/>
      <p:bldP spid="15" grpId="0"/>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2029</TotalTime>
  <Words>8498</Words>
  <Application>Microsoft Office PowerPoint</Application>
  <PresentationFormat>عرض على الشاشة (3:4)‏</PresentationFormat>
  <Paragraphs>1796</Paragraphs>
  <Slides>164</Slides>
  <Notes>0</Notes>
  <HiddenSlides>0</HiddenSlides>
  <MMClips>0</MMClips>
  <ScaleCrop>false</ScaleCrop>
  <HeadingPairs>
    <vt:vector size="4" baseType="variant">
      <vt:variant>
        <vt:lpstr>سمة</vt:lpstr>
      </vt:variant>
      <vt:variant>
        <vt:i4>1</vt:i4>
      </vt:variant>
      <vt:variant>
        <vt:lpstr>عناوين الشرائح</vt:lpstr>
      </vt:variant>
      <vt:variant>
        <vt:i4>164</vt:i4>
      </vt:variant>
    </vt:vector>
  </HeadingPairs>
  <TitlesOfParts>
    <vt:vector size="165"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lpstr>الشريحة 36</vt:lpstr>
      <vt:lpstr>الشريحة 37</vt:lpstr>
      <vt:lpstr>الشريحة 38</vt:lpstr>
      <vt:lpstr>الشريحة 39</vt:lpstr>
      <vt:lpstr>الشريحة 40</vt:lpstr>
      <vt:lpstr>الشريحة 41</vt:lpstr>
      <vt:lpstr>الشريحة 42</vt:lpstr>
      <vt:lpstr>الشريحة 43</vt:lpstr>
      <vt:lpstr>الشريحة 44</vt:lpstr>
      <vt:lpstr>الشريحة 45</vt:lpstr>
      <vt:lpstr>الشريحة 46</vt:lpstr>
      <vt:lpstr>الشريحة 47</vt:lpstr>
      <vt:lpstr>الشريحة 48</vt:lpstr>
      <vt:lpstr>الشريحة 49</vt:lpstr>
      <vt:lpstr>الشريحة 50</vt:lpstr>
      <vt:lpstr>الشريحة 51</vt:lpstr>
      <vt:lpstr>الشريحة 52</vt:lpstr>
      <vt:lpstr>الشريحة 53</vt:lpstr>
      <vt:lpstr>الشريحة 54</vt:lpstr>
      <vt:lpstr>الشريحة 55</vt:lpstr>
      <vt:lpstr>الشريحة 56</vt:lpstr>
      <vt:lpstr>الشريحة 57</vt:lpstr>
      <vt:lpstr>الشريحة 58</vt:lpstr>
      <vt:lpstr>الشريحة 59</vt:lpstr>
      <vt:lpstr>الشريحة 60</vt:lpstr>
      <vt:lpstr>الشريحة 61</vt:lpstr>
      <vt:lpstr>الشريحة 62</vt:lpstr>
      <vt:lpstr>الشريحة 63</vt:lpstr>
      <vt:lpstr>الشريحة 64</vt:lpstr>
      <vt:lpstr>الشريحة 65</vt:lpstr>
      <vt:lpstr>الشريحة 66</vt:lpstr>
      <vt:lpstr>الشريحة 67</vt:lpstr>
      <vt:lpstr>الشريحة 68</vt:lpstr>
      <vt:lpstr>الشريحة 69</vt:lpstr>
      <vt:lpstr>الشريحة 70</vt:lpstr>
      <vt:lpstr>الشريحة 71</vt:lpstr>
      <vt:lpstr>الشريحة 72</vt:lpstr>
      <vt:lpstr>الشريحة 73</vt:lpstr>
      <vt:lpstr>الشريحة 74</vt:lpstr>
      <vt:lpstr>الشريحة 75</vt:lpstr>
      <vt:lpstr>الشريحة 76</vt:lpstr>
      <vt:lpstr>الشريحة 77</vt:lpstr>
      <vt:lpstr>الشريحة 78</vt:lpstr>
      <vt:lpstr>الشريحة 79</vt:lpstr>
      <vt:lpstr>الشريحة 80</vt:lpstr>
      <vt:lpstr>الشريحة 81</vt:lpstr>
      <vt:lpstr>الشريحة 82</vt:lpstr>
      <vt:lpstr>الشريحة 83</vt:lpstr>
      <vt:lpstr>الشريحة 84</vt:lpstr>
      <vt:lpstr>الشريحة 85</vt:lpstr>
      <vt:lpstr>الشريحة 86</vt:lpstr>
      <vt:lpstr>الشريحة 87</vt:lpstr>
      <vt:lpstr>الشريحة 88</vt:lpstr>
      <vt:lpstr>الشريحة 89</vt:lpstr>
      <vt:lpstr>الشريحة 90</vt:lpstr>
      <vt:lpstr>الشريحة 91</vt:lpstr>
      <vt:lpstr>الشريحة 92</vt:lpstr>
      <vt:lpstr>الشريحة 93</vt:lpstr>
      <vt:lpstr>الشريحة 94</vt:lpstr>
      <vt:lpstr>الشريحة 95</vt:lpstr>
      <vt:lpstr>الشريحة 96</vt:lpstr>
      <vt:lpstr>الشريحة 97</vt:lpstr>
      <vt:lpstr>الشريحة 98</vt:lpstr>
      <vt:lpstr>الشريحة 99</vt:lpstr>
      <vt:lpstr>الشريحة 100</vt:lpstr>
      <vt:lpstr>الشريحة 101</vt:lpstr>
      <vt:lpstr>الشريحة 102</vt:lpstr>
      <vt:lpstr>الشريحة 103</vt:lpstr>
      <vt:lpstr>الشريحة 104</vt:lpstr>
      <vt:lpstr>الشريحة 105</vt:lpstr>
      <vt:lpstr>الشريحة 106</vt:lpstr>
      <vt:lpstr>الشريحة 107</vt:lpstr>
      <vt:lpstr>الشريحة 108</vt:lpstr>
      <vt:lpstr>الشريحة 109</vt:lpstr>
      <vt:lpstr>الشريحة 110</vt:lpstr>
      <vt:lpstr>الشريحة 111</vt:lpstr>
      <vt:lpstr>الشريحة 112</vt:lpstr>
      <vt:lpstr>الشريحة 113</vt:lpstr>
      <vt:lpstr>الشريحة 114</vt:lpstr>
      <vt:lpstr>الشريحة 115</vt:lpstr>
      <vt:lpstr>الشريحة 116</vt:lpstr>
      <vt:lpstr>الشريحة 117</vt:lpstr>
      <vt:lpstr>الشريحة 118</vt:lpstr>
      <vt:lpstr>الشريحة 119</vt:lpstr>
      <vt:lpstr>الشريحة 120</vt:lpstr>
      <vt:lpstr>الشريحة 121</vt:lpstr>
      <vt:lpstr>الشريحة 122</vt:lpstr>
      <vt:lpstr>الشريحة 123</vt:lpstr>
      <vt:lpstr>الشريحة 124</vt:lpstr>
      <vt:lpstr>الشريحة 125</vt:lpstr>
      <vt:lpstr>الشريحة 126</vt:lpstr>
      <vt:lpstr>الشريحة 127</vt:lpstr>
      <vt:lpstr>الشريحة 128</vt:lpstr>
      <vt:lpstr>الشريحة 129</vt:lpstr>
      <vt:lpstr>الشريحة 130</vt:lpstr>
      <vt:lpstr>الشريحة 131</vt:lpstr>
      <vt:lpstr>الشريحة 132</vt:lpstr>
      <vt:lpstr>الشريحة 133</vt:lpstr>
      <vt:lpstr>الشريحة 134</vt:lpstr>
      <vt:lpstr>الشريحة 135</vt:lpstr>
      <vt:lpstr>الشريحة 136</vt:lpstr>
      <vt:lpstr>الشريحة 137</vt:lpstr>
      <vt:lpstr>الشريحة 138</vt:lpstr>
      <vt:lpstr>الشريحة 139</vt:lpstr>
      <vt:lpstr>الشريحة 140</vt:lpstr>
      <vt:lpstr>الشريحة 141</vt:lpstr>
      <vt:lpstr>الشريحة 142</vt:lpstr>
      <vt:lpstr>الشريحة 143</vt:lpstr>
      <vt:lpstr>الشريحة 144</vt:lpstr>
      <vt:lpstr>الشريحة 145</vt:lpstr>
      <vt:lpstr>الشريحة 146</vt:lpstr>
      <vt:lpstr>الشريحة 147</vt:lpstr>
      <vt:lpstr>الشريحة 148</vt:lpstr>
      <vt:lpstr>الشريحة 149</vt:lpstr>
      <vt:lpstr>الشريحة 150</vt:lpstr>
      <vt:lpstr>الشريحة 151</vt:lpstr>
      <vt:lpstr>الشريحة 152</vt:lpstr>
      <vt:lpstr>الشريحة 153</vt:lpstr>
      <vt:lpstr>الشريحة 154</vt:lpstr>
      <vt:lpstr>الشريحة 155</vt:lpstr>
      <vt:lpstr>الشريحة 156</vt:lpstr>
      <vt:lpstr>الشريحة 157</vt:lpstr>
      <vt:lpstr>الشريحة 158</vt:lpstr>
      <vt:lpstr>الشريحة 159</vt:lpstr>
      <vt:lpstr>الشريحة 160</vt:lpstr>
      <vt:lpstr>الشريحة 161</vt:lpstr>
      <vt:lpstr>الشريحة 162</vt:lpstr>
      <vt:lpstr>الشريحة 163</vt:lpstr>
      <vt:lpstr>الشريحة 164</vt:lpstr>
    </vt:vector>
  </TitlesOfParts>
  <Company>makkah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abonoaf</dc:creator>
  <cp:lastModifiedBy>ploto</cp:lastModifiedBy>
  <cp:revision>224</cp:revision>
  <dcterms:created xsi:type="dcterms:W3CDTF">2009-12-05T14:34:29Z</dcterms:created>
  <dcterms:modified xsi:type="dcterms:W3CDTF">2011-04-25T07:37:14Z</dcterms:modified>
</cp:coreProperties>
</file>